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theme/theme3.xml" ContentType="application/vnd.openxmlformats-officedocument.theme+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theme/theme5.xml" ContentType="application/vnd.openxmlformats-officedocument.theme+xml"/>
  <Override PartName="/ppt/slideLayouts/slideLayout16.xml" ContentType="application/vnd.openxmlformats-officedocument.presentationml.slideLayout+xml"/>
  <Override PartName="/ppt/theme/theme6.xml" ContentType="application/vnd.openxmlformats-officedocument.theme+xml"/>
  <Override PartName="/ppt/slideLayouts/slideLayout17.xml" ContentType="application/vnd.openxmlformats-officedocument.presentationml.slideLayout+xml"/>
  <Override PartName="/ppt/theme/theme7.xml" ContentType="application/vnd.openxmlformats-officedocument.theme+xml"/>
  <Override PartName="/ppt/slideLayouts/slideLayout18.xml" ContentType="application/vnd.openxmlformats-officedocument.presentationml.slideLayout+xml"/>
  <Override PartName="/ppt/theme/theme8.xml" ContentType="application/vnd.openxmlformats-officedocument.theme+xml"/>
  <Override PartName="/ppt/slideLayouts/slideLayout19.xml" ContentType="application/vnd.openxmlformats-officedocument.presentationml.slideLayout+xml"/>
  <Override PartName="/ppt/theme/theme9.xml" ContentType="application/vnd.openxmlformats-officedocument.theme+xml"/>
  <Override PartName="/ppt/slideLayouts/slideLayout20.xml" ContentType="application/vnd.openxmlformats-officedocument.presentationml.slideLayout+xml"/>
  <Override PartName="/ppt/theme/theme10.xml" ContentType="application/vnd.openxmlformats-officedocument.theme+xml"/>
  <Override PartName="/ppt/slideLayouts/slideLayout21.xml" ContentType="application/vnd.openxmlformats-officedocument.presentationml.slideLayout+xml"/>
  <Override PartName="/ppt/theme/theme11.xml" ContentType="application/vnd.openxmlformats-officedocument.theme+xml"/>
  <Override PartName="/ppt/slideLayouts/slideLayout22.xml" ContentType="application/vnd.openxmlformats-officedocument.presentationml.slideLayout+xml"/>
  <Override PartName="/ppt/theme/theme12.xml" ContentType="application/vnd.openxmlformats-officedocument.theme+xml"/>
  <Override PartName="/ppt/slideLayouts/slideLayout23.xml" ContentType="application/vnd.openxmlformats-officedocument.presentationml.slideLayout+xml"/>
  <Override PartName="/ppt/theme/theme13.xml" ContentType="application/vnd.openxmlformats-officedocument.theme+xml"/>
  <Override PartName="/ppt/slideLayouts/slideLayout24.xml" ContentType="application/vnd.openxmlformats-officedocument.presentationml.slideLayout+xml"/>
  <Override PartName="/ppt/theme/theme14.xml" ContentType="application/vnd.openxmlformats-officedocument.theme+xml"/>
  <Override PartName="/ppt/slideLayouts/slideLayout25.xml" ContentType="application/vnd.openxmlformats-officedocument.presentationml.slideLayout+xml"/>
  <Override PartName="/ppt/theme/theme15.xml" ContentType="application/vnd.openxmlformats-officedocument.theme+xml"/>
  <Override PartName="/ppt/slideLayouts/slideLayout26.xml" ContentType="application/vnd.openxmlformats-officedocument.presentationml.slideLayout+xml"/>
  <Override PartName="/ppt/theme/theme16.xml" ContentType="application/vnd.openxmlformats-officedocument.theme+xml"/>
  <Override PartName="/ppt/slideLayouts/slideLayout27.xml" ContentType="application/vnd.openxmlformats-officedocument.presentationml.slideLayout+xml"/>
  <Override PartName="/ppt/theme/theme17.xml" ContentType="application/vnd.openxmlformats-officedocument.theme+xml"/>
  <Override PartName="/ppt/slideLayouts/slideLayout28.xml" ContentType="application/vnd.openxmlformats-officedocument.presentationml.slideLayout+xml"/>
  <Override PartName="/ppt/theme/theme18.xml" ContentType="application/vnd.openxmlformats-officedocument.theme+xml"/>
  <Override PartName="/ppt/theme/theme1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theme/themeOverride1.xml" ContentType="application/vnd.openxmlformats-officedocument.themeOverride+xml"/>
  <Override PartName="/ppt/notesSlides/notesSlide19.xml" ContentType="application/vnd.openxmlformats-officedocument.presentationml.notesSlide+xml"/>
  <Override PartName="/ppt/theme/themeOverride2.xml" ContentType="application/vnd.openxmlformats-officedocument.themeOverr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62" r:id="rId3"/>
    <p:sldMasterId id="2147483664" r:id="rId4"/>
    <p:sldMasterId id="2147483668" r:id="rId5"/>
    <p:sldMasterId id="2147483674" r:id="rId6"/>
    <p:sldMasterId id="2147483676" r:id="rId7"/>
    <p:sldMasterId id="2147483682" r:id="rId8"/>
    <p:sldMasterId id="2147483684" r:id="rId9"/>
    <p:sldMasterId id="2147483686" r:id="rId10"/>
    <p:sldMasterId id="2147483688" r:id="rId11"/>
    <p:sldMasterId id="2147483690" r:id="rId12"/>
    <p:sldMasterId id="2147483692" r:id="rId13"/>
    <p:sldMasterId id="2147483722" r:id="rId14"/>
    <p:sldMasterId id="2147483726" r:id="rId15"/>
    <p:sldMasterId id="2147483728" r:id="rId16"/>
    <p:sldMasterId id="2147483730" r:id="rId17"/>
    <p:sldMasterId id="2147483736" r:id="rId18"/>
  </p:sldMasterIdLst>
  <p:notesMasterIdLst>
    <p:notesMasterId r:id="rId41"/>
  </p:notesMasterIdLst>
  <p:sldIdLst>
    <p:sldId id="266" r:id="rId19"/>
    <p:sldId id="332" r:id="rId20"/>
    <p:sldId id="284" r:id="rId21"/>
    <p:sldId id="291" r:id="rId22"/>
    <p:sldId id="292" r:id="rId23"/>
    <p:sldId id="293" r:id="rId24"/>
    <p:sldId id="294" r:id="rId25"/>
    <p:sldId id="296" r:id="rId26"/>
    <p:sldId id="299" r:id="rId27"/>
    <p:sldId id="300" r:id="rId28"/>
    <p:sldId id="303" r:id="rId29"/>
    <p:sldId id="304" r:id="rId30"/>
    <p:sldId id="331" r:id="rId31"/>
    <p:sldId id="305" r:id="rId32"/>
    <p:sldId id="306" r:id="rId33"/>
    <p:sldId id="307" r:id="rId34"/>
    <p:sldId id="308" r:id="rId35"/>
    <p:sldId id="323" r:id="rId36"/>
    <p:sldId id="325" r:id="rId37"/>
    <p:sldId id="326" r:id="rId38"/>
    <p:sldId id="327" r:id="rId39"/>
    <p:sldId id="330" r:id="rId40"/>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842" autoAdjust="0"/>
    <p:restoredTop sz="90929"/>
  </p:normalViewPr>
  <p:slideViewPr>
    <p:cSldViewPr showGuides="1">
      <p:cViewPr varScale="1">
        <p:scale>
          <a:sx n="112" d="100"/>
          <a:sy n="112" d="100"/>
        </p:scale>
        <p:origin x="-240" y="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slide" Target="slides/slide8.xml"/><Relationship Id="rId39"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3.xml"/><Relationship Id="rId34" Type="http://schemas.openxmlformats.org/officeDocument/2006/relationships/slide" Target="slides/slide16.xml"/><Relationship Id="rId42" Type="http://schemas.openxmlformats.org/officeDocument/2006/relationships/presProps" Target="presProps.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7.xml"/><Relationship Id="rId33" Type="http://schemas.openxmlformats.org/officeDocument/2006/relationships/slide" Target="slides/slide15.xml"/><Relationship Id="rId38" Type="http://schemas.openxmlformats.org/officeDocument/2006/relationships/slide" Target="slides/slide20.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 Target="slides/slide2.xml"/><Relationship Id="rId29" Type="http://schemas.openxmlformats.org/officeDocument/2006/relationships/slide" Target="slides/slide11.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6.xml"/><Relationship Id="rId32" Type="http://schemas.openxmlformats.org/officeDocument/2006/relationships/slide" Target="slides/slide14.xml"/><Relationship Id="rId37" Type="http://schemas.openxmlformats.org/officeDocument/2006/relationships/slide" Target="slides/slide19.xml"/><Relationship Id="rId40" Type="http://schemas.openxmlformats.org/officeDocument/2006/relationships/slide" Target="slides/slide22.xml"/><Relationship Id="rId45"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5.xml"/><Relationship Id="rId28" Type="http://schemas.openxmlformats.org/officeDocument/2006/relationships/slide" Target="slides/slide10.xml"/><Relationship Id="rId36" Type="http://schemas.openxmlformats.org/officeDocument/2006/relationships/slide" Target="slides/slide18.xml"/><Relationship Id="rId10" Type="http://schemas.openxmlformats.org/officeDocument/2006/relationships/slideMaster" Target="slideMasters/slideMaster10.xml"/><Relationship Id="rId19" Type="http://schemas.openxmlformats.org/officeDocument/2006/relationships/slide" Target="slides/slide1.xml"/><Relationship Id="rId31" Type="http://schemas.openxmlformats.org/officeDocument/2006/relationships/slide" Target="slides/slide13.xml"/><Relationship Id="rId44"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4.xml"/><Relationship Id="rId27" Type="http://schemas.openxmlformats.org/officeDocument/2006/relationships/slide" Target="slides/slide9.xml"/><Relationship Id="rId30" Type="http://schemas.openxmlformats.org/officeDocument/2006/relationships/slide" Target="slides/slide12.xml"/><Relationship Id="rId35" Type="http://schemas.openxmlformats.org/officeDocument/2006/relationships/slide" Target="slides/slide17.xml"/><Relationship Id="rId43"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6041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849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2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042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6042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07C2B620-69E8-4781-8727-917A42288046}" type="slidenum">
              <a:rPr lang="en-US"/>
              <a:pPr>
                <a:defRPr/>
              </a:pPr>
              <a:t>‹#›</a:t>
            </a:fld>
            <a:endParaRPr lang="en-US"/>
          </a:p>
        </p:txBody>
      </p:sp>
    </p:spTree>
    <p:extLst>
      <p:ext uri="{BB962C8B-B14F-4D97-AF65-F5344CB8AC3E}">
        <p14:creationId xmlns:p14="http://schemas.microsoft.com/office/powerpoint/2010/main" val="39005974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Rot="1" noChangeAspect="1" noChangeArrowheads="1" noTextEdit="1"/>
          </p:cNvSpPr>
          <p:nvPr>
            <p:ph type="sldImg"/>
          </p:nvPr>
        </p:nvSpPr>
        <p:spPr>
          <a:ln/>
        </p:spPr>
      </p:sp>
      <p:sp>
        <p:nvSpPr>
          <p:cNvPr id="1771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1A4EB935-9BCC-4B1B-8DAD-784359ECE6DA}" type="slidenum">
              <a:rPr lang="en-US" altLang="en-US" sz="1200">
                <a:solidFill>
                  <a:srgbClr val="000000"/>
                </a:solidFill>
              </a:rPr>
              <a:pPr eaLnBrk="1" hangingPunct="1"/>
              <a:t>10</a:t>
            </a:fld>
            <a:endParaRPr lang="en-US" altLang="en-US" sz="1200">
              <a:solidFill>
                <a:srgbClr val="000000"/>
              </a:solidFill>
            </a:endParaRPr>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1295A50-1648-46BB-9509-11EF1A774C38}" type="slidenum">
              <a:rPr lang="en-US" altLang="en-US" sz="1200">
                <a:solidFill>
                  <a:srgbClr val="000000"/>
                </a:solidFill>
              </a:rPr>
              <a:pPr eaLnBrk="1" hangingPunct="1"/>
              <a:t>11</a:t>
            </a:fld>
            <a:endParaRPr lang="en-US" altLang="en-US" sz="1200">
              <a:solidFill>
                <a:srgbClr val="000000"/>
              </a:solidFill>
            </a:endParaRPr>
          </a:p>
        </p:txBody>
      </p:sp>
      <p:sp>
        <p:nvSpPr>
          <p:cNvPr id="97283" name="Rectangle 1026"/>
          <p:cNvSpPr>
            <a:spLocks noGrp="1" noRot="1" noChangeAspect="1" noChangeArrowheads="1" noTextEdit="1"/>
          </p:cNvSpPr>
          <p:nvPr>
            <p:ph type="sldImg"/>
          </p:nvPr>
        </p:nvSpPr>
        <p:spPr>
          <a:solidFill>
            <a:srgbClr val="FFFFFF"/>
          </a:solidFill>
          <a:ln/>
        </p:spPr>
      </p:sp>
      <p:sp>
        <p:nvSpPr>
          <p:cNvPr id="97284" name="Rectangle 1027"/>
          <p:cNvSpPr>
            <a:spLocks noGrp="1" noChangeArrowheads="1"/>
          </p:cNvSpPr>
          <p:nvPr>
            <p:ph type="body" idx="1"/>
          </p:nvPr>
        </p:nvSpPr>
        <p:spPr>
          <a:solidFill>
            <a:srgbClr val="FFFFFF"/>
          </a:solidFill>
          <a:ln>
            <a:solidFill>
              <a:srgbClr val="000000"/>
            </a:solidFill>
          </a:ln>
        </p:spPr>
        <p:txBody>
          <a:bodyPr/>
          <a:lstStyle/>
          <a:p>
            <a:pPr eaLnBrk="1" hangingPunct="1"/>
            <a:r>
              <a:rPr lang="en-US" altLang="en-US" smtClean="0"/>
              <a:t>@ slide on T timing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AACC3B73-3B4C-49BB-8C1A-C5BCCBEAF241}" type="slidenum">
              <a:rPr lang="en-US" altLang="en-US" sz="1200">
                <a:solidFill>
                  <a:srgbClr val="000000"/>
                </a:solidFill>
              </a:rPr>
              <a:pPr eaLnBrk="1" hangingPunct="1"/>
              <a:t>12</a:t>
            </a:fld>
            <a:endParaRPr lang="en-US" altLang="en-US" sz="1200">
              <a:solidFill>
                <a:srgbClr val="000000"/>
              </a:solidFill>
            </a:endParaRPr>
          </a:p>
        </p:txBody>
      </p:sp>
      <p:sp>
        <p:nvSpPr>
          <p:cNvPr id="98307" name="Rectangle 1026"/>
          <p:cNvSpPr>
            <a:spLocks noGrp="1" noRot="1" noChangeAspect="1" noChangeArrowheads="1" noTextEdit="1"/>
          </p:cNvSpPr>
          <p:nvPr>
            <p:ph type="sldImg"/>
          </p:nvPr>
        </p:nvSpPr>
        <p:spPr>
          <a:ln/>
        </p:spPr>
      </p:sp>
      <p:sp>
        <p:nvSpPr>
          <p:cNvPr id="98308"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AACC3B73-3B4C-49BB-8C1A-C5BCCBEAF241}" type="slidenum">
              <a:rPr lang="en-US" altLang="en-US" sz="1200">
                <a:solidFill>
                  <a:srgbClr val="000000"/>
                </a:solidFill>
              </a:rPr>
              <a:pPr eaLnBrk="1" hangingPunct="1"/>
              <a:t>13</a:t>
            </a:fld>
            <a:endParaRPr lang="en-US" altLang="en-US" sz="1200">
              <a:solidFill>
                <a:srgbClr val="000000"/>
              </a:solidFill>
            </a:endParaRPr>
          </a:p>
        </p:txBody>
      </p:sp>
      <p:sp>
        <p:nvSpPr>
          <p:cNvPr id="98307" name="Rectangle 1026"/>
          <p:cNvSpPr>
            <a:spLocks noGrp="1" noRot="1" noChangeAspect="1" noChangeArrowheads="1" noTextEdit="1"/>
          </p:cNvSpPr>
          <p:nvPr>
            <p:ph type="sldImg"/>
          </p:nvPr>
        </p:nvSpPr>
        <p:spPr>
          <a:ln/>
        </p:spPr>
      </p:sp>
      <p:sp>
        <p:nvSpPr>
          <p:cNvPr id="98308"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FF8997F1-4ACE-4247-95BC-2F2A2DDBA60C}" type="slidenum">
              <a:rPr lang="en-US" altLang="en-US" sz="1200">
                <a:solidFill>
                  <a:srgbClr val="000000"/>
                </a:solidFill>
              </a:rPr>
              <a:pPr eaLnBrk="1" hangingPunct="1"/>
              <a:t>14</a:t>
            </a:fld>
            <a:endParaRPr lang="en-US" altLang="en-US" sz="1200">
              <a:solidFill>
                <a:srgbClr val="000000"/>
              </a:solidFill>
            </a:endParaRPr>
          </a:p>
        </p:txBody>
      </p:sp>
      <p:sp>
        <p:nvSpPr>
          <p:cNvPr id="99331" name="Rectangle 1026"/>
          <p:cNvSpPr>
            <a:spLocks noGrp="1" noRot="1" noChangeAspect="1" noChangeArrowheads="1" noTextEdit="1"/>
          </p:cNvSpPr>
          <p:nvPr>
            <p:ph type="sldImg"/>
          </p:nvPr>
        </p:nvSpPr>
        <p:spPr>
          <a:solidFill>
            <a:srgbClr val="FFFFFF"/>
          </a:solidFill>
          <a:ln/>
        </p:spPr>
      </p:sp>
      <p:sp>
        <p:nvSpPr>
          <p:cNvPr id="99332" name="Rectangle 1027"/>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021E614-0D96-464F-8DF8-B678BCD87D04}" type="slidenum">
              <a:rPr lang="en-US" altLang="en-US" sz="1200">
                <a:solidFill>
                  <a:srgbClr val="000000"/>
                </a:solidFill>
              </a:rPr>
              <a:pPr eaLnBrk="1" hangingPunct="1"/>
              <a:t>15</a:t>
            </a:fld>
            <a:endParaRPr lang="en-US" altLang="en-US" sz="1200">
              <a:solidFill>
                <a:srgbClr val="000000"/>
              </a:solidFill>
            </a:endParaRPr>
          </a:p>
        </p:txBody>
      </p:sp>
      <p:sp>
        <p:nvSpPr>
          <p:cNvPr id="100355" name="Rectangle 2"/>
          <p:cNvSpPr>
            <a:spLocks noGrp="1" noRot="1" noChangeAspect="1" noChangeArrowheads="1" noTextEdit="1"/>
          </p:cNvSpPr>
          <p:nvPr>
            <p:ph type="sldImg"/>
          </p:nvPr>
        </p:nvSpPr>
        <p:spPr>
          <a:solidFill>
            <a:srgbClr val="FFFFFF"/>
          </a:solidFill>
          <a:ln/>
        </p:spPr>
      </p:sp>
      <p:sp>
        <p:nvSpPr>
          <p:cNvPr id="100356"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ltLang="en-US" smtClean="0"/>
              <a:t>verbal comment: incidence is m/2</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FB22A7D-560E-496C-9C1A-451452164494}" type="slidenum">
              <a:rPr lang="en-US" altLang="en-US" sz="1200">
                <a:solidFill>
                  <a:srgbClr val="000000"/>
                </a:solidFill>
              </a:rPr>
              <a:pPr eaLnBrk="1" hangingPunct="1"/>
              <a:t>16</a:t>
            </a:fld>
            <a:endParaRPr lang="en-US" altLang="en-US" sz="1200">
              <a:solidFill>
                <a:srgbClr val="000000"/>
              </a:solidFill>
            </a:endParaRPr>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 slide on credibility. imperfect accountability acts as an entry barrier.  i.e., challengers have the added challenge of convincing people that they will deliver on their promise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CB1C2473-FFCB-4195-B234-D5A0B2E5B801}" type="slidenum">
              <a:rPr lang="en-US" altLang="en-US" sz="1200">
                <a:solidFill>
                  <a:srgbClr val="000000"/>
                </a:solidFill>
              </a:rPr>
              <a:pPr eaLnBrk="1" hangingPunct="1"/>
              <a:t>17</a:t>
            </a:fld>
            <a:endParaRPr lang="en-US" altLang="en-US" sz="1200">
              <a:solidFill>
                <a:srgbClr val="000000"/>
              </a:solidFill>
            </a:endParaRPr>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A828B77B-B66F-4CD7-9977-0ECA385F1B57}" type="slidenum">
              <a:rPr lang="en-US" altLang="en-US" sz="1200">
                <a:solidFill>
                  <a:srgbClr val="000000"/>
                </a:solidFill>
              </a:rPr>
              <a:pPr eaLnBrk="1" hangingPunct="1"/>
              <a:t>18</a:t>
            </a:fld>
            <a:endParaRPr lang="en-US" altLang="en-US" sz="1200">
              <a:solidFill>
                <a:srgbClr val="000000"/>
              </a:solidFill>
            </a:endParaRPr>
          </a:p>
        </p:txBody>
      </p:sp>
      <p:sp>
        <p:nvSpPr>
          <p:cNvPr id="117763" name="Rectangle 2"/>
          <p:cNvSpPr>
            <a:spLocks noGrp="1" noRot="1" noChangeAspect="1" noChangeArrowheads="1" noTextEdit="1"/>
          </p:cNvSpPr>
          <p:nvPr>
            <p:ph type="sldImg"/>
          </p:nvPr>
        </p:nvSpPr>
        <p:spPr>
          <a:solidFill>
            <a:srgbClr val="FFFFFF"/>
          </a:solidFill>
          <a:ln/>
        </p:spPr>
      </p:sp>
      <p:sp>
        <p:nvSpPr>
          <p:cNvPr id="117764"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ltLang="en-US" smtClean="0"/>
              <a:t>Przeworski et al. (2000) attribute the higher fertility under nondemocracies to more policy uncertainty which leads parents to hoard children as a form of less risky asset</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785CBE4A-7E2D-44DF-99D8-18D4691D95EB}" type="slidenum">
              <a:rPr lang="en-US" altLang="en-US" sz="1200">
                <a:solidFill>
                  <a:srgbClr val="000000"/>
                </a:solidFill>
              </a:rPr>
              <a:pPr eaLnBrk="1" hangingPunct="1"/>
              <a:t>19</a:t>
            </a:fld>
            <a:endParaRPr lang="en-US" altLang="en-US" sz="1200">
              <a:solidFill>
                <a:srgbClr val="000000"/>
              </a:solidFill>
            </a:endParaRPr>
          </a:p>
        </p:txBody>
      </p:sp>
      <p:sp>
        <p:nvSpPr>
          <p:cNvPr id="119811" name="Rectangle 2"/>
          <p:cNvSpPr>
            <a:spLocks noGrp="1" noRot="1" noChangeAspect="1" noChangeArrowheads="1" noTextEdit="1"/>
          </p:cNvSpPr>
          <p:nvPr>
            <p:ph type="sldImg"/>
          </p:nvPr>
        </p:nvSpPr>
        <p:spPr>
          <a:xfrm>
            <a:off x="1144588" y="682625"/>
            <a:ext cx="4546600" cy="3409950"/>
          </a:xfrm>
          <a:solidFill>
            <a:srgbClr val="FFFFFF"/>
          </a:solidFill>
          <a:ln/>
        </p:spPr>
      </p:sp>
      <p:sp>
        <p:nvSpPr>
          <p:cNvPr id="119812" name="Rectangle 3"/>
          <p:cNvSpPr>
            <a:spLocks noGrp="1" noChangeArrowheads="1"/>
          </p:cNvSpPr>
          <p:nvPr>
            <p:ph type="body" idx="1"/>
          </p:nvPr>
        </p:nvSpPr>
        <p:spPr>
          <a:xfrm>
            <a:off x="890588" y="4319588"/>
            <a:ext cx="5051425" cy="4167187"/>
          </a:xfrm>
          <a:solidFill>
            <a:srgbClr val="FFFFFF"/>
          </a:solidFill>
          <a:ln>
            <a:solidFill>
              <a:srgbClr val="000000"/>
            </a:solidFill>
          </a:ln>
        </p:spPr>
        <p:txBody>
          <a:bodyPr lIns="90151" tIns="45075" rIns="90151" bIns="45075"/>
          <a:lstStyle/>
          <a:p>
            <a:pPr eaLnBrk="1" hangingPunct="1"/>
            <a:r>
              <a:rPr lang="en-US" altLang="en-US" smtClean="0"/>
              <a:t>"Robert C. Byrd ... was unopposed in the election of 1976 [for West Virginia Senate seat]" (http://en.wikipedia.org/wiki/West_Virginia_United_States_Senate_election,_2006)</a:t>
            </a:r>
          </a:p>
          <a:p>
            <a:pPr eaLnBrk="1" hangingPunct="1"/>
            <a:r>
              <a:rPr lang="en-US" altLang="en-US" smtClean="0"/>
              <a:t>John C. Stennis was unopposed in 1976 (http://en.wikipedia.org/wiki/United_States_Senate_election,_1976)</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Begin: important</a:t>
            </a:r>
            <a:r>
              <a:rPr lang="en-US" baseline="0" dirty="0" smtClean="0"/>
              <a:t> part of the world.  Important part of foreign policy, but tax incidence reasoning is lost.</a:t>
            </a:r>
            <a:endParaRPr lang="en-US" dirty="0" smtClean="0"/>
          </a:p>
          <a:p>
            <a:r>
              <a:rPr lang="en-US" dirty="0" smtClean="0"/>
              <a:t>http://www.magzter.com/thumb.php?src=http://magztertemp.s3.amazonaws.com/books/book/4499/1412152535/img/1.jpg&amp;h=450&amp;w=375&amp;a=t&amp;zc=2</a:t>
            </a:r>
          </a:p>
          <a:p>
            <a:r>
              <a:rPr lang="en-US" dirty="0" smtClean="0"/>
              <a:t>http://www.dailymail.co.uk/news/article-2664943/Hitlers-secret-millions-Nazi-leader-dodged-1-75m-tax-charged-royalty-image-used-stamps-new-documentary-claims.html</a:t>
            </a:r>
          </a:p>
          <a:p>
            <a:r>
              <a:rPr lang="en-US" dirty="0" smtClean="0"/>
              <a:t>http://i2.mirror.co.uk/incoming/article3737469.ece/alternates/s615b/Adolf-Hitler-Stamp.jpg</a:t>
            </a:r>
            <a:endParaRPr lang="en-US" dirty="0"/>
          </a:p>
        </p:txBody>
      </p:sp>
      <p:sp>
        <p:nvSpPr>
          <p:cNvPr id="4" name="Slide Number Placeholder 3"/>
          <p:cNvSpPr>
            <a:spLocks noGrp="1"/>
          </p:cNvSpPr>
          <p:nvPr>
            <p:ph type="sldNum" sz="quarter" idx="10"/>
          </p:nvPr>
        </p:nvSpPr>
        <p:spPr/>
        <p:txBody>
          <a:bodyPr/>
          <a:lstStyle/>
          <a:p>
            <a:pPr>
              <a:defRPr/>
            </a:pPr>
            <a:fld id="{07C2B620-69E8-4781-8727-917A42288046}" type="slidenum">
              <a:rPr lang="en-US" smtClean="0"/>
              <a:pPr>
                <a:defRPr/>
              </a:pPr>
              <a:t>2</a:t>
            </a:fld>
            <a:endParaRPr lang="en-US"/>
          </a:p>
        </p:txBody>
      </p:sp>
    </p:spTree>
    <p:extLst>
      <p:ext uri="{BB962C8B-B14F-4D97-AF65-F5344CB8AC3E}">
        <p14:creationId xmlns:p14="http://schemas.microsoft.com/office/powerpoint/2010/main" val="6500571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A084104B-C65A-42D0-BDC1-E00C8CE81C63}" type="slidenum">
              <a:rPr lang="en-US" altLang="en-US" sz="1200">
                <a:solidFill>
                  <a:srgbClr val="000000"/>
                </a:solidFill>
              </a:rPr>
              <a:pPr eaLnBrk="1" hangingPunct="1"/>
              <a:t>20</a:t>
            </a:fld>
            <a:endParaRPr lang="en-US" altLang="en-US" sz="1200">
              <a:solidFill>
                <a:srgbClr val="000000"/>
              </a:solidFill>
            </a:endParaRPr>
          </a:p>
        </p:txBody>
      </p:sp>
      <p:sp>
        <p:nvSpPr>
          <p:cNvPr id="120835" name="Rectangle 2"/>
          <p:cNvSpPr>
            <a:spLocks noGrp="1" noRot="1" noChangeAspect="1" noChangeArrowheads="1" noTextEdit="1"/>
          </p:cNvSpPr>
          <p:nvPr>
            <p:ph type="sldImg"/>
          </p:nvPr>
        </p:nvSpPr>
        <p:spPr>
          <a:xfrm>
            <a:off x="1144588" y="682625"/>
            <a:ext cx="4546600" cy="3409950"/>
          </a:xfrm>
          <a:solidFill>
            <a:srgbClr val="FFFFFF"/>
          </a:solidFill>
          <a:ln/>
        </p:spPr>
      </p:sp>
      <p:sp>
        <p:nvSpPr>
          <p:cNvPr id="120836" name="Rectangle 3"/>
          <p:cNvSpPr>
            <a:spLocks noGrp="1" noChangeArrowheads="1"/>
          </p:cNvSpPr>
          <p:nvPr>
            <p:ph type="body" idx="1"/>
          </p:nvPr>
        </p:nvSpPr>
        <p:spPr>
          <a:xfrm>
            <a:off x="890588" y="4319588"/>
            <a:ext cx="5051425" cy="4167187"/>
          </a:xfrm>
          <a:solidFill>
            <a:srgbClr val="FFFFFF"/>
          </a:solidFill>
          <a:ln>
            <a:solidFill>
              <a:srgbClr val="000000"/>
            </a:solidFill>
          </a:ln>
        </p:spPr>
        <p:txBody>
          <a:bodyPr lIns="90151" tIns="45075" rIns="90151" bIns="45075"/>
          <a:lstStyle/>
          <a:p>
            <a:pPr eaLnBrk="1" hangingPunct="1"/>
            <a:endParaRPr lang="en-US"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1F2DD502-AA76-4DE7-9EE6-EC2772DD351B}" type="slidenum">
              <a:rPr lang="en-US" altLang="en-US" sz="1200">
                <a:solidFill>
                  <a:srgbClr val="000000"/>
                </a:solidFill>
              </a:rPr>
              <a:pPr eaLnBrk="1" hangingPunct="1"/>
              <a:t>21</a:t>
            </a:fld>
            <a:endParaRPr lang="en-US" altLang="en-US" sz="1200">
              <a:solidFill>
                <a:srgbClr val="000000"/>
              </a:solidFill>
            </a:endParaRPr>
          </a:p>
        </p:txBody>
      </p:sp>
      <p:sp>
        <p:nvSpPr>
          <p:cNvPr id="121859" name="Rectangle 2"/>
          <p:cNvSpPr>
            <a:spLocks noGrp="1" noRot="1" noChangeAspect="1" noChangeArrowheads="1" noTextEdit="1"/>
          </p:cNvSpPr>
          <p:nvPr>
            <p:ph type="sldImg"/>
          </p:nvPr>
        </p:nvSpPr>
        <p:spPr>
          <a:solidFill>
            <a:srgbClr val="FFFFFF"/>
          </a:solidFill>
          <a:ln/>
        </p:spPr>
      </p:sp>
      <p:sp>
        <p:nvSpPr>
          <p:cNvPr id="12186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BE1D829-D421-459A-BF09-BDE4BC55FE1C}" type="slidenum">
              <a:rPr lang="en-US" altLang="en-US" sz="1200">
                <a:solidFill>
                  <a:srgbClr val="000000"/>
                </a:solidFill>
              </a:rPr>
              <a:pPr eaLnBrk="1" hangingPunct="1"/>
              <a:t>22</a:t>
            </a:fld>
            <a:endParaRPr lang="en-US" altLang="en-US" sz="1200">
              <a:solidFill>
                <a:srgbClr val="000000"/>
              </a:solidFill>
            </a:endParaRPr>
          </a:p>
        </p:txBody>
      </p:sp>
      <p:sp>
        <p:nvSpPr>
          <p:cNvPr id="124931" name="Rectangle 2"/>
          <p:cNvSpPr>
            <a:spLocks noGrp="1" noRot="1" noChangeAspect="1" noChangeArrowheads="1" noTextEdit="1"/>
          </p:cNvSpPr>
          <p:nvPr>
            <p:ph type="sldImg"/>
          </p:nvPr>
        </p:nvSpPr>
        <p:spPr>
          <a:ln/>
        </p:spPr>
      </p:sp>
      <p:sp>
        <p:nvSpPr>
          <p:cNvPr id="1249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t>@ result slide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Rot="1" noChangeAspect="1" noChangeArrowheads="1" noTextEdit="1"/>
          </p:cNvSpPr>
          <p:nvPr>
            <p:ph type="sldImg"/>
          </p:nvPr>
        </p:nvSpPr>
        <p:spPr>
          <a:ln/>
        </p:spPr>
      </p:sp>
      <p:sp>
        <p:nvSpPr>
          <p:cNvPr id="1781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Rot="1" noChangeAspect="1" noChangeArrowheads="1" noTextEdit="1"/>
          </p:cNvSpPr>
          <p:nvPr>
            <p:ph type="sldImg"/>
          </p:nvPr>
        </p:nvSpPr>
        <p:spPr>
          <a:ln/>
        </p:spPr>
      </p:sp>
      <p:sp>
        <p:nvSpPr>
          <p:cNvPr id="1792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1F1504B3-C591-4BC9-AE89-C7B4BF48488D}" type="slidenum">
              <a:rPr lang="en-US" altLang="en-US" sz="1200">
                <a:solidFill>
                  <a:srgbClr val="000000"/>
                </a:solidFill>
              </a:rPr>
              <a:pPr eaLnBrk="1" hangingPunct="1"/>
              <a:t>5</a:t>
            </a:fld>
            <a:endParaRPr lang="en-US" altLang="en-US" sz="1200">
              <a:solidFill>
                <a:srgbClr val="000000"/>
              </a:solidFill>
            </a:endParaRPr>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FFBCDC4C-1767-4490-A721-D0FD7B982AF5}" type="slidenum">
              <a:rPr lang="en-US" altLang="en-US" sz="1200">
                <a:solidFill>
                  <a:srgbClr val="000000"/>
                </a:solidFill>
              </a:rPr>
              <a:pPr eaLnBrk="1" hangingPunct="1"/>
              <a:t>6</a:t>
            </a:fld>
            <a:endParaRPr lang="en-US" altLang="en-US" sz="1200">
              <a:solidFill>
                <a:srgbClr val="000000"/>
              </a:solidFill>
            </a:endParaRPr>
          </a:p>
        </p:txBody>
      </p:sp>
      <p:sp>
        <p:nvSpPr>
          <p:cNvPr id="87043" name="Rectangle 2"/>
          <p:cNvSpPr>
            <a:spLocks noGrp="1" noRot="1" noChangeAspect="1" noChangeArrowheads="1" noTextEdit="1"/>
          </p:cNvSpPr>
          <p:nvPr>
            <p:ph type="sldImg"/>
          </p:nvPr>
        </p:nvSpPr>
        <p:spPr>
          <a:solidFill>
            <a:srgbClr val="FFFFFF"/>
          </a:solidFill>
          <a:ln/>
        </p:spPr>
      </p:sp>
      <p:sp>
        <p:nvSpPr>
          <p:cNvPr id="8704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85D335F-DDBC-45D6-B63C-CAC9571E413B}" type="slidenum">
              <a:rPr lang="en-US" altLang="en-US" sz="1200">
                <a:solidFill>
                  <a:srgbClr val="000000"/>
                </a:solidFill>
              </a:rPr>
              <a:pPr eaLnBrk="1" hangingPunct="1"/>
              <a:t>7</a:t>
            </a:fld>
            <a:endParaRPr lang="en-US" altLang="en-US" sz="1200">
              <a:solidFill>
                <a:srgbClr val="000000"/>
              </a:solidFill>
            </a:endParaRPr>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6D73BD7-D1C6-48E9-9999-9FF30069D4FC}" type="slidenum">
              <a:rPr lang="en-US" altLang="en-US" sz="1200">
                <a:solidFill>
                  <a:srgbClr val="000000"/>
                </a:solidFill>
              </a:rPr>
              <a:pPr eaLnBrk="1" hangingPunct="1"/>
              <a:t>8</a:t>
            </a:fld>
            <a:endParaRPr lang="en-US" altLang="en-US" sz="1200">
              <a:solidFill>
                <a:srgbClr val="000000"/>
              </a:solidFill>
            </a:endParaRPr>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 link to kevin pdf? @</a:t>
            </a:r>
          </a:p>
          <a:p>
            <a:pPr eaLnBrk="1" hangingPunct="1"/>
            <a:r>
              <a:rPr lang="en-US" altLang="en-US" smtClean="0"/>
              <a:t>VB: Questions like these are relevant, because some degree of competition exists in every public sector in the world, while few if any of the public sectors are perfectly competitive.  I will explain more in a moment why entry barriers (into the process allocating the rights to temporarily run the government) are relevant, but for now point out that essentially all public sectors have at least small entry barriers, if not large ones.</a:t>
            </a:r>
          </a:p>
          <a:p>
            <a:pPr eaLnBrk="1" hangingPunct="1"/>
            <a:r>
              <a:rPr lang="en-US" altLang="en-US" smtClean="0"/>
              <a:t>NOTE: remaining 20% are OECD countries plus Costa Rica &amp; Papua New Guinea</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769F13F-1962-4EF3-96E8-42927BEC9928}" type="slidenum">
              <a:rPr lang="en-US" altLang="en-US" sz="1200">
                <a:solidFill>
                  <a:srgbClr val="000000"/>
                </a:solidFill>
              </a:rPr>
              <a:pPr eaLnBrk="1" hangingPunct="1"/>
              <a:t>9</a:t>
            </a:fld>
            <a:endParaRPr lang="en-US" altLang="en-US" sz="1200">
              <a:solidFill>
                <a:srgbClr val="000000"/>
              </a:solidFill>
            </a:endParaRPr>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 could condense this one, or in the presentation skip some of the sub-bullets @</a:t>
            </a:r>
          </a:p>
          <a:p>
            <a:pPr eaLnBrk="1" hangingPunct="1"/>
            <a:r>
              <a:rPr lang="en-US" altLang="en-US" smtClean="0"/>
              <a:t>VB: I-O has several models that we could have borrowed, but we chose the sequential patent race model.  We think of the government as having a monopoly on force at a point in time, but that the rights to run that monopoly is periodically allocated by a competitive process.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DD93772-BFFC-4C64-B74A-AA0160EE3565}" type="slidenum">
              <a:rPr lang="en-US"/>
              <a:pPr>
                <a:defRPr/>
              </a:pPr>
              <a:t>‹#›</a:t>
            </a:fld>
            <a:endParaRPr lang="en-US"/>
          </a:p>
        </p:txBody>
      </p:sp>
    </p:spTree>
    <p:extLst>
      <p:ext uri="{BB962C8B-B14F-4D97-AF65-F5344CB8AC3E}">
        <p14:creationId xmlns:p14="http://schemas.microsoft.com/office/powerpoint/2010/main" val="1795877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EC5A535-AC4A-46D3-8362-91A27DB8CF71}" type="slidenum">
              <a:rPr lang="en-US"/>
              <a:pPr>
                <a:defRPr/>
              </a:pPr>
              <a:t>‹#›</a:t>
            </a:fld>
            <a:endParaRPr lang="en-US"/>
          </a:p>
        </p:txBody>
      </p:sp>
    </p:spTree>
    <p:extLst>
      <p:ext uri="{BB962C8B-B14F-4D97-AF65-F5344CB8AC3E}">
        <p14:creationId xmlns:p14="http://schemas.microsoft.com/office/powerpoint/2010/main" val="2562206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2731C92-9E49-4C7B-A9E1-4C625383270F}" type="slidenum">
              <a:rPr lang="en-US"/>
              <a:pPr>
                <a:defRPr/>
              </a:pPr>
              <a:t>‹#›</a:t>
            </a:fld>
            <a:endParaRPr lang="en-US"/>
          </a:p>
        </p:txBody>
      </p:sp>
    </p:spTree>
    <p:extLst>
      <p:ext uri="{BB962C8B-B14F-4D97-AF65-F5344CB8AC3E}">
        <p14:creationId xmlns:p14="http://schemas.microsoft.com/office/powerpoint/2010/main" val="16388526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26FCF9F-BC3F-48F7-BD0F-DFDA532AC540}" type="slidenum">
              <a:rPr lang="en-US"/>
              <a:pPr>
                <a:defRPr/>
              </a:pPr>
              <a:t>‹#›</a:t>
            </a:fld>
            <a:endParaRPr lang="en-US"/>
          </a:p>
        </p:txBody>
      </p:sp>
    </p:spTree>
    <p:extLst>
      <p:ext uri="{BB962C8B-B14F-4D97-AF65-F5344CB8AC3E}">
        <p14:creationId xmlns:p14="http://schemas.microsoft.com/office/powerpoint/2010/main" val="22689987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E06F466-AD20-411D-8A69-95F593E50084}" type="slidenum">
              <a:rPr lang="en-US"/>
              <a:pPr>
                <a:defRPr/>
              </a:pPr>
              <a:t>‹#›</a:t>
            </a:fld>
            <a:endParaRPr lang="en-US"/>
          </a:p>
        </p:txBody>
      </p:sp>
    </p:spTree>
    <p:extLst>
      <p:ext uri="{BB962C8B-B14F-4D97-AF65-F5344CB8AC3E}">
        <p14:creationId xmlns:p14="http://schemas.microsoft.com/office/powerpoint/2010/main" val="12775005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65BDC60-8898-4F2F-9408-000F5755D233}" type="slidenum">
              <a:rPr lang="en-US"/>
              <a:pPr>
                <a:defRPr/>
              </a:pPr>
              <a:t>‹#›</a:t>
            </a:fld>
            <a:endParaRPr lang="en-US"/>
          </a:p>
        </p:txBody>
      </p:sp>
    </p:spTree>
    <p:extLst>
      <p:ext uri="{BB962C8B-B14F-4D97-AF65-F5344CB8AC3E}">
        <p14:creationId xmlns:p14="http://schemas.microsoft.com/office/powerpoint/2010/main" val="1702456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11DC57A-B071-4879-86E5-9F481335E47A}" type="slidenum">
              <a:rPr lang="en-US"/>
              <a:pPr>
                <a:defRPr/>
              </a:pPr>
              <a:t>‹#›</a:t>
            </a:fld>
            <a:endParaRPr lang="en-US"/>
          </a:p>
        </p:txBody>
      </p:sp>
    </p:spTree>
    <p:extLst>
      <p:ext uri="{BB962C8B-B14F-4D97-AF65-F5344CB8AC3E}">
        <p14:creationId xmlns:p14="http://schemas.microsoft.com/office/powerpoint/2010/main" val="36289437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DEB3FE8-4E79-4B91-BC4A-306AD88A0FA8}" type="slidenum">
              <a:rPr lang="en-US"/>
              <a:pPr>
                <a:defRPr/>
              </a:pPr>
              <a:t>‹#›</a:t>
            </a:fld>
            <a:endParaRPr lang="en-US"/>
          </a:p>
        </p:txBody>
      </p:sp>
    </p:spTree>
    <p:extLst>
      <p:ext uri="{BB962C8B-B14F-4D97-AF65-F5344CB8AC3E}">
        <p14:creationId xmlns:p14="http://schemas.microsoft.com/office/powerpoint/2010/main" val="18356654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88D4C32-C505-4BF8-AD1E-15F8E7BA81AE}" type="slidenum">
              <a:rPr lang="en-US"/>
              <a:pPr>
                <a:defRPr/>
              </a:pPr>
              <a:t>‹#›</a:t>
            </a:fld>
            <a:endParaRPr lang="en-US"/>
          </a:p>
        </p:txBody>
      </p:sp>
    </p:spTree>
    <p:extLst>
      <p:ext uri="{BB962C8B-B14F-4D97-AF65-F5344CB8AC3E}">
        <p14:creationId xmlns:p14="http://schemas.microsoft.com/office/powerpoint/2010/main" val="5959032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9DD2DD2-98B6-42BD-8113-184D958CE39B}" type="slidenum">
              <a:rPr lang="en-US"/>
              <a:pPr>
                <a:defRPr/>
              </a:pPr>
              <a:t>‹#›</a:t>
            </a:fld>
            <a:endParaRPr lang="en-US"/>
          </a:p>
        </p:txBody>
      </p:sp>
    </p:spTree>
    <p:extLst>
      <p:ext uri="{BB962C8B-B14F-4D97-AF65-F5344CB8AC3E}">
        <p14:creationId xmlns:p14="http://schemas.microsoft.com/office/powerpoint/2010/main" val="27543983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D251E11-E00E-4800-9759-25AA7BB50777}" type="slidenum">
              <a:rPr lang="en-US"/>
              <a:pPr>
                <a:defRPr/>
              </a:pPr>
              <a:t>‹#›</a:t>
            </a:fld>
            <a:endParaRPr lang="en-US"/>
          </a:p>
        </p:txBody>
      </p:sp>
    </p:spTree>
    <p:extLst>
      <p:ext uri="{BB962C8B-B14F-4D97-AF65-F5344CB8AC3E}">
        <p14:creationId xmlns:p14="http://schemas.microsoft.com/office/powerpoint/2010/main" val="3626700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FC14778-6857-4436-9E3E-D37ED42CDBA7}" type="slidenum">
              <a:rPr lang="en-US"/>
              <a:pPr>
                <a:defRPr/>
              </a:pPr>
              <a:t>‹#›</a:t>
            </a:fld>
            <a:endParaRPr lang="en-US"/>
          </a:p>
        </p:txBody>
      </p:sp>
    </p:spTree>
    <p:extLst>
      <p:ext uri="{BB962C8B-B14F-4D97-AF65-F5344CB8AC3E}">
        <p14:creationId xmlns:p14="http://schemas.microsoft.com/office/powerpoint/2010/main" val="1064188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4CB19D7-FDC0-4D52-B3AB-722121A8E7B4}" type="slidenum">
              <a:rPr lang="en-US"/>
              <a:pPr>
                <a:defRPr/>
              </a:pPr>
              <a:t>‹#›</a:t>
            </a:fld>
            <a:endParaRPr lang="en-US"/>
          </a:p>
        </p:txBody>
      </p:sp>
    </p:spTree>
    <p:extLst>
      <p:ext uri="{BB962C8B-B14F-4D97-AF65-F5344CB8AC3E}">
        <p14:creationId xmlns:p14="http://schemas.microsoft.com/office/powerpoint/2010/main" val="32865600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D4B166E-D5D9-4EF3-A332-672F1C93F034}" type="slidenum">
              <a:rPr lang="en-US"/>
              <a:pPr>
                <a:defRPr/>
              </a:pPr>
              <a:t>‹#›</a:t>
            </a:fld>
            <a:endParaRPr lang="en-US"/>
          </a:p>
        </p:txBody>
      </p:sp>
    </p:spTree>
    <p:extLst>
      <p:ext uri="{BB962C8B-B14F-4D97-AF65-F5344CB8AC3E}">
        <p14:creationId xmlns:p14="http://schemas.microsoft.com/office/powerpoint/2010/main" val="22806197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F70ED4F-9C93-4121-B3A2-56E0DB867E30}" type="slidenum">
              <a:rPr lang="en-US"/>
              <a:pPr>
                <a:defRPr/>
              </a:pPr>
              <a:t>‹#›</a:t>
            </a:fld>
            <a:endParaRPr lang="en-US"/>
          </a:p>
        </p:txBody>
      </p:sp>
    </p:spTree>
    <p:extLst>
      <p:ext uri="{BB962C8B-B14F-4D97-AF65-F5344CB8AC3E}">
        <p14:creationId xmlns:p14="http://schemas.microsoft.com/office/powerpoint/2010/main" val="38468064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37DD5CA-4F12-4477-B790-44AEB3445AC7}" type="slidenum">
              <a:rPr lang="en-US"/>
              <a:pPr>
                <a:defRPr/>
              </a:pPr>
              <a:t>‹#›</a:t>
            </a:fld>
            <a:endParaRPr lang="en-US"/>
          </a:p>
        </p:txBody>
      </p:sp>
    </p:spTree>
    <p:extLst>
      <p:ext uri="{BB962C8B-B14F-4D97-AF65-F5344CB8AC3E}">
        <p14:creationId xmlns:p14="http://schemas.microsoft.com/office/powerpoint/2010/main" val="240152229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688258D-0E66-4E08-AA17-4F7DF6DF6096}" type="slidenum">
              <a:rPr lang="en-US"/>
              <a:pPr>
                <a:defRPr/>
              </a:pPr>
              <a:t>‹#›</a:t>
            </a:fld>
            <a:endParaRPr lang="en-US"/>
          </a:p>
        </p:txBody>
      </p:sp>
    </p:spTree>
    <p:extLst>
      <p:ext uri="{BB962C8B-B14F-4D97-AF65-F5344CB8AC3E}">
        <p14:creationId xmlns:p14="http://schemas.microsoft.com/office/powerpoint/2010/main" val="139335299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30B7D06-BE4C-48C8-8021-ADF630C28A2E}" type="slidenum">
              <a:rPr lang="en-US"/>
              <a:pPr>
                <a:defRPr/>
              </a:pPr>
              <a:t>‹#›</a:t>
            </a:fld>
            <a:endParaRPr lang="en-US"/>
          </a:p>
        </p:txBody>
      </p:sp>
    </p:spTree>
    <p:extLst>
      <p:ext uri="{BB962C8B-B14F-4D97-AF65-F5344CB8AC3E}">
        <p14:creationId xmlns:p14="http://schemas.microsoft.com/office/powerpoint/2010/main" val="123501337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A449ACB-C6B0-4D3F-866B-9CF76F2CD7CB}" type="slidenum">
              <a:rPr lang="en-US"/>
              <a:pPr>
                <a:defRPr/>
              </a:pPr>
              <a:t>‹#›</a:t>
            </a:fld>
            <a:endParaRPr lang="en-US"/>
          </a:p>
        </p:txBody>
      </p:sp>
    </p:spTree>
    <p:extLst>
      <p:ext uri="{BB962C8B-B14F-4D97-AF65-F5344CB8AC3E}">
        <p14:creationId xmlns:p14="http://schemas.microsoft.com/office/powerpoint/2010/main" val="250120134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A533E2F-EC26-4B4D-BA58-C73F42887466}" type="slidenum">
              <a:rPr lang="en-US"/>
              <a:pPr>
                <a:defRPr/>
              </a:pPr>
              <a:t>‹#›</a:t>
            </a:fld>
            <a:endParaRPr lang="en-US"/>
          </a:p>
        </p:txBody>
      </p:sp>
    </p:spTree>
    <p:extLst>
      <p:ext uri="{BB962C8B-B14F-4D97-AF65-F5344CB8AC3E}">
        <p14:creationId xmlns:p14="http://schemas.microsoft.com/office/powerpoint/2010/main" val="343630572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7A5E815-6B0B-4DDE-B5D7-099E01891B03}" type="slidenum">
              <a:rPr lang="en-US"/>
              <a:pPr>
                <a:defRPr/>
              </a:pPr>
              <a:t>‹#›</a:t>
            </a:fld>
            <a:endParaRPr lang="en-US"/>
          </a:p>
        </p:txBody>
      </p:sp>
    </p:spTree>
    <p:extLst>
      <p:ext uri="{BB962C8B-B14F-4D97-AF65-F5344CB8AC3E}">
        <p14:creationId xmlns:p14="http://schemas.microsoft.com/office/powerpoint/2010/main" val="3730995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32CDB51-75C5-4E49-8904-B95C56B67B0C}" type="slidenum">
              <a:rPr lang="en-US"/>
              <a:pPr>
                <a:defRPr/>
              </a:pPr>
              <a:t>‹#›</a:t>
            </a:fld>
            <a:endParaRPr lang="en-US"/>
          </a:p>
        </p:txBody>
      </p:sp>
    </p:spTree>
    <p:extLst>
      <p:ext uri="{BB962C8B-B14F-4D97-AF65-F5344CB8AC3E}">
        <p14:creationId xmlns:p14="http://schemas.microsoft.com/office/powerpoint/2010/main" val="2867528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3FDA8A5-EC00-48A7-ABF4-15935CC6AAB1}" type="slidenum">
              <a:rPr lang="en-US"/>
              <a:pPr>
                <a:defRPr/>
              </a:pPr>
              <a:t>‹#›</a:t>
            </a:fld>
            <a:endParaRPr lang="en-US"/>
          </a:p>
        </p:txBody>
      </p:sp>
    </p:spTree>
    <p:extLst>
      <p:ext uri="{BB962C8B-B14F-4D97-AF65-F5344CB8AC3E}">
        <p14:creationId xmlns:p14="http://schemas.microsoft.com/office/powerpoint/2010/main" val="2284604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A5F7D0F-24ED-4602-81D5-3B8BED28ADEC}" type="slidenum">
              <a:rPr lang="en-US"/>
              <a:pPr>
                <a:defRPr/>
              </a:pPr>
              <a:t>‹#›</a:t>
            </a:fld>
            <a:endParaRPr lang="en-US"/>
          </a:p>
        </p:txBody>
      </p:sp>
    </p:spTree>
    <p:extLst>
      <p:ext uri="{BB962C8B-B14F-4D97-AF65-F5344CB8AC3E}">
        <p14:creationId xmlns:p14="http://schemas.microsoft.com/office/powerpoint/2010/main" val="3093373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8F39ABF-12C3-4F57-A870-14147F1A5B25}" type="slidenum">
              <a:rPr lang="en-US"/>
              <a:pPr>
                <a:defRPr/>
              </a:pPr>
              <a:t>‹#›</a:t>
            </a:fld>
            <a:endParaRPr lang="en-US"/>
          </a:p>
        </p:txBody>
      </p:sp>
    </p:spTree>
    <p:extLst>
      <p:ext uri="{BB962C8B-B14F-4D97-AF65-F5344CB8AC3E}">
        <p14:creationId xmlns:p14="http://schemas.microsoft.com/office/powerpoint/2010/main" val="5278788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FFD4F6B-6881-4F43-8368-F94848BE127E}" type="slidenum">
              <a:rPr lang="en-US"/>
              <a:pPr>
                <a:defRPr/>
              </a:pPr>
              <a:t>‹#›</a:t>
            </a:fld>
            <a:endParaRPr lang="en-US"/>
          </a:p>
        </p:txBody>
      </p:sp>
    </p:spTree>
    <p:extLst>
      <p:ext uri="{BB962C8B-B14F-4D97-AF65-F5344CB8AC3E}">
        <p14:creationId xmlns:p14="http://schemas.microsoft.com/office/powerpoint/2010/main" val="493834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4D95A9A-0708-4B7E-821C-CD2C0BB93CF5}" type="slidenum">
              <a:rPr lang="en-US"/>
              <a:pPr>
                <a:defRPr/>
              </a:pPr>
              <a:t>‹#›</a:t>
            </a:fld>
            <a:endParaRPr lang="en-US"/>
          </a:p>
        </p:txBody>
      </p:sp>
    </p:spTree>
    <p:extLst>
      <p:ext uri="{BB962C8B-B14F-4D97-AF65-F5344CB8AC3E}">
        <p14:creationId xmlns:p14="http://schemas.microsoft.com/office/powerpoint/2010/main" val="3143225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9183241-3206-4EEA-8D9C-C7DFC9816B46}" type="slidenum">
              <a:rPr lang="en-US"/>
              <a:pPr>
                <a:defRPr/>
              </a:pPr>
              <a:t>‹#›</a:t>
            </a:fld>
            <a:endParaRPr lang="en-US"/>
          </a:p>
        </p:txBody>
      </p:sp>
    </p:spTree>
    <p:extLst>
      <p:ext uri="{BB962C8B-B14F-4D97-AF65-F5344CB8AC3E}">
        <p14:creationId xmlns:p14="http://schemas.microsoft.com/office/powerpoint/2010/main" val="4254323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20.xml"/></Relationships>
</file>

<file path=ppt/slideMasters/_rels/slideMaster11.xml.rels><?xml version="1.0" encoding="UTF-8" standalone="yes"?>
<Relationships xmlns="http://schemas.openxmlformats.org/package/2006/relationships"><Relationship Id="rId2" Type="http://schemas.openxmlformats.org/officeDocument/2006/relationships/theme" Target="../theme/theme11.xml"/><Relationship Id="rId1" Type="http://schemas.openxmlformats.org/officeDocument/2006/relationships/slideLayout" Target="../slideLayouts/slideLayout21.xml"/></Relationships>
</file>

<file path=ppt/slideMasters/_rels/slideMaster12.xml.rels><?xml version="1.0" encoding="UTF-8" standalone="yes"?>
<Relationships xmlns="http://schemas.openxmlformats.org/package/2006/relationships"><Relationship Id="rId2" Type="http://schemas.openxmlformats.org/officeDocument/2006/relationships/theme" Target="../theme/theme12.xml"/><Relationship Id="rId1" Type="http://schemas.openxmlformats.org/officeDocument/2006/relationships/slideLayout" Target="../slideLayouts/slideLayout22.xml"/></Relationships>
</file>

<file path=ppt/slideMasters/_rels/slideMaster13.xml.rels><?xml version="1.0" encoding="UTF-8" standalone="yes"?>
<Relationships xmlns="http://schemas.openxmlformats.org/package/2006/relationships"><Relationship Id="rId2" Type="http://schemas.openxmlformats.org/officeDocument/2006/relationships/theme" Target="../theme/theme13.xml"/><Relationship Id="rId1" Type="http://schemas.openxmlformats.org/officeDocument/2006/relationships/slideLayout" Target="../slideLayouts/slideLayout23.xml"/></Relationships>
</file>

<file path=ppt/slideMasters/_rels/slideMaster14.xml.rels><?xml version="1.0" encoding="UTF-8" standalone="yes"?>
<Relationships xmlns="http://schemas.openxmlformats.org/package/2006/relationships"><Relationship Id="rId2" Type="http://schemas.openxmlformats.org/officeDocument/2006/relationships/theme" Target="../theme/theme14.xml"/><Relationship Id="rId1" Type="http://schemas.openxmlformats.org/officeDocument/2006/relationships/slideLayout" Target="../slideLayouts/slideLayout24.xml"/></Relationships>
</file>

<file path=ppt/slideMasters/_rels/slideMaster15.xml.rels><?xml version="1.0" encoding="UTF-8" standalone="yes"?>
<Relationships xmlns="http://schemas.openxmlformats.org/package/2006/relationships"><Relationship Id="rId2" Type="http://schemas.openxmlformats.org/officeDocument/2006/relationships/theme" Target="../theme/theme15.xml"/><Relationship Id="rId1" Type="http://schemas.openxmlformats.org/officeDocument/2006/relationships/slideLayout" Target="../slideLayouts/slideLayout25.xml"/></Relationships>
</file>

<file path=ppt/slideMasters/_rels/slideMaster16.xml.rels><?xml version="1.0" encoding="UTF-8" standalone="yes"?>
<Relationships xmlns="http://schemas.openxmlformats.org/package/2006/relationships"><Relationship Id="rId2" Type="http://schemas.openxmlformats.org/officeDocument/2006/relationships/theme" Target="../theme/theme16.xml"/><Relationship Id="rId1" Type="http://schemas.openxmlformats.org/officeDocument/2006/relationships/slideLayout" Target="../slideLayouts/slideLayout26.xml"/></Relationships>
</file>

<file path=ppt/slideMasters/_rels/slideMaster17.xml.rels><?xml version="1.0" encoding="UTF-8" standalone="yes"?>
<Relationships xmlns="http://schemas.openxmlformats.org/package/2006/relationships"><Relationship Id="rId2" Type="http://schemas.openxmlformats.org/officeDocument/2006/relationships/theme" Target="../theme/theme17.xml"/><Relationship Id="rId1" Type="http://schemas.openxmlformats.org/officeDocument/2006/relationships/slideLayout" Target="../slideLayouts/slideLayout27.xml"/></Relationships>
</file>

<file path=ppt/slideMasters/_rels/slideMaster18.xml.rels><?xml version="1.0" encoding="UTF-8" standalone="yes"?>
<Relationships xmlns="http://schemas.openxmlformats.org/package/2006/relationships"><Relationship Id="rId2" Type="http://schemas.openxmlformats.org/officeDocument/2006/relationships/theme" Target="../theme/theme18.xml"/><Relationship Id="rId1" Type="http://schemas.openxmlformats.org/officeDocument/2006/relationships/slideLayout" Target="../slideLayouts/slideLayout28.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4.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5.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16.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17.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18.xml"/></Relationships>
</file>

<file path=ppt/slideMasters/_rels/slideMaster9.xml.rels><?xml version="1.0" encoding="UTF-8" standalone="yes"?>
<Relationships xmlns="http://schemas.openxmlformats.org/package/2006/relationships"><Relationship Id="rId2" Type="http://schemas.openxmlformats.org/officeDocument/2006/relationships/theme" Target="../theme/theme9.xml"/><Relationship Id="rId1"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2291"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3FDC6005-D4BA-474A-B3A3-D9C82CB01FD1}"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47" r:id="rId1"/>
    <p:sldLayoutId id="2147483746" r:id="rId2"/>
    <p:sldLayoutId id="2147483745" r:id="rId3"/>
    <p:sldLayoutId id="2147483744" r:id="rId4"/>
    <p:sldLayoutId id="2147483743" r:id="rId5"/>
    <p:sldLayoutId id="2147483742" r:id="rId6"/>
    <p:sldLayoutId id="2147483741" r:id="rId7"/>
    <p:sldLayoutId id="2147483740" r:id="rId8"/>
    <p:sldLayoutId id="2147483739" r:id="rId9"/>
    <p:sldLayoutId id="2147483738" r:id="rId10"/>
    <p:sldLayoutId id="2147483737"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66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FFFFFF"/>
                </a:solidFill>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FFFFFF"/>
                </a:solidFill>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FFFFFF"/>
                </a:solidFill>
              </a:defRPr>
            </a:lvl1pPr>
          </a:lstStyle>
          <a:p>
            <a:pPr>
              <a:defRPr/>
            </a:pPr>
            <a:fld id="{519B54A6-7034-4C08-A815-A53772D75942}"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61" r:id="rId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7651"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FFFFFF"/>
                </a:solidFill>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FFFFFF"/>
                </a:solidFill>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FFFFFF"/>
                </a:solidFill>
              </a:defRPr>
            </a:lvl1pPr>
          </a:lstStyle>
          <a:p>
            <a:pPr>
              <a:defRPr/>
            </a:pPr>
            <a:fld id="{B5596424-4C90-4B5A-BA21-7556570A2A24}"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62" r:id="rId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867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FFFFFF"/>
                </a:solidFill>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FFFFFF"/>
                </a:solidFill>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FFFFFF"/>
                </a:solidFill>
              </a:defRPr>
            </a:lvl1pPr>
          </a:lstStyle>
          <a:p>
            <a:pPr>
              <a:defRPr/>
            </a:pPr>
            <a:fld id="{C926A36D-AEDB-4543-9BE0-FBEAD511B937}"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63" r:id="rId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9699"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FFFFFF"/>
                </a:solidFill>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FFFFFF"/>
                </a:solidFill>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FFFFFF"/>
                </a:solidFill>
              </a:defRPr>
            </a:lvl1pPr>
          </a:lstStyle>
          <a:p>
            <a:pPr>
              <a:defRPr/>
            </a:pPr>
            <a:fld id="{7EB44418-4DA3-485B-9B06-CB14ED03A9E9}"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64" r:id="rId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45059"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FFFFFF"/>
                </a:solidFill>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FFFFFF"/>
                </a:solidFill>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FFFFFF"/>
                </a:solidFill>
              </a:defRPr>
            </a:lvl1pPr>
          </a:lstStyle>
          <a:p>
            <a:pPr>
              <a:defRPr/>
            </a:pPr>
            <a:fld id="{02AFC3BF-1D39-4912-8759-1ABB1673DD59}"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79" r:id="rId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4710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FFFFFF"/>
                </a:solidFill>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FFFFFF"/>
                </a:solidFill>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FFFFFF"/>
                </a:solidFill>
              </a:defRPr>
            </a:lvl1pPr>
          </a:lstStyle>
          <a:p>
            <a:pPr>
              <a:defRPr/>
            </a:pPr>
            <a:fld id="{05404CC3-9A3D-4A30-9700-EA27313995B1}"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81" r:id="rId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48131"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FFFFFF"/>
                </a:solidFill>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FFFFFF"/>
                </a:solidFill>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FFFFFF"/>
                </a:solidFill>
              </a:defRPr>
            </a:lvl1pPr>
          </a:lstStyle>
          <a:p>
            <a:pPr>
              <a:defRPr/>
            </a:pPr>
            <a:fld id="{4D4E00B0-2392-4382-8624-C7A2E1668A1D}"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82" r:id="rId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4915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FFFFFF"/>
                </a:solidFill>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FFFFFF"/>
                </a:solidFill>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FFFFFF"/>
                </a:solidFill>
              </a:defRPr>
            </a:lvl1pPr>
          </a:lstStyle>
          <a:p>
            <a:pPr>
              <a:defRPr/>
            </a:pPr>
            <a:fld id="{79FC6409-7722-4343-B2C2-6652104DA515}"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83" r:id="rId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522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FFFFFF"/>
                </a:solidFill>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FFFFFF"/>
                </a:solidFill>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FFFFFF"/>
                </a:solidFill>
              </a:defRPr>
            </a:lvl1pPr>
          </a:lstStyle>
          <a:p>
            <a:pPr>
              <a:defRPr/>
            </a:pPr>
            <a:fld id="{49C42B4E-A4B2-47B2-B32D-5EF4749DA6BD}"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86" r:id="rId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331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FFFFFF"/>
                </a:solidFill>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FFFFFF"/>
                </a:solidFill>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FFFFFF"/>
                </a:solidFill>
              </a:defRPr>
            </a:lvl1pPr>
          </a:lstStyle>
          <a:p>
            <a:pPr>
              <a:defRPr/>
            </a:pPr>
            <a:fld id="{068766C8-1748-410F-B65C-4E20B40CD594}"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48" r:id="rId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4339"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FFFFFF"/>
                </a:solidFill>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FFFFFF"/>
                </a:solidFill>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FFFFFF"/>
                </a:solidFill>
              </a:defRPr>
            </a:lvl1pPr>
          </a:lstStyle>
          <a:p>
            <a:pPr>
              <a:defRPr/>
            </a:pPr>
            <a:fld id="{8FAF04BF-8FAB-4377-AEEE-3A8E48084ACF}"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49" r:id="rId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5363"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FFFFFF"/>
                </a:solidFill>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FFFFFF"/>
                </a:solidFill>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FFFFFF"/>
                </a:solidFill>
              </a:defRPr>
            </a:lvl1pPr>
          </a:lstStyle>
          <a:p>
            <a:pPr>
              <a:defRPr/>
            </a:pPr>
            <a:fld id="{4CF10A05-2C6D-4299-97A1-9F43DF59C6FC}"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50" r:id="rId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7411"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FFFFFF"/>
                </a:solidFill>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FFFFFF"/>
                </a:solidFill>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FFFFFF"/>
                </a:solidFill>
              </a:defRPr>
            </a:lvl1pPr>
          </a:lstStyle>
          <a:p>
            <a:pPr>
              <a:defRPr/>
            </a:pPr>
            <a:fld id="{3C07CF3A-4697-4D28-BF2A-77EDAED555AB}"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52" r:id="rId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483"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FFFFFF"/>
                </a:solidFill>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FFFFFF"/>
                </a:solidFill>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FFFFFF"/>
                </a:solidFill>
              </a:defRPr>
            </a:lvl1pPr>
          </a:lstStyle>
          <a:p>
            <a:pPr>
              <a:defRPr/>
            </a:pPr>
            <a:fld id="{8B1E5698-02F4-4931-9DC1-9778D358ED11}"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55" r:id="rId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150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FFFFFF"/>
                </a:solidFill>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FFFFFF"/>
                </a:solidFill>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FFFFFF"/>
                </a:solidFill>
              </a:defRPr>
            </a:lvl1pPr>
          </a:lstStyle>
          <a:p>
            <a:pPr>
              <a:defRPr/>
            </a:pPr>
            <a:fld id="{5FAD1150-51E1-4E83-A7F8-9CE93BE0D335}"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56" r:id="rId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4579"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FFFFFF"/>
                </a:solidFill>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FFFFFF"/>
                </a:solidFill>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FFFFFF"/>
                </a:solidFill>
              </a:defRPr>
            </a:lvl1pPr>
          </a:lstStyle>
          <a:p>
            <a:pPr>
              <a:defRPr/>
            </a:pPr>
            <a:fld id="{174D22B0-0EA8-4370-A09F-6B065745CF97}"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59" r:id="rId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5603"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FFFFFF"/>
                </a:solidFill>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FFFFFF"/>
                </a:solidFill>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FFFFFF"/>
                </a:solidFill>
              </a:defRPr>
            </a:lvl1pPr>
          </a:lstStyle>
          <a:p>
            <a:pPr>
              <a:defRPr/>
            </a:pPr>
            <a:fld id="{8D97CA82-6F24-4FED-83F2-8CF6D379A9DC}"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60" r:id="rId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8.xml"/><Relationship Id="rId1" Type="http://schemas.openxmlformats.org/officeDocument/2006/relationships/vmlDrawing" Target="../drawings/vmlDrawing2.vml"/><Relationship Id="rId5" Type="http://schemas.openxmlformats.org/officeDocument/2006/relationships/image" Target="../media/image4.wmf"/><Relationship Id="rId4" Type="http://schemas.openxmlformats.org/officeDocument/2006/relationships/oleObject" Target="../embeddings/oleObject2.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9.xml"/><Relationship Id="rId1" Type="http://schemas.openxmlformats.org/officeDocument/2006/relationships/vmlDrawing" Target="../drawings/vmlDrawing3.vml"/><Relationship Id="rId5" Type="http://schemas.openxmlformats.org/officeDocument/2006/relationships/image" Target="../media/image5.wmf"/><Relationship Id="rId4" Type="http://schemas.openxmlformats.org/officeDocument/2006/relationships/oleObject" Target="../embeddings/oleObject3.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9.xml"/><Relationship Id="rId1" Type="http://schemas.openxmlformats.org/officeDocument/2006/relationships/vmlDrawing" Target="../drawings/vmlDrawing4.vml"/><Relationship Id="rId5" Type="http://schemas.openxmlformats.org/officeDocument/2006/relationships/image" Target="../media/image6.wmf"/><Relationship Id="rId4" Type="http://schemas.openxmlformats.org/officeDocument/2006/relationships/oleObject" Target="../embeddings/oleObject4.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0.xml"/><Relationship Id="rId1" Type="http://schemas.openxmlformats.org/officeDocument/2006/relationships/vmlDrawing" Target="../drawings/vmlDrawing5.vml"/><Relationship Id="rId6" Type="http://schemas.openxmlformats.org/officeDocument/2006/relationships/image" Target="../media/image6.png"/><Relationship Id="rId5" Type="http://schemas.openxmlformats.org/officeDocument/2006/relationships/image" Target="../media/image7.wmf"/><Relationship Id="rId4" Type="http://schemas.openxmlformats.org/officeDocument/2006/relationships/oleObject" Target="../embeddings/oleObject5.bin"/></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1.xml"/><Relationship Id="rId5" Type="http://schemas.openxmlformats.org/officeDocument/2006/relationships/image" Target="../media/image9.png"/><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7" Type="http://schemas.openxmlformats.org/officeDocument/2006/relationships/image" Target="../media/image9.wmf"/><Relationship Id="rId2" Type="http://schemas.openxmlformats.org/officeDocument/2006/relationships/slideLayout" Target="../slideLayouts/slideLayout22.xml"/><Relationship Id="rId1" Type="http://schemas.openxmlformats.org/officeDocument/2006/relationships/vmlDrawing" Target="../drawings/vmlDrawing6.vml"/><Relationship Id="rId6" Type="http://schemas.openxmlformats.org/officeDocument/2006/relationships/oleObject" Target="../embeddings/oleObject7.bin"/><Relationship Id="rId5" Type="http://schemas.openxmlformats.org/officeDocument/2006/relationships/image" Target="../media/image8.wmf"/><Relationship Id="rId4" Type="http://schemas.openxmlformats.org/officeDocument/2006/relationships/oleObject" Target="../embeddings/oleObject6.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3.xml"/><Relationship Id="rId1" Type="http://schemas.openxmlformats.org/officeDocument/2006/relationships/vmlDrawing" Target="../drawings/vmlDrawing7.vml"/><Relationship Id="rId5" Type="http://schemas.openxmlformats.org/officeDocument/2006/relationships/image" Target="../media/image10.wmf"/><Relationship Id="rId4" Type="http://schemas.openxmlformats.org/officeDocument/2006/relationships/oleObject" Target="../embeddings/oleObject8.bin"/></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5.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6.xml"/><Relationship Id="rId1" Type="http://schemas.openxmlformats.org/officeDocument/2006/relationships/themeOverride" Target="../theme/themeOverride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8.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hyperlink" Target="../../../../../Journal%20Articles/Djankov,%20et%20al.%20%20'Who%20Owns%20the%20Media.'%20%20Journal%20of%20Law%20and%20Economics.%20%2046(2),%20October%202003;%20341-82..pdf" TargetMode="External"/><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ctrTitle"/>
          </p:nvPr>
        </p:nvSpPr>
        <p:spPr>
          <a:xfrm>
            <a:off x="685800" y="2286000"/>
            <a:ext cx="7772400" cy="1143000"/>
          </a:xfrm>
        </p:spPr>
        <p:txBody>
          <a:bodyPr/>
          <a:lstStyle/>
          <a:p>
            <a:pPr eaLnBrk="1" hangingPunct="1"/>
            <a:r>
              <a:rPr lang="en-US" altLang="en-US" sz="3800" smtClean="0"/>
              <a:t>Public Sector Economics</a:t>
            </a:r>
          </a:p>
        </p:txBody>
      </p:sp>
      <p:sp>
        <p:nvSpPr>
          <p:cNvPr id="53251" name="Rectangle 3"/>
          <p:cNvSpPr>
            <a:spLocks noGrp="1" noChangeArrowheads="1"/>
          </p:cNvSpPr>
          <p:nvPr>
            <p:ph type="subTitle" idx="1"/>
          </p:nvPr>
        </p:nvSpPr>
        <p:spPr>
          <a:xfrm>
            <a:off x="1219200" y="3886200"/>
            <a:ext cx="6781800" cy="1752600"/>
          </a:xfrm>
        </p:spPr>
        <p:txBody>
          <a:bodyPr/>
          <a:lstStyle/>
          <a:p>
            <a:pPr eaLnBrk="1" hangingPunct="1"/>
            <a:r>
              <a:rPr lang="en-US" altLang="en-US" sz="2800" smtClean="0"/>
              <a:t>Nondemocractic Public Sectors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762000" y="0"/>
            <a:ext cx="7772400" cy="762000"/>
          </a:xfrm>
        </p:spPr>
        <p:txBody>
          <a:bodyPr/>
          <a:lstStyle/>
          <a:p>
            <a:pPr eaLnBrk="1" hangingPunct="1"/>
            <a:r>
              <a:rPr lang="en-US" altLang="en-US" sz="4000" smtClean="0"/>
              <a:t>Public Policy Categories</a:t>
            </a:r>
          </a:p>
        </p:txBody>
      </p:sp>
      <p:sp>
        <p:nvSpPr>
          <p:cNvPr id="74755" name="Rectangle 3"/>
          <p:cNvSpPr>
            <a:spLocks noGrp="1" noChangeArrowheads="1"/>
          </p:cNvSpPr>
          <p:nvPr>
            <p:ph type="body" idx="1"/>
          </p:nvPr>
        </p:nvSpPr>
        <p:spPr>
          <a:xfrm>
            <a:off x="457200" y="838200"/>
            <a:ext cx="8305800" cy="5867400"/>
          </a:xfrm>
        </p:spPr>
        <p:txBody>
          <a:bodyPr/>
          <a:lstStyle/>
          <a:p>
            <a:pPr eaLnBrk="1" hangingPunct="1">
              <a:lnSpc>
                <a:spcPct val="90000"/>
              </a:lnSpc>
            </a:pPr>
            <a:r>
              <a:rPr lang="en-US" altLang="en-US" sz="2800" i="1" smtClean="0"/>
              <a:t>b</a:t>
            </a:r>
            <a:r>
              <a:rPr lang="en-US" altLang="en-US" sz="2800" smtClean="0"/>
              <a:t> = barriers to entry policies</a:t>
            </a:r>
          </a:p>
          <a:p>
            <a:pPr lvl="1" eaLnBrk="1" hangingPunct="1">
              <a:lnSpc>
                <a:spcPct val="90000"/>
              </a:lnSpc>
            </a:pPr>
            <a:r>
              <a:rPr lang="en-US" altLang="en-US" sz="2400" smtClean="0"/>
              <a:t>execution, torture, censorship, etc.</a:t>
            </a:r>
          </a:p>
          <a:p>
            <a:pPr lvl="1" eaLnBrk="1" hangingPunct="1">
              <a:lnSpc>
                <a:spcPct val="90000"/>
              </a:lnSpc>
            </a:pPr>
            <a:r>
              <a:rPr lang="en-US" altLang="en-US" sz="2400" smtClean="0"/>
              <a:t>organization of the military</a:t>
            </a:r>
          </a:p>
          <a:p>
            <a:pPr lvl="1" eaLnBrk="1" hangingPunct="1">
              <a:lnSpc>
                <a:spcPct val="90000"/>
              </a:lnSpc>
            </a:pPr>
            <a:r>
              <a:rPr lang="en-US" altLang="en-US" sz="2400" smtClean="0"/>
              <a:t>barriers to exit for citizens</a:t>
            </a:r>
          </a:p>
          <a:p>
            <a:pPr lvl="1" eaLnBrk="1" hangingPunct="1">
              <a:lnSpc>
                <a:spcPct val="90000"/>
              </a:lnSpc>
            </a:pPr>
            <a:r>
              <a:rPr lang="en-US" altLang="en-US" sz="2400" smtClean="0"/>
              <a:t>maybe some electoral rules like ballot fees or vote quotas</a:t>
            </a:r>
          </a:p>
          <a:p>
            <a:pPr lvl="1" eaLnBrk="1" hangingPunct="1">
              <a:lnSpc>
                <a:spcPct val="90000"/>
              </a:lnSpc>
            </a:pPr>
            <a:r>
              <a:rPr lang="en-US" altLang="en-US" sz="2400" smtClean="0"/>
              <a:t>entry barriers have an aggregate production cost </a:t>
            </a:r>
            <a:r>
              <a:rPr lang="en-US" altLang="en-US" sz="2400" smtClean="0">
                <a:sym typeface="Symbol" pitchFamily="18" charset="2"/>
              </a:rPr>
              <a:t></a:t>
            </a:r>
            <a:r>
              <a:rPr lang="en-US" altLang="en-US" sz="2400" smtClean="0">
                <a:sym typeface="Math1" pitchFamily="2" charset="2"/>
              </a:rPr>
              <a:t>(</a:t>
            </a:r>
            <a:r>
              <a:rPr lang="en-US" altLang="en-US" sz="2400" i="1" smtClean="0">
                <a:sym typeface="Math1" pitchFamily="2" charset="2"/>
              </a:rPr>
              <a:t>b</a:t>
            </a:r>
            <a:r>
              <a:rPr lang="en-US" altLang="en-US" sz="2400" smtClean="0">
                <a:sym typeface="Math1" pitchFamily="2" charset="2"/>
              </a:rPr>
              <a:t>,</a:t>
            </a:r>
            <a:r>
              <a:rPr lang="en-US" altLang="en-US" sz="2400" i="1" smtClean="0">
                <a:sym typeface="Math1" pitchFamily="2" charset="2"/>
              </a:rPr>
              <a:t>N</a:t>
            </a:r>
            <a:r>
              <a:rPr lang="en-US" altLang="en-US" sz="2400" smtClean="0">
                <a:sym typeface="Math1" pitchFamily="2" charset="2"/>
              </a:rPr>
              <a:t>)</a:t>
            </a:r>
            <a:endParaRPr lang="en-US" altLang="en-US" sz="2400" smtClean="0"/>
          </a:p>
          <a:p>
            <a:pPr lvl="1" eaLnBrk="1" hangingPunct="1">
              <a:lnSpc>
                <a:spcPct val="90000"/>
              </a:lnSpc>
            </a:pPr>
            <a:r>
              <a:rPr lang="en-US" altLang="en-US" sz="2400" smtClean="0"/>
              <a:t>henceforth, </a:t>
            </a:r>
            <a:r>
              <a:rPr lang="en-US" altLang="en-US" sz="2400" i="1" smtClean="0"/>
              <a:t>b</a:t>
            </a:r>
            <a:r>
              <a:rPr lang="en-US" altLang="en-US" sz="2400" smtClean="0"/>
              <a:t> is a scalar</a:t>
            </a:r>
          </a:p>
          <a:p>
            <a:pPr eaLnBrk="1" hangingPunct="1">
              <a:lnSpc>
                <a:spcPct val="90000"/>
              </a:lnSpc>
            </a:pPr>
            <a:r>
              <a:rPr lang="en-US" altLang="en-US" sz="2800" i="1" smtClean="0"/>
              <a:t>x</a:t>
            </a:r>
            <a:r>
              <a:rPr lang="en-US" altLang="en-US" sz="2800" smtClean="0"/>
              <a:t> = vector of “social and economic” policies</a:t>
            </a:r>
          </a:p>
          <a:p>
            <a:pPr lvl="1" eaLnBrk="1" hangingPunct="1">
              <a:lnSpc>
                <a:spcPct val="90000"/>
              </a:lnSpc>
            </a:pPr>
            <a:r>
              <a:rPr lang="en-US" altLang="en-US" sz="2400" smtClean="0"/>
              <a:t>functionally unrelated to blocking challengers</a:t>
            </a:r>
          </a:p>
          <a:p>
            <a:pPr lvl="1" eaLnBrk="1" hangingPunct="1">
              <a:lnSpc>
                <a:spcPct val="90000"/>
              </a:lnSpc>
            </a:pPr>
            <a:r>
              <a:rPr lang="en-US" altLang="en-US" sz="2400" smtClean="0"/>
              <a:t>may affect challengers indirectly through popular support</a:t>
            </a:r>
          </a:p>
          <a:p>
            <a:pPr lvl="1" eaLnBrk="1" hangingPunct="1">
              <a:lnSpc>
                <a:spcPct val="90000"/>
              </a:lnSpc>
            </a:pPr>
            <a:r>
              <a:rPr lang="en-US" altLang="en-US" sz="2400" smtClean="0"/>
              <a:t>mix of taxes</a:t>
            </a:r>
          </a:p>
          <a:p>
            <a:pPr lvl="1" eaLnBrk="1" hangingPunct="1">
              <a:lnSpc>
                <a:spcPct val="90000"/>
              </a:lnSpc>
            </a:pPr>
            <a:r>
              <a:rPr lang="en-US" altLang="en-US" sz="2400" smtClean="0"/>
              <a:t>amount and types of spending on welfare, health, etc.</a:t>
            </a:r>
          </a:p>
          <a:p>
            <a:pPr eaLnBrk="1" hangingPunct="1">
              <a:lnSpc>
                <a:spcPct val="90000"/>
              </a:lnSpc>
            </a:pPr>
            <a:r>
              <a:rPr lang="en-US" altLang="en-US" sz="2800" i="1" smtClean="0"/>
              <a:t>r</a:t>
            </a:r>
            <a:r>
              <a:rPr lang="en-US" altLang="en-US" sz="2800" smtClean="0"/>
              <a:t> = leadership rents</a:t>
            </a:r>
          </a:p>
          <a:p>
            <a:pPr eaLnBrk="1" hangingPunct="1">
              <a:lnSpc>
                <a:spcPct val="90000"/>
              </a:lnSpc>
            </a:pPr>
            <a:r>
              <a:rPr lang="en-US" altLang="en-US" sz="2800" smtClean="0"/>
              <a:t>policies related to population expansion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475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7475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7475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7475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74755">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74755">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74755">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74755">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74755">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74755">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499"/>
                                          </p:stCondLst>
                                        </p:cTn>
                                        <p:tgtEl>
                                          <p:spTgt spid="74755">
                                            <p:txEl>
                                              <p:pRg st="10" end="10"/>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499"/>
                                          </p:stCondLst>
                                        </p:cTn>
                                        <p:tgtEl>
                                          <p:spTgt spid="74755">
                                            <p:txEl>
                                              <p:pRg st="11" end="11"/>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74755">
                                            <p:txEl>
                                              <p:pRg st="12" end="12"/>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74755">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a:xfrm>
            <a:off x="762000" y="0"/>
            <a:ext cx="7772400" cy="762000"/>
          </a:xfrm>
        </p:spPr>
        <p:txBody>
          <a:bodyPr/>
          <a:lstStyle/>
          <a:p>
            <a:pPr eaLnBrk="1" hangingPunct="1"/>
            <a:r>
              <a:rPr lang="en-US" altLang="en-US" sz="4000" smtClean="0"/>
              <a:t>Structure of the Competition</a:t>
            </a:r>
          </a:p>
        </p:txBody>
      </p:sp>
      <p:sp>
        <p:nvSpPr>
          <p:cNvPr id="128003" name="Rectangle 3"/>
          <p:cNvSpPr>
            <a:spLocks noGrp="1" noChangeArrowheads="1"/>
          </p:cNvSpPr>
          <p:nvPr>
            <p:ph type="body" idx="1"/>
          </p:nvPr>
        </p:nvSpPr>
        <p:spPr>
          <a:xfrm>
            <a:off x="457200" y="685800"/>
            <a:ext cx="8305800" cy="3810000"/>
          </a:xfrm>
        </p:spPr>
        <p:txBody>
          <a:bodyPr/>
          <a:lstStyle/>
          <a:p>
            <a:pPr eaLnBrk="1" hangingPunct="1"/>
            <a:r>
              <a:rPr lang="en-US" altLang="en-US" sz="2800" smtClean="0"/>
              <a:t>regimes</a:t>
            </a:r>
          </a:p>
          <a:p>
            <a:pPr lvl="1" eaLnBrk="1" hangingPunct="1"/>
            <a:r>
              <a:rPr lang="en-US" altLang="en-US" sz="2000" smtClean="0"/>
              <a:t>indexed </a:t>
            </a:r>
            <a:r>
              <a:rPr lang="en-US" altLang="en-US" sz="2000" i="1" smtClean="0"/>
              <a:t>t</a:t>
            </a:r>
            <a:r>
              <a:rPr lang="en-US" altLang="en-US" sz="2000" smtClean="0"/>
              <a:t> = 0, 1, 2, …</a:t>
            </a:r>
          </a:p>
          <a:p>
            <a:pPr lvl="1" eaLnBrk="1" hangingPunct="1"/>
            <a:r>
              <a:rPr lang="en-US" altLang="en-US" sz="2000" smtClean="0"/>
              <a:t>one policy vector per regime </a:t>
            </a:r>
            <a:r>
              <a:rPr lang="en-US" altLang="en-US" sz="2000" i="1" smtClean="0"/>
              <a:t>b</a:t>
            </a:r>
            <a:r>
              <a:rPr lang="en-US" altLang="en-US" sz="2000" i="1" baseline="-25000" smtClean="0"/>
              <a:t>t</a:t>
            </a:r>
            <a:r>
              <a:rPr lang="en-US" altLang="en-US" sz="2000" smtClean="0"/>
              <a:t>, </a:t>
            </a:r>
            <a:r>
              <a:rPr lang="en-US" altLang="en-US" sz="2000" i="1" smtClean="0"/>
              <a:t>r</a:t>
            </a:r>
            <a:r>
              <a:rPr lang="en-US" altLang="en-US" sz="2000" i="1" baseline="-25000" smtClean="0"/>
              <a:t>t</a:t>
            </a:r>
            <a:r>
              <a:rPr lang="en-US" altLang="en-US" sz="2000" smtClean="0"/>
              <a:t>, </a:t>
            </a:r>
            <a:r>
              <a:rPr lang="en-US" altLang="en-US" sz="2000" i="1" smtClean="0"/>
              <a:t>x</a:t>
            </a:r>
            <a:r>
              <a:rPr lang="en-US" altLang="en-US" sz="2000" i="1" baseline="-25000" smtClean="0"/>
              <a:t>t</a:t>
            </a:r>
          </a:p>
          <a:p>
            <a:pPr eaLnBrk="1" hangingPunct="1"/>
            <a:r>
              <a:rPr lang="en-US" altLang="en-US" sz="2800" smtClean="0"/>
              <a:t>value of governing, conditional on regime survival</a:t>
            </a:r>
          </a:p>
          <a:p>
            <a:pPr lvl="1" eaLnBrk="1" hangingPunct="1"/>
            <a:r>
              <a:rPr lang="en-US" altLang="en-US" sz="2000" smtClean="0"/>
              <a:t>net per capita income flow </a:t>
            </a:r>
            <a:r>
              <a:rPr lang="en-US" altLang="en-US" sz="2000" i="1" smtClean="0"/>
              <a:t>r</a:t>
            </a:r>
            <a:r>
              <a:rPr lang="en-US" altLang="en-US" sz="2000" i="1" baseline="-25000" smtClean="0"/>
              <a:t>t</a:t>
            </a:r>
            <a:r>
              <a:rPr lang="en-US" altLang="en-US" sz="2000" smtClean="0"/>
              <a:t> - </a:t>
            </a:r>
            <a:r>
              <a:rPr lang="en-US" altLang="en-US" sz="2000" smtClean="0">
                <a:sym typeface="Symbol" pitchFamily="18" charset="2"/>
              </a:rPr>
              <a:t></a:t>
            </a:r>
            <a:r>
              <a:rPr lang="en-US" altLang="en-US" sz="2000" i="1" smtClean="0"/>
              <a:t>b</a:t>
            </a:r>
            <a:r>
              <a:rPr lang="en-US" altLang="en-US" sz="2000" i="1" baseline="-25000" smtClean="0"/>
              <a:t>t</a:t>
            </a:r>
            <a:endParaRPr lang="en-US" altLang="en-US" sz="2000" smtClean="0"/>
          </a:p>
          <a:p>
            <a:pPr lvl="1" eaLnBrk="1" hangingPunct="1"/>
            <a:r>
              <a:rPr lang="en-US" altLang="en-US" sz="2000" i="1" smtClean="0"/>
              <a:t>r</a:t>
            </a:r>
            <a:r>
              <a:rPr lang="en-US" altLang="en-US" sz="2000" i="1" baseline="-25000" smtClean="0"/>
              <a:t>t</a:t>
            </a:r>
            <a:r>
              <a:rPr lang="en-US" altLang="en-US" sz="2000" smtClean="0"/>
              <a:t> is gross markup</a:t>
            </a:r>
          </a:p>
          <a:p>
            <a:pPr lvl="1" eaLnBrk="1" hangingPunct="1"/>
            <a:r>
              <a:rPr lang="en-US" altLang="en-US" sz="2000" smtClean="0">
                <a:sym typeface="Symbol" pitchFamily="18" charset="2"/>
              </a:rPr>
              <a:t></a:t>
            </a:r>
            <a:r>
              <a:rPr lang="en-US" altLang="en-US" sz="2000" i="1" smtClean="0"/>
              <a:t>b</a:t>
            </a:r>
            <a:r>
              <a:rPr lang="en-US" altLang="en-US" sz="2000" i="1" baseline="-25000" smtClean="0"/>
              <a:t>t</a:t>
            </a:r>
            <a:r>
              <a:rPr lang="en-US" altLang="en-US" sz="2000" smtClean="0"/>
              <a:t> is cost of enforcing/maintaining entry barriers in the amount </a:t>
            </a:r>
            <a:r>
              <a:rPr lang="en-US" altLang="en-US" sz="2000" i="1" smtClean="0"/>
              <a:t>b</a:t>
            </a:r>
            <a:r>
              <a:rPr lang="en-US" altLang="en-US" sz="2000" i="1" baseline="-25000" smtClean="0"/>
              <a:t>t</a:t>
            </a:r>
            <a:endParaRPr lang="en-US" altLang="en-US" sz="2000" smtClean="0"/>
          </a:p>
          <a:p>
            <a:pPr lvl="1" eaLnBrk="1" hangingPunct="1"/>
            <a:r>
              <a:rPr lang="en-US" altLang="en-US" sz="2000" i="1" smtClean="0"/>
              <a:t>if</a:t>
            </a:r>
            <a:r>
              <a:rPr lang="en-US" altLang="en-US" sz="2000" smtClean="0"/>
              <a:t> regime </a:t>
            </a:r>
            <a:r>
              <a:rPr lang="en-US" altLang="en-US" sz="2000" i="1" smtClean="0"/>
              <a:t>t</a:t>
            </a:r>
            <a:r>
              <a:rPr lang="en-US" altLang="en-US" sz="2000" smtClean="0"/>
              <a:t> lasts </a:t>
            </a:r>
            <a:r>
              <a:rPr lang="en-US" altLang="en-US" sz="2000" i="1" smtClean="0"/>
              <a:t>R</a:t>
            </a:r>
            <a:r>
              <a:rPr lang="en-US" altLang="en-US" sz="2000" smtClean="0"/>
              <a:t> years, its value is </a:t>
            </a:r>
            <a:r>
              <a:rPr lang="en-US" altLang="en-US" sz="2000" i="1" smtClean="0"/>
              <a:t>v</a:t>
            </a:r>
            <a:r>
              <a:rPr lang="en-US" altLang="en-US" sz="2000" i="1" baseline="-25000" smtClean="0"/>
              <a:t>t</a:t>
            </a:r>
            <a:r>
              <a:rPr lang="en-US" altLang="en-US" sz="2000" smtClean="0"/>
              <a:t>(</a:t>
            </a:r>
            <a:r>
              <a:rPr lang="en-US" altLang="en-US" sz="2000" i="1" smtClean="0"/>
              <a:t>R</a:t>
            </a:r>
            <a:r>
              <a:rPr lang="en-US" altLang="en-US" sz="2000" smtClean="0"/>
              <a:t>)</a:t>
            </a:r>
          </a:p>
          <a:p>
            <a:pPr lvl="1" eaLnBrk="1" hangingPunct="1"/>
            <a:endParaRPr lang="en-US" altLang="en-US" sz="2400" i="1" baseline="-25000" smtClean="0"/>
          </a:p>
          <a:p>
            <a:pPr eaLnBrk="1" hangingPunct="1"/>
            <a:endParaRPr lang="en-US" altLang="en-US" sz="2800" smtClean="0"/>
          </a:p>
        </p:txBody>
      </p:sp>
      <p:graphicFrame>
        <p:nvGraphicFramePr>
          <p:cNvPr id="128004" name="Object 4"/>
          <p:cNvGraphicFramePr>
            <a:graphicFrameLocks noChangeAspect="1"/>
          </p:cNvGraphicFramePr>
          <p:nvPr/>
        </p:nvGraphicFramePr>
        <p:xfrm>
          <a:off x="2035175" y="3962400"/>
          <a:ext cx="5003800" cy="928688"/>
        </p:xfrm>
        <a:graphic>
          <a:graphicData uri="http://schemas.openxmlformats.org/presentationml/2006/ole">
            <mc:AlternateContent xmlns:mc="http://schemas.openxmlformats.org/markup-compatibility/2006">
              <mc:Choice xmlns:v="urn:schemas-microsoft-com:vml" Requires="v">
                <p:oleObj spid="_x0000_s2068" name="Equation" r:id="rId4" imgW="2590560" imgH="482400" progId="Equation.DSMT4">
                  <p:embed/>
                </p:oleObj>
              </mc:Choice>
              <mc:Fallback>
                <p:oleObj name="Equation" r:id="rId4" imgW="2590560" imgH="48240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35175" y="3962400"/>
                        <a:ext cx="5003800" cy="9286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28006" name="Rectangle 6"/>
          <p:cNvSpPr>
            <a:spLocks noChangeArrowheads="1"/>
          </p:cNvSpPr>
          <p:nvPr/>
        </p:nvSpPr>
        <p:spPr bwMode="auto">
          <a:xfrm>
            <a:off x="457200" y="4800600"/>
            <a:ext cx="83058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20000"/>
              </a:spcBef>
              <a:buFontTx/>
              <a:buChar char="•"/>
            </a:pPr>
            <a:r>
              <a:rPr lang="en-US" altLang="en-US" sz="2800">
                <a:solidFill>
                  <a:srgbClr val="FFFFFF"/>
                </a:solidFill>
              </a:rPr>
              <a:t>challengers</a:t>
            </a:r>
          </a:p>
          <a:p>
            <a:pPr lvl="1" eaLnBrk="1" hangingPunct="1">
              <a:spcBef>
                <a:spcPct val="20000"/>
              </a:spcBef>
              <a:buFontTx/>
              <a:buChar char="–"/>
            </a:pPr>
            <a:r>
              <a:rPr lang="en-US" altLang="en-US" sz="2000">
                <a:solidFill>
                  <a:srgbClr val="FFFFFF"/>
                </a:solidFill>
              </a:rPr>
              <a:t>indexed </a:t>
            </a:r>
            <a:r>
              <a:rPr lang="en-US" altLang="en-US" sz="2000" i="1">
                <a:solidFill>
                  <a:srgbClr val="FFFFFF"/>
                </a:solidFill>
              </a:rPr>
              <a:t>j</a:t>
            </a:r>
            <a:r>
              <a:rPr lang="en-US" altLang="en-US" sz="2000">
                <a:solidFill>
                  <a:srgbClr val="FFFFFF"/>
                </a:solidFill>
              </a:rPr>
              <a:t> = 1, 2, …, </a:t>
            </a:r>
            <a:r>
              <a:rPr lang="en-US" altLang="en-US" sz="2000" i="1">
                <a:solidFill>
                  <a:srgbClr val="FFFFFF"/>
                </a:solidFill>
              </a:rPr>
              <a:t>c</a:t>
            </a:r>
            <a:r>
              <a:rPr lang="en-US" altLang="en-US" sz="2000" i="1" baseline="-25000">
                <a:solidFill>
                  <a:srgbClr val="FFFFFF"/>
                </a:solidFill>
              </a:rPr>
              <a:t>t</a:t>
            </a:r>
            <a:endParaRPr lang="en-US" altLang="en-US" sz="2000">
              <a:solidFill>
                <a:srgbClr val="FFFFFF"/>
              </a:solidFill>
            </a:endParaRPr>
          </a:p>
          <a:p>
            <a:pPr lvl="1" eaLnBrk="1" hangingPunct="1">
              <a:spcBef>
                <a:spcPct val="20000"/>
              </a:spcBef>
              <a:buFontTx/>
              <a:buChar char="–"/>
            </a:pPr>
            <a:r>
              <a:rPr lang="en-US" altLang="en-US" sz="2000">
                <a:solidFill>
                  <a:srgbClr val="FFFFFF"/>
                </a:solidFill>
              </a:rPr>
              <a:t>success hazard </a:t>
            </a:r>
            <a:r>
              <a:rPr lang="en-US" altLang="en-US" sz="2000" i="1">
                <a:solidFill>
                  <a:srgbClr val="FFFFFF"/>
                </a:solidFill>
              </a:rPr>
              <a:t>h</a:t>
            </a:r>
            <a:r>
              <a:rPr lang="en-US" altLang="en-US" sz="2000" i="1" baseline="-25000">
                <a:solidFill>
                  <a:srgbClr val="FFFFFF"/>
                </a:solidFill>
              </a:rPr>
              <a:t>jt</a:t>
            </a:r>
            <a:r>
              <a:rPr lang="en-US" altLang="en-US" sz="2000">
                <a:solidFill>
                  <a:srgbClr val="FFFFFF"/>
                </a:solidFill>
              </a:rPr>
              <a:t> depends on incumbent policy and own (credible) policy proposal …  dependence matters only for maximization (later)</a:t>
            </a:r>
          </a:p>
          <a:p>
            <a:pPr lvl="1" eaLnBrk="1" hangingPunct="1">
              <a:spcBef>
                <a:spcPct val="20000"/>
              </a:spcBef>
              <a:buFontTx/>
              <a:buChar char="–"/>
            </a:pPr>
            <a:r>
              <a:rPr lang="en-US" altLang="en-US" sz="2000">
                <a:solidFill>
                  <a:srgbClr val="FFFFFF"/>
                </a:solidFill>
              </a:rPr>
              <a:t>symmetric equilibrium has </a:t>
            </a:r>
            <a:r>
              <a:rPr lang="en-US" altLang="en-US" sz="2000" i="1">
                <a:solidFill>
                  <a:srgbClr val="FFFFFF"/>
                </a:solidFill>
              </a:rPr>
              <a:t>h</a:t>
            </a:r>
            <a:r>
              <a:rPr lang="en-US" altLang="en-US" sz="2000" i="1" baseline="-25000">
                <a:solidFill>
                  <a:srgbClr val="FFFFFF"/>
                </a:solidFill>
              </a:rPr>
              <a:t>jt</a:t>
            </a:r>
            <a:r>
              <a:rPr lang="en-US" altLang="en-US" sz="2000">
                <a:solidFill>
                  <a:srgbClr val="FFFFFF"/>
                </a:solidFill>
              </a:rPr>
              <a:t> = </a:t>
            </a:r>
            <a:r>
              <a:rPr lang="en-US" altLang="en-US" sz="2000" i="1">
                <a:solidFill>
                  <a:srgbClr val="FFFFFF"/>
                </a:solidFill>
              </a:rPr>
              <a:t>h</a:t>
            </a:r>
            <a:r>
              <a:rPr lang="en-US" altLang="en-US" sz="2000" i="1" baseline="-25000">
                <a:solidFill>
                  <a:srgbClr val="FFFFFF"/>
                </a:solidFill>
              </a:rPr>
              <a:t>t</a:t>
            </a:r>
            <a:endParaRPr lang="en-US" altLang="en-US" sz="2000">
              <a:solidFill>
                <a:srgbClr val="FFFFFF"/>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800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2800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12800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2800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12800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12800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12800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128003">
                                            <p:txEl>
                                              <p:pRg st="7" end="7"/>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499"/>
                                          </p:stCondLst>
                                        </p:cTn>
                                        <p:tgtEl>
                                          <p:spTgt spid="128004"/>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2800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3" grpId="0" build="p" autoUpdateAnimBg="0"/>
      <p:bldP spid="128006"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1026"/>
          <p:cNvSpPr>
            <a:spLocks noGrp="1" noChangeArrowheads="1"/>
          </p:cNvSpPr>
          <p:nvPr>
            <p:ph type="title"/>
          </p:nvPr>
        </p:nvSpPr>
        <p:spPr>
          <a:xfrm>
            <a:off x="609600" y="0"/>
            <a:ext cx="7924800" cy="762000"/>
          </a:xfrm>
        </p:spPr>
        <p:txBody>
          <a:bodyPr/>
          <a:lstStyle/>
          <a:p>
            <a:pPr eaLnBrk="1" hangingPunct="1"/>
            <a:r>
              <a:rPr lang="en-US" altLang="en-US" sz="4000" smtClean="0"/>
              <a:t>Structure of the Competition (cont’d)</a:t>
            </a:r>
          </a:p>
        </p:txBody>
      </p:sp>
      <p:sp>
        <p:nvSpPr>
          <p:cNvPr id="3077" name="Rectangle 1027"/>
          <p:cNvSpPr>
            <a:spLocks noGrp="1" noChangeArrowheads="1"/>
          </p:cNvSpPr>
          <p:nvPr>
            <p:ph type="body" idx="1"/>
          </p:nvPr>
        </p:nvSpPr>
        <p:spPr>
          <a:xfrm>
            <a:off x="457200" y="685800"/>
            <a:ext cx="8305800" cy="1524000"/>
          </a:xfrm>
        </p:spPr>
        <p:txBody>
          <a:bodyPr/>
          <a:lstStyle/>
          <a:p>
            <a:pPr eaLnBrk="1" hangingPunct="1"/>
            <a:r>
              <a:rPr lang="en-US" altLang="en-US" sz="2800" dirty="0" smtClean="0"/>
              <a:t>expected value of governing (per capita)</a:t>
            </a:r>
          </a:p>
          <a:p>
            <a:pPr lvl="1" eaLnBrk="1" hangingPunct="1"/>
            <a:r>
              <a:rPr lang="en-US" altLang="en-US" sz="2400" dirty="0" smtClean="0"/>
              <a:t>regime survival </a:t>
            </a:r>
            <a:r>
              <a:rPr lang="en-US" altLang="en-US" sz="2400" i="1" dirty="0" smtClean="0"/>
              <a:t>R</a:t>
            </a:r>
            <a:r>
              <a:rPr lang="en-US" altLang="en-US" sz="2400" dirty="0" smtClean="0"/>
              <a:t> is stochastic, with density = </a:t>
            </a:r>
            <a:r>
              <a:rPr lang="en-US" altLang="en-US" sz="2400" i="1" dirty="0" err="1" smtClean="0"/>
              <a:t>che</a:t>
            </a:r>
            <a:r>
              <a:rPr lang="en-US" altLang="en-US" sz="2400" baseline="30000" dirty="0" err="1" smtClean="0"/>
              <a:t>-</a:t>
            </a:r>
            <a:r>
              <a:rPr lang="en-US" altLang="en-US" sz="2400" i="1" baseline="30000" dirty="0" err="1" smtClean="0"/>
              <a:t>chR</a:t>
            </a:r>
            <a:endParaRPr lang="en-US" altLang="en-US" sz="2400" i="1" baseline="30000" dirty="0" smtClean="0"/>
          </a:p>
          <a:p>
            <a:pPr lvl="1" eaLnBrk="1" hangingPunct="1"/>
            <a:r>
              <a:rPr lang="en-US" altLang="en-US" sz="2400" dirty="0" smtClean="0"/>
              <a:t>regime </a:t>
            </a:r>
            <a:r>
              <a:rPr lang="en-US" altLang="en-US" sz="2400" i="1" dirty="0" smtClean="0"/>
              <a:t>t</a:t>
            </a:r>
            <a:r>
              <a:rPr lang="en-US" altLang="en-US" sz="2400" dirty="0" smtClean="0"/>
              <a:t>’s expected value integrates over all </a:t>
            </a:r>
            <a:r>
              <a:rPr lang="en-US" altLang="en-US" sz="2400" i="1" dirty="0" smtClean="0"/>
              <a:t>R</a:t>
            </a:r>
          </a:p>
        </p:txBody>
      </p:sp>
      <p:graphicFrame>
        <p:nvGraphicFramePr>
          <p:cNvPr id="3074" name="Object 1029"/>
          <p:cNvGraphicFramePr>
            <a:graphicFrameLocks noChangeAspect="1"/>
          </p:cNvGraphicFramePr>
          <p:nvPr/>
        </p:nvGraphicFramePr>
        <p:xfrm>
          <a:off x="2573338" y="1981200"/>
          <a:ext cx="3951287" cy="928688"/>
        </p:xfrm>
        <a:graphic>
          <a:graphicData uri="http://schemas.openxmlformats.org/presentationml/2006/ole">
            <mc:AlternateContent xmlns:mc="http://schemas.openxmlformats.org/markup-compatibility/2006">
              <mc:Choice xmlns:v="urn:schemas-microsoft-com:vml" Requires="v">
                <p:oleObj spid="_x0000_s3098" name="Equation" r:id="rId4" imgW="2044440" imgH="482400" progId="Equation.DSMT4">
                  <p:embed/>
                </p:oleObj>
              </mc:Choice>
              <mc:Fallback>
                <p:oleObj name="Equation" r:id="rId4" imgW="2044440" imgH="482400" progId="Equation.DSMT4">
                  <p:embed/>
                  <p:pic>
                    <p:nvPicPr>
                      <p:cNvPr id="0" name="Object 102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73338" y="1981200"/>
                        <a:ext cx="3951287" cy="9286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78" name="Rectangle 1030"/>
          <p:cNvSpPr>
            <a:spLocks noChangeArrowheads="1"/>
          </p:cNvSpPr>
          <p:nvPr/>
        </p:nvSpPr>
        <p:spPr bwMode="auto">
          <a:xfrm>
            <a:off x="419100" y="3048000"/>
            <a:ext cx="83058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20000"/>
              </a:spcBef>
              <a:buFontTx/>
              <a:buChar char="•"/>
            </a:pPr>
            <a:r>
              <a:rPr lang="en-US" altLang="en-US" sz="2800" dirty="0" smtClean="0">
                <a:solidFill>
                  <a:srgbClr val="FFFFFF"/>
                </a:solidFill>
              </a:rPr>
              <a:t>Leader’s tradeoff:</a:t>
            </a:r>
          </a:p>
          <a:p>
            <a:pPr lvl="1" eaLnBrk="1" hangingPunct="1">
              <a:spcBef>
                <a:spcPct val="20000"/>
              </a:spcBef>
              <a:buFontTx/>
              <a:buChar char="•"/>
            </a:pPr>
            <a:r>
              <a:rPr lang="en-US" altLang="en-US" sz="2600" dirty="0" smtClean="0">
                <a:solidFill>
                  <a:srgbClr val="FFFFFF"/>
                </a:solidFill>
              </a:rPr>
              <a:t>collect a large rent for a short time (large rent </a:t>
            </a:r>
            <a:r>
              <a:rPr lang="en-US" altLang="en-US" sz="2600" dirty="0" smtClean="0">
                <a:solidFill>
                  <a:srgbClr val="FFFFFF"/>
                </a:solidFill>
                <a:sym typeface="Wingdings" panose="05000000000000000000" pitchFamily="2" charset="2"/>
              </a:rPr>
              <a:t> large </a:t>
            </a:r>
            <a:r>
              <a:rPr lang="en-US" altLang="en-US" sz="2600" i="1" dirty="0" smtClean="0">
                <a:solidFill>
                  <a:srgbClr val="FFFFFF"/>
                </a:solidFill>
                <a:sym typeface="Wingdings" panose="05000000000000000000" pitchFamily="2" charset="2"/>
              </a:rPr>
              <a:t>c</a:t>
            </a:r>
            <a:r>
              <a:rPr lang="en-US" altLang="en-US" sz="2600" dirty="0" smtClean="0">
                <a:solidFill>
                  <a:srgbClr val="FFFFFF"/>
                </a:solidFill>
                <a:sym typeface="Wingdings" panose="05000000000000000000" pitchFamily="2" charset="2"/>
              </a:rPr>
              <a:t> or </a:t>
            </a:r>
            <a:r>
              <a:rPr lang="en-US" altLang="en-US" sz="2600" i="1" dirty="0" smtClean="0">
                <a:solidFill>
                  <a:srgbClr val="FFFFFF"/>
                </a:solidFill>
                <a:sym typeface="Wingdings" panose="05000000000000000000" pitchFamily="2" charset="2"/>
              </a:rPr>
              <a:t>h</a:t>
            </a:r>
            <a:r>
              <a:rPr lang="en-US" altLang="en-US" sz="2600" dirty="0" smtClean="0">
                <a:solidFill>
                  <a:srgbClr val="FFFFFF"/>
                </a:solidFill>
                <a:sym typeface="Wingdings" panose="05000000000000000000" pitchFamily="2" charset="2"/>
              </a:rPr>
              <a:t>)</a:t>
            </a:r>
            <a:r>
              <a:rPr lang="en-US" altLang="en-US" sz="2600" dirty="0" smtClean="0">
                <a:solidFill>
                  <a:srgbClr val="FFFFFF"/>
                </a:solidFill>
              </a:rPr>
              <a:t>?</a:t>
            </a:r>
          </a:p>
          <a:p>
            <a:pPr lvl="1" eaLnBrk="1" hangingPunct="1">
              <a:spcBef>
                <a:spcPct val="20000"/>
              </a:spcBef>
              <a:buFontTx/>
              <a:buChar char="•"/>
            </a:pPr>
            <a:r>
              <a:rPr lang="en-US" altLang="en-US" sz="2600" dirty="0">
                <a:solidFill>
                  <a:srgbClr val="FFFFFF"/>
                </a:solidFill>
              </a:rPr>
              <a:t>c</a:t>
            </a:r>
            <a:r>
              <a:rPr lang="en-US" altLang="en-US" sz="2600" dirty="0" smtClean="0">
                <a:solidFill>
                  <a:srgbClr val="FFFFFF"/>
                </a:solidFill>
              </a:rPr>
              <a:t>ollect a small rent for a long time?</a:t>
            </a:r>
          </a:p>
          <a:p>
            <a:pPr lvl="1" eaLnBrk="1" hangingPunct="1">
              <a:spcBef>
                <a:spcPct val="20000"/>
              </a:spcBef>
              <a:buFontTx/>
              <a:buChar char="•"/>
            </a:pPr>
            <a:r>
              <a:rPr lang="en-US" altLang="en-US" sz="2600" dirty="0" smtClean="0">
                <a:solidFill>
                  <a:srgbClr val="FFFFFF"/>
                </a:solidFill>
              </a:rPr>
              <a:t>Tradeoff is determined by political entry</a:t>
            </a:r>
            <a:endParaRPr lang="en-US" altLang="en-US" sz="2600" dirty="0">
              <a:solidFill>
                <a:srgbClr val="FFFFFF"/>
              </a:solidFill>
            </a:endParaRPr>
          </a:p>
        </p:txBody>
      </p:sp>
      <p:sp>
        <p:nvSpPr>
          <p:cNvPr id="7" name="Oval 6"/>
          <p:cNvSpPr/>
          <p:nvPr/>
        </p:nvSpPr>
        <p:spPr bwMode="auto">
          <a:xfrm>
            <a:off x="5960562" y="2453336"/>
            <a:ext cx="457200" cy="49838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91430" tIns="45716" rIns="91430" bIns="45716" anchor="ctr"/>
          <a:lstStyle/>
          <a:p>
            <a:pPr algn="ctr">
              <a:defRPr/>
            </a:pPr>
            <a:endParaRPr lang="en-US" sz="2400">
              <a:solidFill>
                <a:srgbClr val="FFFFFF"/>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8" grpId="0"/>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1026"/>
          <p:cNvSpPr>
            <a:spLocks noGrp="1" noChangeArrowheads="1"/>
          </p:cNvSpPr>
          <p:nvPr>
            <p:ph type="title"/>
          </p:nvPr>
        </p:nvSpPr>
        <p:spPr>
          <a:xfrm>
            <a:off x="609600" y="0"/>
            <a:ext cx="7924800" cy="762000"/>
          </a:xfrm>
        </p:spPr>
        <p:txBody>
          <a:bodyPr/>
          <a:lstStyle/>
          <a:p>
            <a:pPr eaLnBrk="1" hangingPunct="1"/>
            <a:r>
              <a:rPr lang="en-US" altLang="en-US" sz="4000" smtClean="0"/>
              <a:t>Structure of the Competition (cont’d)</a:t>
            </a:r>
          </a:p>
        </p:txBody>
      </p:sp>
      <p:sp>
        <p:nvSpPr>
          <p:cNvPr id="3078" name="Rectangle 1030"/>
          <p:cNvSpPr>
            <a:spLocks noChangeArrowheads="1"/>
          </p:cNvSpPr>
          <p:nvPr/>
        </p:nvSpPr>
        <p:spPr bwMode="auto">
          <a:xfrm>
            <a:off x="419100" y="1219200"/>
            <a:ext cx="83058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20000"/>
              </a:spcBef>
              <a:buFontTx/>
              <a:buChar char="•"/>
            </a:pPr>
            <a:r>
              <a:rPr lang="en-US" altLang="en-US" sz="2800" dirty="0">
                <a:solidFill>
                  <a:srgbClr val="FFFFFF"/>
                </a:solidFill>
              </a:rPr>
              <a:t>a challenger’s cash flow outlook</a:t>
            </a:r>
          </a:p>
          <a:p>
            <a:pPr lvl="1" eaLnBrk="1" hangingPunct="1">
              <a:spcBef>
                <a:spcPct val="20000"/>
              </a:spcBef>
              <a:buFontTx/>
              <a:buChar char="–"/>
            </a:pPr>
            <a:r>
              <a:rPr lang="en-US" altLang="en-US" dirty="0">
                <a:solidFill>
                  <a:srgbClr val="FFFFFF"/>
                </a:solidFill>
              </a:rPr>
              <a:t>one time entry cost </a:t>
            </a:r>
            <a:r>
              <a:rPr lang="en-US" altLang="en-US" i="1" dirty="0" err="1">
                <a:solidFill>
                  <a:srgbClr val="FFFFFF"/>
                </a:solidFill>
              </a:rPr>
              <a:t>b</a:t>
            </a:r>
            <a:r>
              <a:rPr lang="en-US" altLang="en-US" i="1" baseline="-25000" dirty="0" err="1">
                <a:solidFill>
                  <a:srgbClr val="FFFFFF"/>
                </a:solidFill>
              </a:rPr>
              <a:t>t</a:t>
            </a:r>
            <a:r>
              <a:rPr lang="en-US" altLang="en-US" dirty="0">
                <a:solidFill>
                  <a:srgbClr val="FFFFFF"/>
                </a:solidFill>
              </a:rPr>
              <a:t>, which gives a positive success hazard at each moment regime </a:t>
            </a:r>
            <a:r>
              <a:rPr lang="en-US" altLang="en-US" i="1" dirty="0">
                <a:solidFill>
                  <a:srgbClr val="FFFFFF"/>
                </a:solidFill>
              </a:rPr>
              <a:t>t</a:t>
            </a:r>
            <a:r>
              <a:rPr lang="en-US" altLang="en-US" dirty="0">
                <a:solidFill>
                  <a:srgbClr val="FFFFFF"/>
                </a:solidFill>
              </a:rPr>
              <a:t> is in power</a:t>
            </a:r>
          </a:p>
          <a:p>
            <a:pPr lvl="1" eaLnBrk="1" hangingPunct="1">
              <a:spcBef>
                <a:spcPct val="20000"/>
              </a:spcBef>
              <a:buFontTx/>
              <a:buChar char="–"/>
            </a:pPr>
            <a:r>
              <a:rPr lang="en-US" altLang="en-US" dirty="0">
                <a:solidFill>
                  <a:srgbClr val="FFFFFF"/>
                </a:solidFill>
              </a:rPr>
              <a:t>if (and when) success before all other challengers, receive expected value </a:t>
            </a:r>
            <a:r>
              <a:rPr lang="en-US" altLang="en-US" i="1" dirty="0">
                <a:solidFill>
                  <a:srgbClr val="FFFFFF"/>
                </a:solidFill>
              </a:rPr>
              <a:t>V</a:t>
            </a:r>
            <a:r>
              <a:rPr lang="en-US" altLang="en-US" i="1" baseline="-25000" dirty="0">
                <a:solidFill>
                  <a:srgbClr val="FFFFFF"/>
                </a:solidFill>
              </a:rPr>
              <a:t>t</a:t>
            </a:r>
            <a:r>
              <a:rPr lang="en-US" altLang="en-US" baseline="-25000" dirty="0">
                <a:solidFill>
                  <a:srgbClr val="FFFFFF"/>
                </a:solidFill>
              </a:rPr>
              <a:t>+1</a:t>
            </a:r>
          </a:p>
          <a:p>
            <a:pPr lvl="1" eaLnBrk="1" hangingPunct="1">
              <a:spcBef>
                <a:spcPct val="20000"/>
              </a:spcBef>
              <a:buFontTx/>
              <a:buChar char="–"/>
            </a:pPr>
            <a:r>
              <a:rPr lang="en-US" altLang="en-US" dirty="0">
                <a:solidFill>
                  <a:srgbClr val="FFFFFF"/>
                </a:solidFill>
              </a:rPr>
              <a:t>if another challenger succeeds first, must pay </a:t>
            </a:r>
            <a:r>
              <a:rPr lang="en-US" altLang="en-US" i="1" dirty="0">
                <a:solidFill>
                  <a:srgbClr val="FFFFFF"/>
                </a:solidFill>
              </a:rPr>
              <a:t>b</a:t>
            </a:r>
            <a:r>
              <a:rPr lang="en-US" altLang="en-US" i="1" baseline="-25000" dirty="0">
                <a:solidFill>
                  <a:srgbClr val="FFFFFF"/>
                </a:solidFill>
              </a:rPr>
              <a:t>t</a:t>
            </a:r>
            <a:r>
              <a:rPr lang="en-US" altLang="en-US" baseline="-25000" dirty="0">
                <a:solidFill>
                  <a:srgbClr val="FFFFFF"/>
                </a:solidFill>
              </a:rPr>
              <a:t>+1</a:t>
            </a:r>
            <a:r>
              <a:rPr lang="en-US" altLang="en-US" dirty="0">
                <a:solidFill>
                  <a:srgbClr val="FFFFFF"/>
                </a:solidFill>
              </a:rPr>
              <a:t> in order to continue challenging</a:t>
            </a:r>
          </a:p>
          <a:p>
            <a:pPr lvl="1" eaLnBrk="1" hangingPunct="1">
              <a:spcBef>
                <a:spcPct val="20000"/>
              </a:spcBef>
              <a:buFontTx/>
              <a:buChar char="–"/>
            </a:pPr>
            <a:r>
              <a:rPr lang="en-US" altLang="en-US" i="1" dirty="0">
                <a:solidFill>
                  <a:srgbClr val="FFFFFF"/>
                </a:solidFill>
              </a:rPr>
              <a:t>j</a:t>
            </a:r>
            <a:r>
              <a:rPr lang="en-US" altLang="en-US" dirty="0">
                <a:solidFill>
                  <a:srgbClr val="FFFFFF"/>
                </a:solidFill>
              </a:rPr>
              <a:t>’s net expected profits from challenging regime </a:t>
            </a:r>
            <a:r>
              <a:rPr lang="en-US" altLang="en-US" i="1" dirty="0">
                <a:solidFill>
                  <a:srgbClr val="FFFFFF"/>
                </a:solidFill>
              </a:rPr>
              <a:t>t</a:t>
            </a:r>
            <a:r>
              <a:rPr lang="en-US" altLang="en-US" dirty="0">
                <a:solidFill>
                  <a:srgbClr val="FFFFFF"/>
                </a:solidFill>
              </a:rPr>
              <a:t> are, relative to outside option </a:t>
            </a:r>
            <a:r>
              <a:rPr lang="en-US" altLang="en-US" i="1" dirty="0">
                <a:solidFill>
                  <a:srgbClr val="FFFFFF"/>
                </a:solidFill>
              </a:rPr>
              <a:t>w</a:t>
            </a:r>
          </a:p>
        </p:txBody>
      </p:sp>
      <p:graphicFrame>
        <p:nvGraphicFramePr>
          <p:cNvPr id="124939" name="Object 1035"/>
          <p:cNvGraphicFramePr>
            <a:graphicFrameLocks noChangeAspect="1"/>
          </p:cNvGraphicFramePr>
          <p:nvPr>
            <p:extLst>
              <p:ext uri="{D42A27DB-BD31-4B8C-83A1-F6EECF244321}">
                <p14:modId xmlns:p14="http://schemas.microsoft.com/office/powerpoint/2010/main" val="3901042041"/>
              </p:ext>
            </p:extLst>
          </p:nvPr>
        </p:nvGraphicFramePr>
        <p:xfrm>
          <a:off x="3429000" y="5087938"/>
          <a:ext cx="2478087" cy="855662"/>
        </p:xfrm>
        <a:graphic>
          <a:graphicData uri="http://schemas.openxmlformats.org/presentationml/2006/ole">
            <mc:AlternateContent xmlns:mc="http://schemas.openxmlformats.org/markup-compatibility/2006">
              <mc:Choice xmlns:v="urn:schemas-microsoft-com:vml" Requires="v">
                <p:oleObj spid="_x0000_s8204" name="Equation" r:id="rId4" imgW="1282680" imgH="444240" progId="Equation.DSMT4">
                  <p:embed/>
                </p:oleObj>
              </mc:Choice>
              <mc:Fallback>
                <p:oleObj name="Equation" r:id="rId4" imgW="1282680" imgH="4442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29000" y="5087938"/>
                        <a:ext cx="2478087" cy="8556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22148367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249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609600" y="0"/>
            <a:ext cx="7924800" cy="762000"/>
          </a:xfrm>
        </p:spPr>
        <p:txBody>
          <a:bodyPr/>
          <a:lstStyle/>
          <a:p>
            <a:pPr eaLnBrk="1" hangingPunct="1"/>
            <a:r>
              <a:rPr lang="en-US" altLang="en-US" sz="3600" dirty="0" smtClean="0"/>
              <a:t>Implications of the Entry Condition</a:t>
            </a:r>
          </a:p>
        </p:txBody>
      </p:sp>
      <p:sp>
        <p:nvSpPr>
          <p:cNvPr id="4101" name="Rectangle 3"/>
          <p:cNvSpPr>
            <a:spLocks noGrp="1" noChangeArrowheads="1"/>
          </p:cNvSpPr>
          <p:nvPr>
            <p:ph type="body" idx="1"/>
          </p:nvPr>
        </p:nvSpPr>
        <p:spPr>
          <a:xfrm>
            <a:off x="419100" y="1600200"/>
            <a:ext cx="8305800" cy="4572000"/>
          </a:xfrm>
        </p:spPr>
        <p:txBody>
          <a:bodyPr/>
          <a:lstStyle/>
          <a:p>
            <a:pPr eaLnBrk="1" hangingPunct="1">
              <a:lnSpc>
                <a:spcPct val="90000"/>
              </a:lnSpc>
            </a:pPr>
            <a:r>
              <a:rPr lang="en-US" altLang="en-US" sz="2800" dirty="0" smtClean="0"/>
              <a:t>incumbent and challengers focused on the same event: beginning of the next regime</a:t>
            </a:r>
          </a:p>
          <a:p>
            <a:pPr lvl="1" eaLnBrk="1" hangingPunct="1">
              <a:lnSpc>
                <a:spcPct val="90000"/>
              </a:lnSpc>
            </a:pPr>
            <a:r>
              <a:rPr lang="en-US" altLang="en-US" sz="2400" dirty="0" smtClean="0"/>
              <a:t>cash flows cease for incumbent, and </a:t>
            </a:r>
          </a:p>
          <a:p>
            <a:pPr lvl="1" eaLnBrk="1" hangingPunct="1">
              <a:lnSpc>
                <a:spcPct val="90000"/>
              </a:lnSpc>
            </a:pPr>
            <a:r>
              <a:rPr lang="en-US" altLang="en-US" sz="2400" dirty="0" smtClean="0"/>
              <a:t>cash flows commence for one challenger</a:t>
            </a:r>
          </a:p>
          <a:p>
            <a:pPr lvl="1" eaLnBrk="1" hangingPunct="1">
              <a:lnSpc>
                <a:spcPct val="90000"/>
              </a:lnSpc>
            </a:pPr>
            <a:r>
              <a:rPr lang="en-US" altLang="en-US" sz="2400" dirty="0" smtClean="0"/>
              <a:t>challenger </a:t>
            </a:r>
            <a:r>
              <a:rPr lang="en-US" altLang="en-US" sz="2400" i="1" dirty="0" smtClean="0"/>
              <a:t>j</a:t>
            </a:r>
            <a:r>
              <a:rPr lang="en-US" altLang="en-US" sz="2400" dirty="0" smtClean="0"/>
              <a:t>’s probability of succeeding instead of one of the other challengers is </a:t>
            </a:r>
            <a:r>
              <a:rPr lang="en-US" altLang="en-US" sz="2400" i="1" dirty="0" err="1" smtClean="0"/>
              <a:t>h</a:t>
            </a:r>
            <a:r>
              <a:rPr lang="en-US" altLang="en-US" sz="2400" i="1" baseline="-25000" dirty="0" err="1" smtClean="0"/>
              <a:t>jt</a:t>
            </a:r>
            <a:r>
              <a:rPr lang="en-US" altLang="en-US" sz="2400" dirty="0" smtClean="0"/>
              <a:t>/(</a:t>
            </a:r>
            <a:r>
              <a:rPr lang="en-US" altLang="en-US" sz="2400" i="1" dirty="0" err="1" smtClean="0"/>
              <a:t>c</a:t>
            </a:r>
            <a:r>
              <a:rPr lang="en-US" altLang="en-US" sz="2400" i="1" baseline="-25000" dirty="0" err="1" smtClean="0"/>
              <a:t>t</a:t>
            </a:r>
            <a:r>
              <a:rPr lang="en-US" altLang="en-US" sz="2400" i="1" dirty="0" err="1" smtClean="0"/>
              <a:t>h</a:t>
            </a:r>
            <a:r>
              <a:rPr lang="en-US" altLang="en-US" sz="2400" i="1" baseline="-25000" dirty="0" err="1" smtClean="0"/>
              <a:t>t</a:t>
            </a:r>
            <a:r>
              <a:rPr lang="en-US" altLang="en-US" sz="2400" dirty="0" smtClean="0"/>
              <a:t>)</a:t>
            </a:r>
          </a:p>
          <a:p>
            <a:pPr lvl="1" eaLnBrk="1" hangingPunct="1">
              <a:lnSpc>
                <a:spcPct val="90000"/>
              </a:lnSpc>
            </a:pPr>
            <a:r>
              <a:rPr lang="en-US" altLang="en-US" sz="2400" dirty="0" smtClean="0"/>
              <a:t>zero profit condition determines number of challengers as a function of entry barrier </a:t>
            </a:r>
            <a:r>
              <a:rPr lang="en-US" altLang="en-US" sz="2400" i="1" dirty="0" err="1" smtClean="0"/>
              <a:t>b</a:t>
            </a:r>
            <a:r>
              <a:rPr lang="en-US" altLang="en-US" sz="2400" i="1" baseline="-25000" dirty="0" err="1" smtClean="0"/>
              <a:t>t</a:t>
            </a:r>
            <a:r>
              <a:rPr lang="en-US" altLang="en-US" sz="2400" dirty="0" smtClean="0"/>
              <a:t> and the continuation value </a:t>
            </a:r>
            <a:r>
              <a:rPr lang="en-US" altLang="en-US" sz="2400" i="1" dirty="0" smtClean="0"/>
              <a:t>V</a:t>
            </a:r>
            <a:r>
              <a:rPr lang="en-US" altLang="en-US" sz="2400" i="1" baseline="-25000" dirty="0" smtClean="0"/>
              <a:t>t</a:t>
            </a:r>
            <a:r>
              <a:rPr lang="en-US" altLang="en-US" sz="2400" baseline="-25000" dirty="0" smtClean="0"/>
              <a:t>+1</a:t>
            </a:r>
          </a:p>
          <a:p>
            <a:pPr lvl="1" eaLnBrk="1" hangingPunct="1">
              <a:lnSpc>
                <a:spcPct val="90000"/>
              </a:lnSpc>
            </a:pPr>
            <a:r>
              <a:rPr lang="en-US" altLang="en-US" sz="2400" dirty="0" smtClean="0"/>
              <a:t>notice that challengers and incumbents discount at the same rate </a:t>
            </a:r>
            <a:r>
              <a:rPr lang="en-US" altLang="en-US" sz="2400" dirty="0" smtClean="0">
                <a:sym typeface="Wingdings" pitchFamily="2" charset="2"/>
              </a:rPr>
              <a:t> incumbent life annuity price depends on the </a:t>
            </a:r>
            <a:r>
              <a:rPr lang="en-US" altLang="en-US" sz="2400" dirty="0" smtClean="0"/>
              <a:t>entry barrier </a:t>
            </a:r>
            <a:r>
              <a:rPr lang="en-US" altLang="en-US" sz="2400" i="1" dirty="0" err="1" smtClean="0"/>
              <a:t>b</a:t>
            </a:r>
            <a:r>
              <a:rPr lang="en-US" altLang="en-US" sz="2400" i="1" baseline="-25000" dirty="0" err="1" smtClean="0"/>
              <a:t>t</a:t>
            </a:r>
            <a:r>
              <a:rPr lang="en-US" altLang="en-US" sz="2400" dirty="0" smtClean="0"/>
              <a:t> and the continuation value </a:t>
            </a:r>
            <a:r>
              <a:rPr lang="en-US" altLang="en-US" sz="2400" i="1" dirty="0" smtClean="0"/>
              <a:t>V</a:t>
            </a:r>
            <a:r>
              <a:rPr lang="en-US" altLang="en-US" sz="2400" i="1" baseline="-25000" dirty="0" smtClean="0"/>
              <a:t>t</a:t>
            </a:r>
            <a:r>
              <a:rPr lang="en-US" altLang="en-US" sz="2400" baseline="-25000" dirty="0" smtClean="0"/>
              <a:t>+1</a:t>
            </a:r>
          </a:p>
          <a:p>
            <a:pPr eaLnBrk="1" hangingPunct="1">
              <a:lnSpc>
                <a:spcPct val="90000"/>
              </a:lnSpc>
              <a:buFontTx/>
              <a:buNone/>
            </a:pPr>
            <a:endParaRPr lang="en-US" altLang="en-US" sz="2800" baseline="-25000" dirty="0" smtClean="0"/>
          </a:p>
        </p:txBody>
      </p:sp>
      <p:graphicFrame>
        <p:nvGraphicFramePr>
          <p:cNvPr id="4099" name="Object 6"/>
          <p:cNvGraphicFramePr>
            <a:graphicFrameLocks noChangeAspect="1"/>
          </p:cNvGraphicFramePr>
          <p:nvPr/>
        </p:nvGraphicFramePr>
        <p:xfrm>
          <a:off x="3113088" y="749300"/>
          <a:ext cx="2919412" cy="855663"/>
        </p:xfrm>
        <a:graphic>
          <a:graphicData uri="http://schemas.openxmlformats.org/presentationml/2006/ole">
            <mc:AlternateContent xmlns:mc="http://schemas.openxmlformats.org/markup-compatibility/2006">
              <mc:Choice xmlns:v="urn:schemas-microsoft-com:vml" Requires="v">
                <p:oleObj spid="_x0000_s4116" name="Equation" r:id="rId4" imgW="1511280" imgH="444240" progId="Equation.DSMT4">
                  <p:embed/>
                </p:oleObj>
              </mc:Choice>
              <mc:Fallback>
                <p:oleObj name="Equation" r:id="rId4" imgW="1511280" imgH="444240" progId="Equation.DSMT4">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13088" y="749300"/>
                        <a:ext cx="2919412" cy="855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mc:AlternateContent xmlns:mc="http://schemas.openxmlformats.org/markup-compatibility/2006" xmlns:a14="http://schemas.microsoft.com/office/drawing/2010/main">
        <mc:Choice Requires="a14">
          <p:sp>
            <p:nvSpPr>
              <p:cNvPr id="2" name="TextBox 1"/>
              <p:cNvSpPr txBox="1"/>
              <p:nvPr/>
            </p:nvSpPr>
            <p:spPr>
              <a:xfrm>
                <a:off x="3108330" y="5814646"/>
                <a:ext cx="2927340" cy="85606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solidFill>
                                <a:schemeClr val="bg2"/>
                              </a:solidFill>
                              <a:latin typeface="Cambria Math"/>
                            </a:rPr>
                          </m:ctrlPr>
                        </m:sSubPr>
                        <m:e>
                          <m:r>
                            <a:rPr lang="en-US" b="0" i="1" smtClean="0">
                              <a:solidFill>
                                <a:schemeClr val="bg2"/>
                              </a:solidFill>
                              <a:latin typeface="Cambria Math"/>
                            </a:rPr>
                            <m:t>𝑉</m:t>
                          </m:r>
                        </m:e>
                        <m:sub>
                          <m:r>
                            <a:rPr lang="en-US" b="0" i="1" smtClean="0">
                              <a:solidFill>
                                <a:schemeClr val="bg2"/>
                              </a:solidFill>
                              <a:latin typeface="Cambria Math"/>
                            </a:rPr>
                            <m:t>𝑡</m:t>
                          </m:r>
                        </m:sub>
                      </m:sSub>
                      <m:r>
                        <a:rPr lang="en-US" i="1" smtClean="0">
                          <a:solidFill>
                            <a:schemeClr val="bg2"/>
                          </a:solidFill>
                          <a:latin typeface="Cambria Math"/>
                        </a:rPr>
                        <m:t>=</m:t>
                      </m:r>
                      <m:f>
                        <m:fPr>
                          <m:ctrlPr>
                            <a:rPr lang="en-US" b="0" i="1" smtClean="0">
                              <a:solidFill>
                                <a:schemeClr val="bg2"/>
                              </a:solidFill>
                              <a:latin typeface="Cambria Math"/>
                            </a:rPr>
                          </m:ctrlPr>
                        </m:fPr>
                        <m:num>
                          <m:sSub>
                            <m:sSubPr>
                              <m:ctrlPr>
                                <a:rPr lang="en-US" b="0" i="1" smtClean="0">
                                  <a:solidFill>
                                    <a:schemeClr val="bg2"/>
                                  </a:solidFill>
                                  <a:latin typeface="Cambria Math"/>
                                </a:rPr>
                              </m:ctrlPr>
                            </m:sSubPr>
                            <m:e>
                              <m:r>
                                <a:rPr lang="en-US" b="0" i="1" smtClean="0">
                                  <a:solidFill>
                                    <a:schemeClr val="bg2"/>
                                  </a:solidFill>
                                  <a:latin typeface="Cambria Math"/>
                                </a:rPr>
                                <m:t>𝑏</m:t>
                              </m:r>
                            </m:e>
                            <m:sub>
                              <m:r>
                                <a:rPr lang="en-US" b="0" i="1" smtClean="0">
                                  <a:solidFill>
                                    <a:schemeClr val="bg2"/>
                                  </a:solidFill>
                                  <a:latin typeface="Cambria Math"/>
                                </a:rPr>
                                <m:t>𝑡</m:t>
                              </m:r>
                            </m:sub>
                          </m:sSub>
                          <m:r>
                            <a:rPr lang="en-US" b="0" i="1" smtClean="0">
                              <a:solidFill>
                                <a:schemeClr val="bg2"/>
                              </a:solidFill>
                              <a:latin typeface="Cambria Math"/>
                            </a:rPr>
                            <m:t>+</m:t>
                          </m:r>
                          <m:r>
                            <a:rPr lang="en-US" b="0" i="1" smtClean="0">
                              <a:solidFill>
                                <a:schemeClr val="bg2"/>
                              </a:solidFill>
                              <a:latin typeface="Cambria Math"/>
                            </a:rPr>
                            <m:t>𝑤</m:t>
                          </m:r>
                        </m:num>
                        <m:den>
                          <m:sSub>
                            <m:sSubPr>
                              <m:ctrlPr>
                                <a:rPr lang="en-US" b="0" i="1" smtClean="0">
                                  <a:solidFill>
                                    <a:schemeClr val="bg2"/>
                                  </a:solidFill>
                                  <a:latin typeface="Cambria Math"/>
                                </a:rPr>
                              </m:ctrlPr>
                            </m:sSubPr>
                            <m:e>
                              <m:r>
                                <a:rPr lang="en-US" b="0" i="1" smtClean="0">
                                  <a:solidFill>
                                    <a:schemeClr val="bg2"/>
                                  </a:solidFill>
                                  <a:latin typeface="Cambria Math"/>
                                </a:rPr>
                                <m:t>𝑉</m:t>
                              </m:r>
                            </m:e>
                            <m:sub>
                              <m:r>
                                <a:rPr lang="en-US" b="0" i="1" smtClean="0">
                                  <a:solidFill>
                                    <a:schemeClr val="bg2"/>
                                  </a:solidFill>
                                  <a:latin typeface="Cambria Math"/>
                                </a:rPr>
                                <m:t>𝑡</m:t>
                              </m:r>
                              <m:r>
                                <a:rPr lang="en-US" b="0" i="1" smtClean="0">
                                  <a:solidFill>
                                    <a:schemeClr val="bg2"/>
                                  </a:solidFill>
                                  <a:latin typeface="Cambria Math"/>
                                </a:rPr>
                                <m:t>+1</m:t>
                              </m:r>
                            </m:sub>
                          </m:sSub>
                        </m:den>
                      </m:f>
                      <m:f>
                        <m:fPr>
                          <m:ctrlPr>
                            <a:rPr lang="en-US" i="1" smtClean="0">
                              <a:solidFill>
                                <a:schemeClr val="bg2"/>
                              </a:solidFill>
                              <a:latin typeface="Cambria Math"/>
                            </a:rPr>
                          </m:ctrlPr>
                        </m:fPr>
                        <m:num>
                          <m:sSub>
                            <m:sSubPr>
                              <m:ctrlPr>
                                <a:rPr lang="en-US" b="0" i="1" smtClean="0">
                                  <a:solidFill>
                                    <a:schemeClr val="bg2"/>
                                  </a:solidFill>
                                  <a:latin typeface="Cambria Math"/>
                                </a:rPr>
                              </m:ctrlPr>
                            </m:sSubPr>
                            <m:e>
                              <m:r>
                                <a:rPr lang="en-US" b="0" i="1" smtClean="0">
                                  <a:solidFill>
                                    <a:schemeClr val="bg2"/>
                                  </a:solidFill>
                                  <a:latin typeface="Cambria Math"/>
                                </a:rPr>
                                <m:t>𝑟</m:t>
                              </m:r>
                            </m:e>
                            <m:sub>
                              <m:r>
                                <a:rPr lang="en-US" b="0" i="1" smtClean="0">
                                  <a:solidFill>
                                    <a:schemeClr val="bg2"/>
                                  </a:solidFill>
                                  <a:latin typeface="Cambria Math"/>
                                </a:rPr>
                                <m:t>𝑡</m:t>
                              </m:r>
                            </m:sub>
                          </m:sSub>
                          <m:r>
                            <a:rPr lang="en-US" b="0" i="1" smtClean="0">
                              <a:solidFill>
                                <a:schemeClr val="bg2"/>
                              </a:solidFill>
                              <a:latin typeface="Cambria Math"/>
                            </a:rPr>
                            <m:t>−</m:t>
                          </m:r>
                          <m:r>
                            <a:rPr lang="en-US" b="0" i="1" smtClean="0">
                              <a:solidFill>
                                <a:schemeClr val="bg2"/>
                              </a:solidFill>
                              <a:latin typeface="Cambria Math"/>
                            </a:rPr>
                            <m:t>𝛽</m:t>
                          </m:r>
                          <m:sSub>
                            <m:sSubPr>
                              <m:ctrlPr>
                                <a:rPr lang="en-US" b="0" i="1" smtClean="0">
                                  <a:solidFill>
                                    <a:schemeClr val="bg2"/>
                                  </a:solidFill>
                                  <a:latin typeface="Cambria Math"/>
                                </a:rPr>
                              </m:ctrlPr>
                            </m:sSubPr>
                            <m:e>
                              <m:r>
                                <a:rPr lang="en-US" b="0" i="1" smtClean="0">
                                  <a:solidFill>
                                    <a:schemeClr val="bg2"/>
                                  </a:solidFill>
                                  <a:latin typeface="Cambria Math"/>
                                </a:rPr>
                                <m:t>𝑏</m:t>
                              </m:r>
                            </m:e>
                            <m:sub>
                              <m:r>
                                <a:rPr lang="en-US" b="0" i="1" smtClean="0">
                                  <a:solidFill>
                                    <a:schemeClr val="bg2"/>
                                  </a:solidFill>
                                  <a:latin typeface="Cambria Math"/>
                                </a:rPr>
                                <m:t>𝑡</m:t>
                              </m:r>
                            </m:sub>
                          </m:sSub>
                        </m:num>
                        <m:den>
                          <m:sSub>
                            <m:sSubPr>
                              <m:ctrlPr>
                                <a:rPr lang="en-US" b="0" i="1" smtClean="0">
                                  <a:solidFill>
                                    <a:schemeClr val="bg2"/>
                                  </a:solidFill>
                                  <a:latin typeface="Cambria Math"/>
                                </a:rPr>
                              </m:ctrlPr>
                            </m:sSubPr>
                            <m:e>
                              <m:r>
                                <a:rPr lang="en-US" b="0" i="1" smtClean="0">
                                  <a:solidFill>
                                    <a:schemeClr val="bg2"/>
                                  </a:solidFill>
                                  <a:latin typeface="Cambria Math"/>
                                </a:rPr>
                                <m:t>h</m:t>
                              </m:r>
                            </m:e>
                            <m:sub>
                              <m:r>
                                <a:rPr lang="en-US" b="0" i="1" smtClean="0">
                                  <a:solidFill>
                                    <a:schemeClr val="bg2"/>
                                  </a:solidFill>
                                  <a:latin typeface="Cambria Math"/>
                                </a:rPr>
                                <m:t>𝑡</m:t>
                              </m:r>
                            </m:sub>
                          </m:sSub>
                        </m:den>
                      </m:f>
                    </m:oMath>
                  </m:oMathPara>
                </a14:m>
                <a:endParaRPr lang="en-US" dirty="0">
                  <a:solidFill>
                    <a:schemeClr val="bg2"/>
                  </a:solidFill>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3108330" y="5814646"/>
                <a:ext cx="2927340" cy="856068"/>
              </a:xfrm>
              <a:prstGeom prst="rect">
                <a:avLst/>
              </a:prstGeom>
              <a:blipFill rotWithShape="1">
                <a:blip r:embed="rId6"/>
                <a:stretch>
                  <a:fillRect/>
                </a:stretch>
              </a:blipFill>
            </p:spPr>
            <p:txBody>
              <a:bodyPr/>
              <a:lstStyle/>
              <a:p>
                <a:r>
                  <a:rPr lang="en-US">
                    <a:noFill/>
                  </a:rPr>
                  <a:t> </a:t>
                </a:r>
              </a:p>
            </p:txBody>
          </p:sp>
        </mc:Fallback>
      </mc:AlternateContent>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1026"/>
          <p:cNvSpPr>
            <a:spLocks noGrp="1" noChangeArrowheads="1"/>
          </p:cNvSpPr>
          <p:nvPr>
            <p:ph type="title"/>
          </p:nvPr>
        </p:nvSpPr>
        <p:spPr>
          <a:xfrm>
            <a:off x="609600" y="0"/>
            <a:ext cx="7924800" cy="762000"/>
          </a:xfrm>
        </p:spPr>
        <p:txBody>
          <a:bodyPr/>
          <a:lstStyle/>
          <a:p>
            <a:pPr eaLnBrk="1" hangingPunct="1"/>
            <a:r>
              <a:rPr lang="en-US" altLang="en-US" sz="3600" smtClean="0"/>
              <a:t>Implications of Zero Profits (cont’d)</a:t>
            </a:r>
          </a:p>
        </p:txBody>
      </p:sp>
      <p:sp>
        <p:nvSpPr>
          <p:cNvPr id="5125" name="Rectangle 1027"/>
          <p:cNvSpPr>
            <a:spLocks noGrp="1" noChangeArrowheads="1"/>
          </p:cNvSpPr>
          <p:nvPr>
            <p:ph type="body" idx="1"/>
          </p:nvPr>
        </p:nvSpPr>
        <p:spPr>
          <a:xfrm>
            <a:off x="419100" y="914400"/>
            <a:ext cx="8305800" cy="5257800"/>
          </a:xfrm>
        </p:spPr>
        <p:txBody>
          <a:bodyPr/>
          <a:lstStyle/>
          <a:p>
            <a:pPr eaLnBrk="1" hangingPunct="1">
              <a:lnSpc>
                <a:spcPct val="90000"/>
              </a:lnSpc>
            </a:pPr>
            <a:r>
              <a:rPr lang="en-US" altLang="en-US" sz="2800" dirty="0" smtClean="0"/>
              <a:t>zero challengers is not the same as monopoly</a:t>
            </a:r>
          </a:p>
          <a:p>
            <a:pPr lvl="1" eaLnBrk="1" hangingPunct="1">
              <a:lnSpc>
                <a:spcPct val="90000"/>
              </a:lnSpc>
            </a:pPr>
            <a:r>
              <a:rPr lang="en-US" altLang="en-US" sz="2400" dirty="0" smtClean="0"/>
              <a:t>first entrant would get </a:t>
            </a:r>
            <a:r>
              <a:rPr lang="en-US" altLang="en-US" sz="2400" dirty="0" smtClean="0">
                <a:sym typeface="Symbol" pitchFamily="18" charset="2"/>
              </a:rPr>
              <a:t></a:t>
            </a:r>
            <a:r>
              <a:rPr lang="en-US" altLang="en-US" sz="2400" baseline="-25000" dirty="0" smtClean="0">
                <a:sym typeface="Symbol" pitchFamily="18" charset="2"/>
              </a:rPr>
              <a:t>1</a:t>
            </a:r>
            <a:r>
              <a:rPr lang="en-US" altLang="en-US" sz="2400" i="1" baseline="-25000" dirty="0" smtClean="0">
                <a:sym typeface="Symbol" pitchFamily="18" charset="2"/>
              </a:rPr>
              <a:t>t</a:t>
            </a:r>
            <a:r>
              <a:rPr lang="en-US" altLang="en-US" sz="2400" dirty="0" smtClean="0">
                <a:sym typeface="Symbol" pitchFamily="18" charset="2"/>
              </a:rPr>
              <a:t> = </a:t>
            </a:r>
            <a:r>
              <a:rPr lang="en-US" altLang="en-US" sz="2400" i="1" dirty="0" smtClean="0">
                <a:sym typeface="Symbol" pitchFamily="18" charset="2"/>
              </a:rPr>
              <a:t>h</a:t>
            </a:r>
            <a:r>
              <a:rPr lang="en-US" altLang="en-US" sz="2400" baseline="-25000" dirty="0" smtClean="0">
                <a:sym typeface="Symbol" pitchFamily="18" charset="2"/>
              </a:rPr>
              <a:t>1</a:t>
            </a:r>
            <a:r>
              <a:rPr lang="en-US" altLang="en-US" sz="2400" i="1" baseline="-25000" dirty="0" smtClean="0">
                <a:sym typeface="Symbol" pitchFamily="18" charset="2"/>
              </a:rPr>
              <a:t>t</a:t>
            </a:r>
            <a:r>
              <a:rPr lang="en-US" altLang="en-US" sz="2400" i="1" dirty="0" smtClean="0"/>
              <a:t>V</a:t>
            </a:r>
            <a:r>
              <a:rPr lang="en-US" altLang="en-US" sz="2400" i="1" baseline="-25000" dirty="0" smtClean="0"/>
              <a:t>t</a:t>
            </a:r>
            <a:r>
              <a:rPr lang="en-US" altLang="en-US" sz="2400" baseline="-25000" dirty="0" smtClean="0"/>
              <a:t>+1</a:t>
            </a:r>
            <a:r>
              <a:rPr lang="en-US" altLang="en-US" sz="2400" dirty="0" smtClean="0"/>
              <a:t>/</a:t>
            </a:r>
            <a:r>
              <a:rPr lang="en-US" altLang="en-US" sz="2400" i="1" dirty="0" err="1" smtClean="0"/>
              <a:t>i</a:t>
            </a:r>
            <a:r>
              <a:rPr lang="en-US" altLang="en-US" sz="2400" i="1" dirty="0" smtClean="0"/>
              <a:t>-</a:t>
            </a:r>
            <a:r>
              <a:rPr lang="en-US" altLang="en-US" sz="2400" i="1" dirty="0" err="1" smtClean="0"/>
              <a:t>b</a:t>
            </a:r>
            <a:r>
              <a:rPr lang="en-US" altLang="en-US" sz="2400" i="1" baseline="-25000" dirty="0" err="1" smtClean="0"/>
              <a:t>t</a:t>
            </a:r>
            <a:r>
              <a:rPr lang="en-US" altLang="en-US" sz="2400" i="1" dirty="0" smtClean="0"/>
              <a:t>-w</a:t>
            </a:r>
            <a:endParaRPr lang="en-US" altLang="en-US" sz="2400" dirty="0" smtClean="0"/>
          </a:p>
          <a:p>
            <a:pPr lvl="1" eaLnBrk="1" hangingPunct="1">
              <a:lnSpc>
                <a:spcPct val="90000"/>
              </a:lnSpc>
            </a:pPr>
            <a:r>
              <a:rPr lang="en-US" altLang="en-US" sz="2400" dirty="0" smtClean="0"/>
              <a:t>incumbent has to enforce high </a:t>
            </a:r>
            <a:r>
              <a:rPr lang="en-US" altLang="en-US" sz="2400" i="1" dirty="0" smtClean="0"/>
              <a:t>b</a:t>
            </a:r>
            <a:r>
              <a:rPr lang="en-US" altLang="en-US" sz="2400" dirty="0" smtClean="0"/>
              <a:t> and/or have popular policies (which reduce </a:t>
            </a:r>
            <a:r>
              <a:rPr lang="en-US" altLang="en-US" sz="2400" i="1" dirty="0" smtClean="0"/>
              <a:t>h</a:t>
            </a:r>
            <a:r>
              <a:rPr lang="en-US" altLang="en-US" sz="2400" dirty="0" smtClean="0"/>
              <a:t>) in order to enjoy zero challengers</a:t>
            </a:r>
          </a:p>
          <a:p>
            <a:pPr lvl="1" eaLnBrk="1" hangingPunct="1">
              <a:lnSpc>
                <a:spcPct val="90000"/>
              </a:lnSpc>
            </a:pPr>
            <a:r>
              <a:rPr lang="en-US" altLang="en-US" sz="2400" dirty="0" smtClean="0"/>
              <a:t>analogy with contestable markets</a:t>
            </a:r>
          </a:p>
          <a:p>
            <a:pPr eaLnBrk="1" hangingPunct="1">
              <a:lnSpc>
                <a:spcPct val="90000"/>
              </a:lnSpc>
            </a:pPr>
            <a:r>
              <a:rPr lang="en-US" altLang="en-US" sz="2800" dirty="0" smtClean="0"/>
              <a:t>continuation value conflict</a:t>
            </a:r>
          </a:p>
          <a:p>
            <a:pPr lvl="1" eaLnBrk="1" hangingPunct="1">
              <a:lnSpc>
                <a:spcPct val="90000"/>
              </a:lnSpc>
            </a:pPr>
            <a:r>
              <a:rPr lang="en-US" altLang="en-US" sz="2400" i="1" dirty="0" smtClean="0"/>
              <a:t>V</a:t>
            </a:r>
            <a:r>
              <a:rPr lang="en-US" altLang="en-US" sz="2400" i="1" baseline="-25000" dirty="0" smtClean="0"/>
              <a:t>t</a:t>
            </a:r>
            <a:r>
              <a:rPr lang="en-US" altLang="en-US" sz="2400" baseline="-25000" dirty="0" smtClean="0"/>
              <a:t>+1</a:t>
            </a:r>
            <a:r>
              <a:rPr lang="en-US" altLang="en-US" sz="2400" dirty="0" smtClean="0"/>
              <a:t> reduces </a:t>
            </a:r>
            <a:r>
              <a:rPr lang="en-US" altLang="en-US" sz="2400" i="1" dirty="0" err="1" smtClean="0"/>
              <a:t>V</a:t>
            </a:r>
            <a:r>
              <a:rPr lang="en-US" altLang="en-US" sz="2400" i="1" baseline="-25000" dirty="0" err="1" smtClean="0"/>
              <a:t>t</a:t>
            </a:r>
            <a:endParaRPr lang="en-US" altLang="en-US" sz="2400" i="1" baseline="-25000" dirty="0" smtClean="0"/>
          </a:p>
          <a:p>
            <a:pPr lvl="1" eaLnBrk="1" hangingPunct="1">
              <a:lnSpc>
                <a:spcPct val="90000"/>
              </a:lnSpc>
            </a:pPr>
            <a:r>
              <a:rPr lang="en-US" altLang="en-US" sz="2400" dirty="0" smtClean="0"/>
              <a:t>the </a:t>
            </a:r>
            <a:r>
              <a:rPr lang="en-US" altLang="en-US" sz="2400" i="1" dirty="0" smtClean="0"/>
              <a:t>prospect</a:t>
            </a:r>
            <a:r>
              <a:rPr lang="en-US" altLang="en-US" sz="2400" dirty="0" smtClean="0"/>
              <a:t> of oppression reduces incumbent value.  Pinochet?</a:t>
            </a:r>
          </a:p>
          <a:p>
            <a:pPr lvl="1" eaLnBrk="1" hangingPunct="1">
              <a:lnSpc>
                <a:spcPct val="90000"/>
              </a:lnSpc>
            </a:pPr>
            <a:r>
              <a:rPr lang="en-US" altLang="en-US" sz="2400" dirty="0" smtClean="0"/>
              <a:t>incidence of dictator punishments/tax base ownership</a:t>
            </a:r>
          </a:p>
          <a:p>
            <a:pPr lvl="1" eaLnBrk="1" hangingPunct="1">
              <a:lnSpc>
                <a:spcPct val="90000"/>
              </a:lnSpc>
            </a:pPr>
            <a:r>
              <a:rPr lang="en-US" altLang="en-US" sz="2400" dirty="0" smtClean="0"/>
              <a:t>in the steady state, value has square root formula</a:t>
            </a:r>
            <a:endParaRPr lang="en-US" altLang="en-US" sz="2400" baseline="-25000" dirty="0" smtClean="0"/>
          </a:p>
          <a:p>
            <a:pPr eaLnBrk="1" hangingPunct="1">
              <a:lnSpc>
                <a:spcPct val="90000"/>
              </a:lnSpc>
              <a:buFontTx/>
              <a:buNone/>
            </a:pPr>
            <a:endParaRPr lang="en-US" altLang="en-US" sz="2800" baseline="-25000" dirty="0" smtClean="0"/>
          </a:p>
        </p:txBody>
      </p:sp>
      <mc:AlternateContent xmlns:mc="http://schemas.openxmlformats.org/markup-compatibility/2006" xmlns:a14="http://schemas.microsoft.com/office/drawing/2010/main">
        <mc:Choice Requires="a14">
          <p:sp>
            <p:nvSpPr>
              <p:cNvPr id="6" name="TextBox 5"/>
              <p:cNvSpPr txBox="1"/>
              <p:nvPr/>
            </p:nvSpPr>
            <p:spPr>
              <a:xfrm>
                <a:off x="5332937" y="2945465"/>
                <a:ext cx="2927340" cy="85606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solidFill>
                                <a:schemeClr val="bg2"/>
                              </a:solidFill>
                              <a:latin typeface="Cambria Math"/>
                            </a:rPr>
                          </m:ctrlPr>
                        </m:sSubPr>
                        <m:e>
                          <m:r>
                            <a:rPr lang="en-US" b="0" i="1" smtClean="0">
                              <a:solidFill>
                                <a:schemeClr val="bg2"/>
                              </a:solidFill>
                              <a:latin typeface="Cambria Math"/>
                            </a:rPr>
                            <m:t>𝑉</m:t>
                          </m:r>
                        </m:e>
                        <m:sub>
                          <m:r>
                            <a:rPr lang="en-US" b="0" i="1" smtClean="0">
                              <a:solidFill>
                                <a:schemeClr val="bg2"/>
                              </a:solidFill>
                              <a:latin typeface="Cambria Math"/>
                            </a:rPr>
                            <m:t>𝑡</m:t>
                          </m:r>
                        </m:sub>
                      </m:sSub>
                      <m:r>
                        <a:rPr lang="en-US" i="1" smtClean="0">
                          <a:solidFill>
                            <a:schemeClr val="bg2"/>
                          </a:solidFill>
                          <a:latin typeface="Cambria Math"/>
                        </a:rPr>
                        <m:t>=</m:t>
                      </m:r>
                      <m:f>
                        <m:fPr>
                          <m:ctrlPr>
                            <a:rPr lang="en-US" b="0" i="1" smtClean="0">
                              <a:solidFill>
                                <a:schemeClr val="bg2"/>
                              </a:solidFill>
                              <a:latin typeface="Cambria Math"/>
                            </a:rPr>
                          </m:ctrlPr>
                        </m:fPr>
                        <m:num>
                          <m:sSub>
                            <m:sSubPr>
                              <m:ctrlPr>
                                <a:rPr lang="en-US" b="0" i="1" smtClean="0">
                                  <a:solidFill>
                                    <a:schemeClr val="bg2"/>
                                  </a:solidFill>
                                  <a:latin typeface="Cambria Math"/>
                                </a:rPr>
                              </m:ctrlPr>
                            </m:sSubPr>
                            <m:e>
                              <m:r>
                                <a:rPr lang="en-US" b="0" i="1" smtClean="0">
                                  <a:solidFill>
                                    <a:schemeClr val="bg2"/>
                                  </a:solidFill>
                                  <a:latin typeface="Cambria Math"/>
                                </a:rPr>
                                <m:t>𝑏</m:t>
                              </m:r>
                            </m:e>
                            <m:sub>
                              <m:r>
                                <a:rPr lang="en-US" b="0" i="1" smtClean="0">
                                  <a:solidFill>
                                    <a:schemeClr val="bg2"/>
                                  </a:solidFill>
                                  <a:latin typeface="Cambria Math"/>
                                </a:rPr>
                                <m:t>𝑡</m:t>
                              </m:r>
                            </m:sub>
                          </m:sSub>
                          <m:r>
                            <a:rPr lang="en-US" b="0" i="1" smtClean="0">
                              <a:solidFill>
                                <a:schemeClr val="bg2"/>
                              </a:solidFill>
                              <a:latin typeface="Cambria Math"/>
                            </a:rPr>
                            <m:t>+</m:t>
                          </m:r>
                          <m:r>
                            <a:rPr lang="en-US" b="0" i="1" smtClean="0">
                              <a:solidFill>
                                <a:schemeClr val="bg2"/>
                              </a:solidFill>
                              <a:latin typeface="Cambria Math"/>
                            </a:rPr>
                            <m:t>𝑤</m:t>
                          </m:r>
                        </m:num>
                        <m:den>
                          <m:sSub>
                            <m:sSubPr>
                              <m:ctrlPr>
                                <a:rPr lang="en-US" b="0" i="1" smtClean="0">
                                  <a:solidFill>
                                    <a:schemeClr val="bg2"/>
                                  </a:solidFill>
                                  <a:latin typeface="Cambria Math"/>
                                </a:rPr>
                              </m:ctrlPr>
                            </m:sSubPr>
                            <m:e>
                              <m:r>
                                <a:rPr lang="en-US" b="0" i="1" smtClean="0">
                                  <a:solidFill>
                                    <a:schemeClr val="bg2"/>
                                  </a:solidFill>
                                  <a:latin typeface="Cambria Math"/>
                                </a:rPr>
                                <m:t>𝑉</m:t>
                              </m:r>
                            </m:e>
                            <m:sub>
                              <m:r>
                                <a:rPr lang="en-US" b="0" i="1" smtClean="0">
                                  <a:solidFill>
                                    <a:schemeClr val="bg2"/>
                                  </a:solidFill>
                                  <a:latin typeface="Cambria Math"/>
                                </a:rPr>
                                <m:t>𝑡</m:t>
                              </m:r>
                              <m:r>
                                <a:rPr lang="en-US" b="0" i="1" smtClean="0">
                                  <a:solidFill>
                                    <a:schemeClr val="bg2"/>
                                  </a:solidFill>
                                  <a:latin typeface="Cambria Math"/>
                                </a:rPr>
                                <m:t>+1</m:t>
                              </m:r>
                            </m:sub>
                          </m:sSub>
                        </m:den>
                      </m:f>
                      <m:f>
                        <m:fPr>
                          <m:ctrlPr>
                            <a:rPr lang="en-US" i="1" smtClean="0">
                              <a:solidFill>
                                <a:schemeClr val="bg2"/>
                              </a:solidFill>
                              <a:latin typeface="Cambria Math"/>
                            </a:rPr>
                          </m:ctrlPr>
                        </m:fPr>
                        <m:num>
                          <m:sSub>
                            <m:sSubPr>
                              <m:ctrlPr>
                                <a:rPr lang="en-US" b="0" i="1" smtClean="0">
                                  <a:solidFill>
                                    <a:schemeClr val="bg2"/>
                                  </a:solidFill>
                                  <a:latin typeface="Cambria Math"/>
                                </a:rPr>
                              </m:ctrlPr>
                            </m:sSubPr>
                            <m:e>
                              <m:r>
                                <a:rPr lang="en-US" b="0" i="1" smtClean="0">
                                  <a:solidFill>
                                    <a:schemeClr val="bg2"/>
                                  </a:solidFill>
                                  <a:latin typeface="Cambria Math"/>
                                </a:rPr>
                                <m:t>𝑟</m:t>
                              </m:r>
                            </m:e>
                            <m:sub>
                              <m:r>
                                <a:rPr lang="en-US" b="0" i="1" smtClean="0">
                                  <a:solidFill>
                                    <a:schemeClr val="bg2"/>
                                  </a:solidFill>
                                  <a:latin typeface="Cambria Math"/>
                                </a:rPr>
                                <m:t>𝑡</m:t>
                              </m:r>
                            </m:sub>
                          </m:sSub>
                          <m:r>
                            <a:rPr lang="en-US" b="0" i="1" smtClean="0">
                              <a:solidFill>
                                <a:schemeClr val="bg2"/>
                              </a:solidFill>
                              <a:latin typeface="Cambria Math"/>
                            </a:rPr>
                            <m:t>−</m:t>
                          </m:r>
                          <m:r>
                            <a:rPr lang="en-US" b="0" i="1" smtClean="0">
                              <a:solidFill>
                                <a:schemeClr val="bg2"/>
                              </a:solidFill>
                              <a:latin typeface="Cambria Math"/>
                            </a:rPr>
                            <m:t>𝛽</m:t>
                          </m:r>
                          <m:sSub>
                            <m:sSubPr>
                              <m:ctrlPr>
                                <a:rPr lang="en-US" b="0" i="1" smtClean="0">
                                  <a:solidFill>
                                    <a:schemeClr val="bg2"/>
                                  </a:solidFill>
                                  <a:latin typeface="Cambria Math"/>
                                </a:rPr>
                              </m:ctrlPr>
                            </m:sSubPr>
                            <m:e>
                              <m:r>
                                <a:rPr lang="en-US" b="0" i="1" smtClean="0">
                                  <a:solidFill>
                                    <a:schemeClr val="bg2"/>
                                  </a:solidFill>
                                  <a:latin typeface="Cambria Math"/>
                                </a:rPr>
                                <m:t>𝑏</m:t>
                              </m:r>
                            </m:e>
                            <m:sub>
                              <m:r>
                                <a:rPr lang="en-US" b="0" i="1" smtClean="0">
                                  <a:solidFill>
                                    <a:schemeClr val="bg2"/>
                                  </a:solidFill>
                                  <a:latin typeface="Cambria Math"/>
                                </a:rPr>
                                <m:t>𝑡</m:t>
                              </m:r>
                            </m:sub>
                          </m:sSub>
                        </m:num>
                        <m:den>
                          <m:sSub>
                            <m:sSubPr>
                              <m:ctrlPr>
                                <a:rPr lang="en-US" b="0" i="1" smtClean="0">
                                  <a:solidFill>
                                    <a:schemeClr val="bg2"/>
                                  </a:solidFill>
                                  <a:latin typeface="Cambria Math"/>
                                </a:rPr>
                              </m:ctrlPr>
                            </m:sSubPr>
                            <m:e>
                              <m:r>
                                <a:rPr lang="en-US" b="0" i="1" smtClean="0">
                                  <a:solidFill>
                                    <a:schemeClr val="bg2"/>
                                  </a:solidFill>
                                  <a:latin typeface="Cambria Math"/>
                                </a:rPr>
                                <m:t>h</m:t>
                              </m:r>
                            </m:e>
                            <m:sub>
                              <m:r>
                                <a:rPr lang="en-US" b="0" i="1" smtClean="0">
                                  <a:solidFill>
                                    <a:schemeClr val="bg2"/>
                                  </a:solidFill>
                                  <a:latin typeface="Cambria Math"/>
                                </a:rPr>
                                <m:t>𝑡</m:t>
                              </m:r>
                            </m:sub>
                          </m:sSub>
                        </m:den>
                      </m:f>
                    </m:oMath>
                  </m:oMathPara>
                </a14:m>
                <a:endParaRPr lang="en-US" dirty="0">
                  <a:solidFill>
                    <a:schemeClr val="bg2"/>
                  </a:solidFill>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5332937" y="2945465"/>
                <a:ext cx="2927340" cy="856068"/>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1026525" y="5266265"/>
                <a:ext cx="3128549" cy="118352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solidFill>
                            <a:schemeClr val="bg2"/>
                          </a:solidFill>
                          <a:latin typeface="Cambria Math"/>
                        </a:rPr>
                        <m:t>𝑉</m:t>
                      </m:r>
                      <m:r>
                        <a:rPr lang="en-US" i="1" smtClean="0">
                          <a:solidFill>
                            <a:schemeClr val="bg2"/>
                          </a:solidFill>
                          <a:latin typeface="Cambria Math"/>
                        </a:rPr>
                        <m:t>=</m:t>
                      </m:r>
                      <m:rad>
                        <m:radPr>
                          <m:degHide m:val="on"/>
                          <m:ctrlPr>
                            <a:rPr lang="en-US" i="1" smtClean="0">
                              <a:solidFill>
                                <a:schemeClr val="bg2"/>
                              </a:solidFill>
                              <a:latin typeface="Cambria Math"/>
                            </a:rPr>
                          </m:ctrlPr>
                        </m:radPr>
                        <m:deg/>
                        <m:e>
                          <m:r>
                            <a:rPr lang="en-US" i="1" smtClean="0">
                              <a:solidFill>
                                <a:schemeClr val="bg2"/>
                              </a:solidFill>
                              <a:latin typeface="Cambria Math"/>
                            </a:rPr>
                            <m:t> </m:t>
                          </m:r>
                          <m:r>
                            <a:rPr lang="en-US" b="0" i="1" smtClean="0">
                              <a:solidFill>
                                <a:schemeClr val="bg2"/>
                              </a:solidFill>
                              <a:latin typeface="Cambria Math"/>
                            </a:rPr>
                            <m:t>(</m:t>
                          </m:r>
                          <m:r>
                            <a:rPr lang="en-US" b="0" i="1" smtClean="0">
                              <a:solidFill>
                                <a:schemeClr val="bg2"/>
                              </a:solidFill>
                              <a:latin typeface="Cambria Math"/>
                            </a:rPr>
                            <m:t>𝑏</m:t>
                          </m:r>
                          <m:r>
                            <a:rPr lang="en-US" b="0" i="1" smtClean="0">
                              <a:solidFill>
                                <a:schemeClr val="bg2"/>
                              </a:solidFill>
                              <a:latin typeface="Cambria Math"/>
                            </a:rPr>
                            <m:t>+</m:t>
                          </m:r>
                          <m:r>
                            <a:rPr lang="en-US" b="0" i="1" smtClean="0">
                              <a:solidFill>
                                <a:schemeClr val="bg2"/>
                              </a:solidFill>
                              <a:latin typeface="Cambria Math"/>
                            </a:rPr>
                            <m:t>𝑤</m:t>
                          </m:r>
                          <m:r>
                            <a:rPr lang="en-US" b="0" i="1" smtClean="0">
                              <a:solidFill>
                                <a:schemeClr val="bg2"/>
                              </a:solidFill>
                              <a:latin typeface="Cambria Math"/>
                            </a:rPr>
                            <m:t>)</m:t>
                          </m:r>
                          <m:f>
                            <m:fPr>
                              <m:ctrlPr>
                                <a:rPr lang="en-US" i="1">
                                  <a:solidFill>
                                    <a:schemeClr val="bg2"/>
                                  </a:solidFill>
                                  <a:latin typeface="Cambria Math"/>
                                </a:rPr>
                              </m:ctrlPr>
                            </m:fPr>
                            <m:num>
                              <m:r>
                                <a:rPr lang="en-US" b="0" i="1" smtClean="0">
                                  <a:solidFill>
                                    <a:schemeClr val="bg2"/>
                                  </a:solidFill>
                                  <a:latin typeface="Cambria Math"/>
                                </a:rPr>
                                <m:t>𝑟</m:t>
                              </m:r>
                              <m:r>
                                <a:rPr lang="en-US" i="1">
                                  <a:solidFill>
                                    <a:schemeClr val="bg2"/>
                                  </a:solidFill>
                                  <a:latin typeface="Cambria Math"/>
                                </a:rPr>
                                <m:t>−</m:t>
                              </m:r>
                              <m:r>
                                <a:rPr lang="en-US" i="1">
                                  <a:solidFill>
                                    <a:schemeClr val="bg2"/>
                                  </a:solidFill>
                                  <a:latin typeface="Cambria Math"/>
                                </a:rPr>
                                <m:t>𝛽</m:t>
                              </m:r>
                              <m:r>
                                <a:rPr lang="en-US" b="0" i="1" smtClean="0">
                                  <a:solidFill>
                                    <a:schemeClr val="bg2"/>
                                  </a:solidFill>
                                  <a:latin typeface="Cambria Math"/>
                                </a:rPr>
                                <m:t>𝑏</m:t>
                              </m:r>
                            </m:num>
                            <m:den>
                              <m:r>
                                <a:rPr lang="en-US" b="0" i="1" smtClean="0">
                                  <a:solidFill>
                                    <a:schemeClr val="bg2"/>
                                  </a:solidFill>
                                  <a:latin typeface="Cambria Math"/>
                                </a:rPr>
                                <m:t>h</m:t>
                              </m:r>
                            </m:den>
                          </m:f>
                        </m:e>
                      </m:rad>
                    </m:oMath>
                  </m:oMathPara>
                </a14:m>
                <a:endParaRPr lang="en-US" dirty="0">
                  <a:solidFill>
                    <a:schemeClr val="bg2"/>
                  </a:solidFill>
                </a:endParaRPr>
              </a:p>
            </p:txBody>
          </p:sp>
        </mc:Choice>
        <mc:Fallback xmlns="">
          <p:sp>
            <p:nvSpPr>
              <p:cNvPr id="7" name="TextBox 6"/>
              <p:cNvSpPr txBox="1">
                <a:spLocks noRot="1" noChangeAspect="1" noMove="1" noResize="1" noEditPoints="1" noAdjustHandles="1" noChangeArrowheads="1" noChangeShapeType="1" noTextEdit="1"/>
              </p:cNvSpPr>
              <p:nvPr/>
            </p:nvSpPr>
            <p:spPr>
              <a:xfrm>
                <a:off x="1026525" y="5266265"/>
                <a:ext cx="3128549" cy="1183529"/>
              </a:xfrm>
              <a:prstGeom prst="rect">
                <a:avLst/>
              </a:prstGeom>
              <a:blipFill rotWithShape="1">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4648200" y="5257800"/>
                <a:ext cx="2867516" cy="118352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solidFill>
                            <a:schemeClr val="bg2"/>
                          </a:solidFill>
                          <a:latin typeface="Cambria Math"/>
                        </a:rPr>
                        <m:t>𝑐</m:t>
                      </m:r>
                      <m:r>
                        <a:rPr lang="en-US" i="1" smtClean="0">
                          <a:solidFill>
                            <a:schemeClr val="bg2"/>
                          </a:solidFill>
                          <a:latin typeface="Cambria Math"/>
                        </a:rPr>
                        <m:t>=</m:t>
                      </m:r>
                      <m:rad>
                        <m:radPr>
                          <m:degHide m:val="on"/>
                          <m:ctrlPr>
                            <a:rPr lang="en-US" i="1" smtClean="0">
                              <a:solidFill>
                                <a:schemeClr val="bg2"/>
                              </a:solidFill>
                              <a:latin typeface="Cambria Math"/>
                            </a:rPr>
                          </m:ctrlPr>
                        </m:radPr>
                        <m:deg/>
                        <m:e>
                          <m:r>
                            <a:rPr lang="en-US" i="1" smtClean="0">
                              <a:solidFill>
                                <a:schemeClr val="bg2"/>
                              </a:solidFill>
                              <a:latin typeface="Cambria Math"/>
                            </a:rPr>
                            <m:t> </m:t>
                          </m:r>
                          <m:f>
                            <m:fPr>
                              <m:ctrlPr>
                                <a:rPr lang="en-US" i="1">
                                  <a:solidFill>
                                    <a:schemeClr val="bg2"/>
                                  </a:solidFill>
                                  <a:latin typeface="Cambria Math"/>
                                </a:rPr>
                              </m:ctrlPr>
                            </m:fPr>
                            <m:num>
                              <m:r>
                                <a:rPr lang="en-US" b="0" i="1" smtClean="0">
                                  <a:solidFill>
                                    <a:schemeClr val="bg2"/>
                                  </a:solidFill>
                                  <a:latin typeface="Cambria Math"/>
                                </a:rPr>
                                <m:t>𝑟</m:t>
                              </m:r>
                              <m:r>
                                <a:rPr lang="en-US" i="1">
                                  <a:solidFill>
                                    <a:schemeClr val="bg2"/>
                                  </a:solidFill>
                                  <a:latin typeface="Cambria Math"/>
                                </a:rPr>
                                <m:t>−</m:t>
                              </m:r>
                              <m:r>
                                <a:rPr lang="en-US" i="1">
                                  <a:solidFill>
                                    <a:schemeClr val="bg2"/>
                                  </a:solidFill>
                                  <a:latin typeface="Cambria Math"/>
                                </a:rPr>
                                <m:t>𝛽</m:t>
                              </m:r>
                              <m:r>
                                <a:rPr lang="en-US" b="0" i="1" smtClean="0">
                                  <a:solidFill>
                                    <a:schemeClr val="bg2"/>
                                  </a:solidFill>
                                  <a:latin typeface="Cambria Math"/>
                                </a:rPr>
                                <m:t>𝑏</m:t>
                              </m:r>
                            </m:num>
                            <m:den>
                              <m:r>
                                <a:rPr lang="en-US" i="1">
                                  <a:solidFill>
                                    <a:schemeClr val="bg2"/>
                                  </a:solidFill>
                                  <a:latin typeface="Cambria Math"/>
                                </a:rPr>
                                <m:t>(</m:t>
                              </m:r>
                              <m:r>
                                <a:rPr lang="en-US" i="1">
                                  <a:solidFill>
                                    <a:schemeClr val="bg2"/>
                                  </a:solidFill>
                                  <a:latin typeface="Cambria Math"/>
                                </a:rPr>
                                <m:t>𝑏</m:t>
                              </m:r>
                              <m:r>
                                <a:rPr lang="en-US" i="1">
                                  <a:solidFill>
                                    <a:schemeClr val="bg2"/>
                                  </a:solidFill>
                                  <a:latin typeface="Cambria Math"/>
                                </a:rPr>
                                <m:t>+</m:t>
                              </m:r>
                              <m:r>
                                <a:rPr lang="en-US" i="1">
                                  <a:solidFill>
                                    <a:schemeClr val="bg2"/>
                                  </a:solidFill>
                                  <a:latin typeface="Cambria Math"/>
                                </a:rPr>
                                <m:t>𝑤</m:t>
                              </m:r>
                              <m:r>
                                <a:rPr lang="en-US" i="1">
                                  <a:solidFill>
                                    <a:schemeClr val="bg2"/>
                                  </a:solidFill>
                                  <a:latin typeface="Cambria Math"/>
                                </a:rPr>
                                <m:t>)</m:t>
                              </m:r>
                              <m:r>
                                <a:rPr lang="en-US" b="0" i="1" smtClean="0">
                                  <a:solidFill>
                                    <a:schemeClr val="bg2"/>
                                  </a:solidFill>
                                  <a:latin typeface="Cambria Math"/>
                                </a:rPr>
                                <m:t>h</m:t>
                              </m:r>
                            </m:den>
                          </m:f>
                        </m:e>
                      </m:rad>
                      <m:r>
                        <a:rPr lang="en-US" b="0" i="1" smtClean="0">
                          <a:solidFill>
                            <a:schemeClr val="bg2"/>
                          </a:solidFill>
                          <a:latin typeface="Cambria Math"/>
                        </a:rPr>
                        <m:t>−</m:t>
                      </m:r>
                      <m:f>
                        <m:fPr>
                          <m:ctrlPr>
                            <a:rPr lang="en-US" b="0" i="1" smtClean="0">
                              <a:solidFill>
                                <a:schemeClr val="bg2"/>
                              </a:solidFill>
                              <a:latin typeface="Cambria Math"/>
                            </a:rPr>
                          </m:ctrlPr>
                        </m:fPr>
                        <m:num>
                          <m:r>
                            <a:rPr lang="en-US" b="0" i="1" smtClean="0">
                              <a:solidFill>
                                <a:schemeClr val="bg2"/>
                              </a:solidFill>
                              <a:latin typeface="Cambria Math"/>
                            </a:rPr>
                            <m:t>𝑖</m:t>
                          </m:r>
                        </m:num>
                        <m:den>
                          <m:r>
                            <a:rPr lang="en-US" b="0" i="1" smtClean="0">
                              <a:solidFill>
                                <a:schemeClr val="bg2"/>
                              </a:solidFill>
                              <a:latin typeface="Cambria Math"/>
                            </a:rPr>
                            <m:t>h</m:t>
                          </m:r>
                        </m:den>
                      </m:f>
                    </m:oMath>
                  </m:oMathPara>
                </a14:m>
                <a:endParaRPr lang="en-US" dirty="0">
                  <a:solidFill>
                    <a:schemeClr val="bg2"/>
                  </a:solidFill>
                </a:endParaRPr>
              </a:p>
            </p:txBody>
          </p:sp>
        </mc:Choice>
        <mc:Fallback xmlns="">
          <p:sp>
            <p:nvSpPr>
              <p:cNvPr id="8" name="TextBox 7"/>
              <p:cNvSpPr txBox="1">
                <a:spLocks noRot="1" noChangeAspect="1" noMove="1" noResize="1" noEditPoints="1" noAdjustHandles="1" noChangeArrowheads="1" noChangeShapeType="1" noTextEdit="1"/>
              </p:cNvSpPr>
              <p:nvPr/>
            </p:nvSpPr>
            <p:spPr>
              <a:xfrm>
                <a:off x="4648200" y="5257800"/>
                <a:ext cx="2867516" cy="1183529"/>
              </a:xfrm>
              <a:prstGeom prst="rect">
                <a:avLst/>
              </a:prstGeom>
              <a:blipFill rotWithShape="1">
                <a:blip r:embed="rId5"/>
                <a:stretch>
                  <a:fillRect/>
                </a:stretch>
              </a:blipFill>
            </p:spPr>
            <p:txBody>
              <a:bodyPr/>
              <a:lstStyle/>
              <a:p>
                <a:r>
                  <a:rPr lang="en-US">
                    <a:noFill/>
                  </a:rPr>
                  <a:t> </a:t>
                </a:r>
              </a:p>
            </p:txBody>
          </p:sp>
        </mc:Fallback>
      </mc:AlternateContent>
      <p:sp>
        <p:nvSpPr>
          <p:cNvPr id="2" name="TextBox 1"/>
          <p:cNvSpPr txBox="1"/>
          <p:nvPr/>
        </p:nvSpPr>
        <p:spPr>
          <a:xfrm>
            <a:off x="2133600" y="6285693"/>
            <a:ext cx="4905510" cy="584775"/>
          </a:xfrm>
          <a:prstGeom prst="rect">
            <a:avLst/>
          </a:prstGeom>
          <a:noFill/>
        </p:spPr>
        <p:txBody>
          <a:bodyPr wrap="none" rtlCol="0">
            <a:spAutoFit/>
          </a:bodyPr>
          <a:lstStyle/>
          <a:p>
            <a:r>
              <a:rPr lang="en-US" sz="3200" dirty="0" smtClean="0">
                <a:solidFill>
                  <a:srgbClr val="FFC000"/>
                </a:solidFill>
              </a:rPr>
              <a:t>An example of tax incidence</a:t>
            </a:r>
            <a:endParaRPr lang="en-US" sz="3200" dirty="0">
              <a:solidFill>
                <a:srgbClr val="FFC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6148" name="Rectangle 2"/>
          <p:cNvSpPr>
            <a:spLocks noGrp="1" noChangeArrowheads="1"/>
          </p:cNvSpPr>
          <p:nvPr>
            <p:ph type="title"/>
          </p:nvPr>
        </p:nvSpPr>
        <p:spPr>
          <a:xfrm>
            <a:off x="762000" y="0"/>
            <a:ext cx="7772400" cy="762000"/>
          </a:xfrm>
        </p:spPr>
        <p:txBody>
          <a:bodyPr/>
          <a:lstStyle/>
          <a:p>
            <a:pPr eaLnBrk="1" hangingPunct="1"/>
            <a:r>
              <a:rPr lang="en-US" altLang="en-US" sz="4000" smtClean="0"/>
              <a:t>Representative Citizen’s Utility</a:t>
            </a:r>
          </a:p>
        </p:txBody>
      </p:sp>
      <p:sp>
        <p:nvSpPr>
          <p:cNvPr id="88067" name="Rectangle 3"/>
          <p:cNvSpPr>
            <a:spLocks noGrp="1" noChangeArrowheads="1"/>
          </p:cNvSpPr>
          <p:nvPr>
            <p:ph type="body" idx="1"/>
          </p:nvPr>
        </p:nvSpPr>
        <p:spPr>
          <a:xfrm>
            <a:off x="419100" y="1828800"/>
            <a:ext cx="8305800" cy="4495800"/>
          </a:xfrm>
        </p:spPr>
        <p:txBody>
          <a:bodyPr/>
          <a:lstStyle/>
          <a:p>
            <a:pPr eaLnBrk="1" hangingPunct="1">
              <a:lnSpc>
                <a:spcPct val="90000"/>
              </a:lnSpc>
            </a:pPr>
            <a:r>
              <a:rPr lang="en-US" altLang="en-US" sz="2400" i="1" smtClean="0"/>
              <a:t>S</a:t>
            </a:r>
            <a:r>
              <a:rPr lang="en-US" altLang="en-US" sz="2400" smtClean="0"/>
              <a:t> defined in absolute terms, or relative to a fixed challenger</a:t>
            </a:r>
          </a:p>
          <a:p>
            <a:pPr lvl="1" eaLnBrk="1" hangingPunct="1">
              <a:lnSpc>
                <a:spcPct val="90000"/>
              </a:lnSpc>
            </a:pPr>
            <a:r>
              <a:rPr lang="en-US" altLang="en-US" sz="2000" i="1" smtClean="0"/>
              <a:t>S</a:t>
            </a:r>
            <a:r>
              <a:rPr lang="en-US" altLang="en-US" sz="2000" smtClean="0"/>
              <a:t> sometimes interpreted as the utility of the median voter (median voter model), the absolute number of votes (probabilistic voting model), mean utility (utilitarian model), or economic efficiency (efficiency model).</a:t>
            </a:r>
          </a:p>
          <a:p>
            <a:pPr lvl="1" eaLnBrk="1" hangingPunct="1">
              <a:lnSpc>
                <a:spcPct val="90000"/>
              </a:lnSpc>
            </a:pPr>
            <a:r>
              <a:rPr lang="en-US" altLang="en-US" sz="2000" smtClean="0"/>
              <a:t>all regimes have some degree of concern for </a:t>
            </a:r>
            <a:r>
              <a:rPr lang="en-US" altLang="en-US" sz="2000" i="1" smtClean="0"/>
              <a:t>S</a:t>
            </a:r>
          </a:p>
          <a:p>
            <a:pPr lvl="1" eaLnBrk="1" hangingPunct="1">
              <a:lnSpc>
                <a:spcPct val="90000"/>
              </a:lnSpc>
            </a:pPr>
            <a:r>
              <a:rPr lang="en-US" altLang="en-US" sz="2000" smtClean="0"/>
              <a:t>relative </a:t>
            </a:r>
            <a:r>
              <a:rPr lang="en-US" altLang="en-US" sz="2000" i="1" smtClean="0"/>
              <a:t>S</a:t>
            </a:r>
            <a:r>
              <a:rPr lang="en-US" altLang="en-US" sz="2000" smtClean="0"/>
              <a:t> matters for political events</a:t>
            </a:r>
          </a:p>
          <a:p>
            <a:pPr lvl="1" eaLnBrk="1" hangingPunct="1">
              <a:lnSpc>
                <a:spcPct val="90000"/>
              </a:lnSpc>
            </a:pPr>
            <a:r>
              <a:rPr lang="en-US" altLang="en-US" sz="2000" smtClean="0"/>
              <a:t>behavior of the challenger is an output of the model</a:t>
            </a:r>
          </a:p>
          <a:p>
            <a:pPr eaLnBrk="1" hangingPunct="1">
              <a:lnSpc>
                <a:spcPct val="90000"/>
              </a:lnSpc>
            </a:pPr>
            <a:r>
              <a:rPr lang="en-US" altLang="en-US" sz="2400" smtClean="0"/>
              <a:t>citizen’s income per capita = </a:t>
            </a:r>
            <a:r>
              <a:rPr lang="en-US" altLang="en-US" sz="2400" i="1" smtClean="0"/>
              <a:t>y</a:t>
            </a:r>
            <a:r>
              <a:rPr lang="en-US" altLang="en-US" sz="2400" smtClean="0"/>
              <a:t> +</a:t>
            </a:r>
            <a:r>
              <a:rPr lang="en-US" altLang="en-US" sz="2400" i="1" smtClean="0"/>
              <a:t>qx</a:t>
            </a:r>
            <a:r>
              <a:rPr lang="en-US" altLang="en-US" sz="2400" smtClean="0"/>
              <a:t>– </a:t>
            </a:r>
            <a:r>
              <a:rPr lang="en-US" altLang="en-US" sz="2400" i="1" smtClean="0"/>
              <a:t>T</a:t>
            </a:r>
          </a:p>
          <a:p>
            <a:pPr eaLnBrk="1" hangingPunct="1">
              <a:lnSpc>
                <a:spcPct val="90000"/>
              </a:lnSpc>
            </a:pPr>
            <a:r>
              <a:rPr lang="en-US" altLang="en-US" sz="2400" i="1" smtClean="0"/>
              <a:t>T </a:t>
            </a:r>
            <a:r>
              <a:rPr lang="en-US" altLang="en-US" sz="2400" smtClean="0"/>
              <a:t>is total taxes</a:t>
            </a:r>
            <a:endParaRPr lang="en-US" altLang="en-US" sz="2400" i="1" smtClean="0"/>
          </a:p>
          <a:p>
            <a:pPr eaLnBrk="1" hangingPunct="1">
              <a:lnSpc>
                <a:spcPct val="90000"/>
              </a:lnSpc>
            </a:pPr>
            <a:r>
              <a:rPr lang="en-US" altLang="en-US" sz="2400" i="1" smtClean="0"/>
              <a:t>qx</a:t>
            </a:r>
            <a:r>
              <a:rPr lang="en-US" altLang="en-US" sz="2400" smtClean="0"/>
              <a:t> represents the effect of social and economic policies on GDP</a:t>
            </a:r>
            <a:endParaRPr lang="en-US" altLang="en-US" sz="2400" smtClean="0">
              <a:sym typeface="Math1" pitchFamily="2" charset="2"/>
            </a:endParaRPr>
          </a:p>
          <a:p>
            <a:pPr eaLnBrk="1" hangingPunct="1">
              <a:lnSpc>
                <a:spcPct val="90000"/>
              </a:lnSpc>
            </a:pPr>
            <a:r>
              <a:rPr lang="en-US" altLang="en-US" sz="2400" smtClean="0"/>
              <a:t>each candidate </a:t>
            </a:r>
            <a:r>
              <a:rPr lang="en-US" altLang="en-US" sz="2400" i="1" smtClean="0"/>
              <a:t>j</a:t>
            </a:r>
            <a:r>
              <a:rPr lang="en-US" altLang="en-US" sz="2400" smtClean="0"/>
              <a:t> (credibly) promises </a:t>
            </a:r>
            <a:r>
              <a:rPr lang="en-US" altLang="en-US" sz="2400" i="1" smtClean="0"/>
              <a:t>S</a:t>
            </a:r>
            <a:r>
              <a:rPr lang="en-US" altLang="en-US" sz="2400" i="1" baseline="-25000" smtClean="0"/>
              <a:t>j,t</a:t>
            </a:r>
            <a:r>
              <a:rPr lang="en-US" altLang="en-US" sz="2400" baseline="-25000" smtClean="0"/>
              <a:t>+1</a:t>
            </a:r>
            <a:r>
              <a:rPr lang="en-US" altLang="en-US" sz="2400" smtClean="0">
                <a:sym typeface="Math1" pitchFamily="2" charset="2"/>
              </a:rPr>
              <a:t>.  success hazard is:</a:t>
            </a:r>
          </a:p>
        </p:txBody>
      </p:sp>
      <p:graphicFrame>
        <p:nvGraphicFramePr>
          <p:cNvPr id="6146" name="Object 0"/>
          <p:cNvGraphicFramePr>
            <a:graphicFrameLocks noChangeAspect="1"/>
          </p:cNvGraphicFramePr>
          <p:nvPr/>
        </p:nvGraphicFramePr>
        <p:xfrm>
          <a:off x="3178175" y="803275"/>
          <a:ext cx="2784475" cy="995363"/>
        </p:xfrm>
        <a:graphic>
          <a:graphicData uri="http://schemas.openxmlformats.org/presentationml/2006/ole">
            <mc:AlternateContent xmlns:mc="http://schemas.openxmlformats.org/markup-compatibility/2006">
              <mc:Choice xmlns:v="urn:schemas-microsoft-com:vml" Requires="v">
                <p:oleObj spid="_x0000_s6177" name="Equation" r:id="rId4" imgW="1206360" imgH="431640" progId="Equation.DSMT4">
                  <p:embed/>
                </p:oleObj>
              </mc:Choice>
              <mc:Fallback>
                <p:oleObj name="Equation" r:id="rId4" imgW="1206360" imgH="431640" progId="Equation.DSMT4">
                  <p:embed/>
                  <p:pic>
                    <p:nvPicPr>
                      <p:cNvPr id="0" name="Object 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78175" y="803275"/>
                        <a:ext cx="2784475" cy="995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99681" name="Object 1"/>
          <p:cNvGraphicFramePr>
            <a:graphicFrameLocks noChangeAspect="1"/>
          </p:cNvGraphicFramePr>
          <p:nvPr/>
        </p:nvGraphicFramePr>
        <p:xfrm>
          <a:off x="3457575" y="6340475"/>
          <a:ext cx="2227263" cy="555625"/>
        </p:xfrm>
        <a:graphic>
          <a:graphicData uri="http://schemas.openxmlformats.org/presentationml/2006/ole">
            <mc:AlternateContent xmlns:mc="http://schemas.openxmlformats.org/markup-compatibility/2006">
              <mc:Choice xmlns:v="urn:schemas-microsoft-com:vml" Requires="v">
                <p:oleObj spid="_x0000_s6178" name="Equation" r:id="rId6" imgW="965160" imgH="241200" progId="Equation.DSMT4">
                  <p:embed/>
                </p:oleObj>
              </mc:Choice>
              <mc:Fallback>
                <p:oleObj name="Equation" r:id="rId6" imgW="965160" imgH="241200" progId="Equation.DSMT4">
                  <p:embed/>
                  <p:pic>
                    <p:nvPicPr>
                      <p:cNvPr id="0" name="Object 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57575" y="6340475"/>
                        <a:ext cx="2227263" cy="555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806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8806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8806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8806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88067">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88067">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88067">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88067">
                                            <p:txEl>
                                              <p:pRg st="7" end="7"/>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88067">
                                            <p:txEl>
                                              <p:pRg st="8" end="8"/>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499"/>
                                          </p:stCondLst>
                                        </p:cTn>
                                        <p:tgtEl>
                                          <p:spTgt spid="19968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7"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762000" y="0"/>
            <a:ext cx="7772400" cy="762000"/>
          </a:xfrm>
        </p:spPr>
        <p:txBody>
          <a:bodyPr/>
          <a:lstStyle/>
          <a:p>
            <a:pPr eaLnBrk="1" hangingPunct="1"/>
            <a:r>
              <a:rPr lang="en-US" altLang="en-US" smtClean="0"/>
              <a:t>Government Budget Constraint</a:t>
            </a:r>
          </a:p>
        </p:txBody>
      </p:sp>
      <p:sp>
        <p:nvSpPr>
          <p:cNvPr id="138243" name="Rectangle 3"/>
          <p:cNvSpPr>
            <a:spLocks noGrp="1" noChangeArrowheads="1"/>
          </p:cNvSpPr>
          <p:nvPr>
            <p:ph type="body" idx="1"/>
          </p:nvPr>
        </p:nvSpPr>
        <p:spPr>
          <a:xfrm>
            <a:off x="457200" y="1828800"/>
            <a:ext cx="8305800" cy="4876800"/>
          </a:xfrm>
        </p:spPr>
        <p:txBody>
          <a:bodyPr/>
          <a:lstStyle/>
          <a:p>
            <a:pPr eaLnBrk="1" hangingPunct="1"/>
            <a:r>
              <a:rPr lang="en-US" altLang="en-US" i="1" smtClean="0"/>
              <a:t>px</a:t>
            </a:r>
            <a:r>
              <a:rPr lang="en-US" altLang="en-US" smtClean="0"/>
              <a:t> is spending in the public interest</a:t>
            </a:r>
          </a:p>
          <a:p>
            <a:pPr eaLnBrk="1" hangingPunct="1"/>
            <a:r>
              <a:rPr lang="en-US" altLang="en-US" smtClean="0"/>
              <a:t>social cost of each unit of </a:t>
            </a:r>
            <a:r>
              <a:rPr lang="en-US" altLang="en-US" i="1" smtClean="0"/>
              <a:t>x</a:t>
            </a:r>
            <a:r>
              <a:rPr lang="en-US" altLang="en-US" smtClean="0"/>
              <a:t> is </a:t>
            </a:r>
            <a:r>
              <a:rPr lang="en-US" altLang="en-US" i="1" smtClean="0"/>
              <a:t>p</a:t>
            </a:r>
            <a:r>
              <a:rPr lang="en-US" altLang="en-US" smtClean="0"/>
              <a:t>-</a:t>
            </a:r>
            <a:r>
              <a:rPr lang="en-US" altLang="en-US" i="1" smtClean="0"/>
              <a:t>q</a:t>
            </a:r>
          </a:p>
          <a:p>
            <a:pPr eaLnBrk="1" hangingPunct="1"/>
            <a:r>
              <a:rPr lang="en-US" altLang="en-US" i="1" smtClean="0"/>
              <a:t>r</a:t>
            </a:r>
            <a:r>
              <a:rPr lang="en-US" altLang="en-US" smtClean="0"/>
              <a:t> is spending on the leadership</a:t>
            </a:r>
          </a:p>
          <a:p>
            <a:pPr eaLnBrk="1" hangingPunct="1"/>
            <a:r>
              <a:rPr lang="en-US" altLang="en-US" i="1" smtClean="0"/>
              <a:t>y</a:t>
            </a:r>
            <a:r>
              <a:rPr lang="en-US" altLang="en-US" smtClean="0"/>
              <a:t>+</a:t>
            </a:r>
            <a:r>
              <a:rPr lang="en-US" altLang="en-US" i="1" smtClean="0"/>
              <a:t>qx</a:t>
            </a:r>
            <a:r>
              <a:rPr lang="en-US" altLang="en-US" smtClean="0"/>
              <a:t> is GDP</a:t>
            </a:r>
          </a:p>
          <a:p>
            <a:pPr eaLnBrk="1" hangingPunct="1"/>
            <a:r>
              <a:rPr lang="en-US" altLang="en-US" smtClean="0"/>
              <a:t>total taxation is limited (i.e., Laffer curve)</a:t>
            </a:r>
            <a:endParaRPr lang="en-US" altLang="en-US" smtClean="0">
              <a:sym typeface="Math1" pitchFamily="2" charset="2"/>
            </a:endParaRPr>
          </a:p>
        </p:txBody>
      </p:sp>
      <p:graphicFrame>
        <p:nvGraphicFramePr>
          <p:cNvPr id="7170" name="Object 4"/>
          <p:cNvGraphicFramePr>
            <a:graphicFrameLocks noChangeAspect="1"/>
          </p:cNvGraphicFramePr>
          <p:nvPr/>
        </p:nvGraphicFramePr>
        <p:xfrm>
          <a:off x="3054350" y="1066800"/>
          <a:ext cx="3165475" cy="469900"/>
        </p:xfrm>
        <a:graphic>
          <a:graphicData uri="http://schemas.openxmlformats.org/presentationml/2006/ole">
            <mc:AlternateContent xmlns:mc="http://schemas.openxmlformats.org/markup-compatibility/2006">
              <mc:Choice xmlns:v="urn:schemas-microsoft-com:vml" Requires="v">
                <p:oleObj spid="_x0000_s7187" name="Equation" r:id="rId4" imgW="1371600" imgH="203040" progId="Equation.DSMT4">
                  <p:embed/>
                </p:oleObj>
              </mc:Choice>
              <mc:Fallback>
                <p:oleObj name="Equation" r:id="rId4" imgW="1371600" imgH="20304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4350" y="1066800"/>
                        <a:ext cx="3165475" cy="469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82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3824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3824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3824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13824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43"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76200" y="0"/>
            <a:ext cx="8991600" cy="1219200"/>
          </a:xfrm>
        </p:spPr>
        <p:txBody>
          <a:bodyPr/>
          <a:lstStyle/>
          <a:p>
            <a:pPr eaLnBrk="1" hangingPunct="1"/>
            <a:r>
              <a:rPr lang="en-US" altLang="en-US" smtClean="0"/>
              <a:t>Extent of the Political Market:</a:t>
            </a:r>
            <a:br>
              <a:rPr lang="en-US" altLang="en-US" smtClean="0"/>
            </a:br>
            <a:r>
              <a:rPr lang="en-US" altLang="en-US" sz="3600" smtClean="0"/>
              <a:t>The Size of Nations</a:t>
            </a:r>
          </a:p>
        </p:txBody>
      </p:sp>
      <p:sp>
        <p:nvSpPr>
          <p:cNvPr id="160771" name="Rectangle 3"/>
          <p:cNvSpPr>
            <a:spLocks noGrp="1" noChangeArrowheads="1"/>
          </p:cNvSpPr>
          <p:nvPr>
            <p:ph type="body" idx="1"/>
          </p:nvPr>
        </p:nvSpPr>
        <p:spPr>
          <a:xfrm>
            <a:off x="381000" y="1295400"/>
            <a:ext cx="8458200" cy="5562600"/>
          </a:xfrm>
        </p:spPr>
        <p:txBody>
          <a:bodyPr/>
          <a:lstStyle/>
          <a:p>
            <a:pPr eaLnBrk="1" hangingPunct="1">
              <a:lnSpc>
                <a:spcPct val="90000"/>
              </a:lnSpc>
            </a:pPr>
            <a:r>
              <a:rPr lang="en-US" altLang="en-US" sz="2400" smtClean="0"/>
              <a:t>the value of leading increases with population</a:t>
            </a:r>
          </a:p>
          <a:p>
            <a:pPr lvl="1" eaLnBrk="1" hangingPunct="1">
              <a:lnSpc>
                <a:spcPct val="90000"/>
              </a:lnSpc>
            </a:pPr>
            <a:r>
              <a:rPr lang="en-US" altLang="en-US" sz="2000" smtClean="0">
                <a:sym typeface="Wingdings" pitchFamily="2" charset="2"/>
              </a:rPr>
              <a:t> leaders have incentives to acquire territory and encourage population growth, especially when they are nondemocratic</a:t>
            </a:r>
          </a:p>
          <a:p>
            <a:pPr lvl="1" eaLnBrk="1" hangingPunct="1">
              <a:lnSpc>
                <a:spcPct val="90000"/>
              </a:lnSpc>
            </a:pPr>
            <a:r>
              <a:rPr lang="en-US" altLang="en-US" sz="2000" smtClean="0"/>
              <a:t>Alesina and Spolare observe a positive effect of democracy on nation splitting</a:t>
            </a:r>
          </a:p>
          <a:p>
            <a:pPr lvl="1" eaLnBrk="1" hangingPunct="1">
              <a:lnSpc>
                <a:spcPct val="90000"/>
              </a:lnSpc>
            </a:pPr>
            <a:r>
              <a:rPr lang="en-US" altLang="en-US" sz="2000" smtClean="0"/>
              <a:t>Przeworski et al. (2000) find that dictatorships have higher population growth</a:t>
            </a:r>
          </a:p>
          <a:p>
            <a:pPr eaLnBrk="1" hangingPunct="1">
              <a:lnSpc>
                <a:spcPct val="90000"/>
              </a:lnSpc>
            </a:pPr>
            <a:r>
              <a:rPr lang="en-US" altLang="en-US" sz="2400" smtClean="0"/>
              <a:t>Suppose that population reduces the markup rate</a:t>
            </a:r>
          </a:p>
          <a:p>
            <a:pPr lvl="1" eaLnBrk="1" hangingPunct="1">
              <a:lnSpc>
                <a:spcPct val="90000"/>
              </a:lnSpc>
            </a:pPr>
            <a:r>
              <a:rPr lang="en-US" altLang="en-US" sz="2000" smtClean="0">
                <a:sym typeface="Wingdings" pitchFamily="2" charset="2"/>
              </a:rPr>
              <a:t> </a:t>
            </a:r>
            <a:r>
              <a:rPr lang="en-US" altLang="en-US" sz="2000" smtClean="0"/>
              <a:t>citizens prefer to live a democracy but, if they must live in a nondemocracy, a large one is preferred to a small one</a:t>
            </a:r>
          </a:p>
          <a:p>
            <a:pPr lvl="1" eaLnBrk="1" hangingPunct="1">
              <a:lnSpc>
                <a:spcPct val="90000"/>
              </a:lnSpc>
            </a:pPr>
            <a:r>
              <a:rPr lang="en-US" altLang="en-US" sz="2000" smtClean="0"/>
              <a:t>citizens of a nondemocracy have more to gain by merging with another country, especially if the new country were to be ruled democratic</a:t>
            </a:r>
          </a:p>
          <a:p>
            <a:pPr lvl="1" eaLnBrk="1" hangingPunct="1">
              <a:lnSpc>
                <a:spcPct val="90000"/>
              </a:lnSpc>
            </a:pPr>
            <a:r>
              <a:rPr lang="en-US" altLang="en-US" sz="2000" smtClean="0"/>
              <a:t>Germans fought harder on the eastern front</a:t>
            </a:r>
          </a:p>
          <a:p>
            <a:pPr lvl="1" eaLnBrk="1" hangingPunct="1">
              <a:lnSpc>
                <a:spcPct val="90000"/>
              </a:lnSpc>
            </a:pPr>
            <a:r>
              <a:rPr lang="en-US" altLang="en-US" sz="2000" smtClean="0"/>
              <a:t>“democratic peace”: democracies rarely fight wars with democracies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6077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6077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16077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160771">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160771">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160771">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160771">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160771">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16077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71"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381000" y="228600"/>
            <a:ext cx="8382000" cy="533400"/>
          </a:xfrm>
        </p:spPr>
        <p:txBody>
          <a:bodyPr/>
          <a:lstStyle/>
          <a:p>
            <a:pPr eaLnBrk="1" hangingPunct="1"/>
            <a:r>
              <a:rPr lang="en-US" altLang="en-US" sz="2800" smtClean="0"/>
              <a:t>Frequency of Uncontested Elections by Year and Office</a:t>
            </a:r>
          </a:p>
        </p:txBody>
      </p:sp>
      <p:graphicFrame>
        <p:nvGraphicFramePr>
          <p:cNvPr id="163231" name="Group 415"/>
          <p:cNvGraphicFramePr>
            <a:graphicFrameLocks noGrp="1"/>
          </p:cNvGraphicFramePr>
          <p:nvPr>
            <p:ph type="tbl" idx="1"/>
          </p:nvPr>
        </p:nvGraphicFramePr>
        <p:xfrm>
          <a:off x="304800" y="914400"/>
          <a:ext cx="8534400" cy="3600450"/>
        </p:xfrm>
        <a:graphic>
          <a:graphicData uri="http://schemas.openxmlformats.org/drawingml/2006/table">
            <a:tbl>
              <a:tblPr/>
              <a:tblGrid>
                <a:gridCol w="3048000"/>
                <a:gridCol w="1371600"/>
                <a:gridCol w="1371600"/>
                <a:gridCol w="1447800"/>
                <a:gridCol w="1295400"/>
              </a:tblGrid>
              <a:tr h="5143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Times New Roman" pitchFamily="18" charset="0"/>
                      </a:endParaRPr>
                    </a:p>
                  </a:txBody>
                  <a:tcPr horzOverflow="overflow">
                    <a:lnL cap="flat">
                      <a:noFill/>
                    </a:lnL>
                    <a:lnR>
                      <a:noFill/>
                    </a:lnR>
                    <a:lnT cap="flat">
                      <a:noFill/>
                    </a:lnT>
                    <a:lnB>
                      <a:noFill/>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number of elections</a:t>
                      </a:r>
                    </a:p>
                  </a:txBody>
                  <a:tcPr horzOverflow="overflow">
                    <a:lnL>
                      <a:noFill/>
                    </a:lnL>
                    <a:lnR>
                      <a:noFill/>
                    </a:lnR>
                    <a:lnT cap="flat">
                      <a:noFill/>
                    </a:lnT>
                    <a:lnB>
                      <a:noFill/>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percentage uncontested</a:t>
                      </a:r>
                    </a:p>
                  </a:txBody>
                  <a:tcPr horzOverflow="overflow">
                    <a:lnL>
                      <a:noFill/>
                    </a:lnL>
                    <a:lnR cap="flat">
                      <a:noFill/>
                    </a:lnR>
                    <a:lnT cap="flat">
                      <a:noFill/>
                    </a:lnT>
                    <a:lnB>
                      <a:noFill/>
                    </a:lnB>
                    <a:lnTlToBr>
                      <a:noFill/>
                    </a:lnTlToBr>
                    <a:lnBlToTr>
                      <a:noFill/>
                    </a:lnBlToTr>
                    <a:noFill/>
                  </a:tcPr>
                </a:tc>
                <a:tc hMerge="1">
                  <a:txBody>
                    <a:bodyPr/>
                    <a:lstStyle/>
                    <a:p>
                      <a:endParaRPr lang="en-US"/>
                    </a:p>
                  </a:txBody>
                  <a:tcPr/>
                </a:tc>
              </a:tr>
              <a:tr h="5143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office</a:t>
                      </a:r>
                    </a:p>
                  </a:txBody>
                  <a:tcPr horzOverflow="overflow">
                    <a:lnL cap="flat">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1911-67</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1968-89</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1911-67</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1968-89</a:t>
                      </a:r>
                    </a:p>
                  </a:txBody>
                  <a:tcPr horzOverflow="overflow">
                    <a:lnL>
                      <a:noFill/>
                    </a:lnL>
                    <a:lnR cap="flat">
                      <a:noFill/>
                    </a:lnR>
                    <a:lnT>
                      <a:noFill/>
                    </a:lnT>
                    <a:lnB w="12700" cap="flat" cmpd="sng" algn="ctr">
                      <a:solidFill>
                        <a:schemeClr val="tx1"/>
                      </a:solidFill>
                      <a:prstDash val="solid"/>
                      <a:round/>
                      <a:headEnd type="none" w="med" len="med"/>
                      <a:tailEnd type="none" w="med" len="med"/>
                    </a:lnB>
                    <a:lnTlToBr>
                      <a:noFill/>
                    </a:lnTlToBr>
                    <a:lnBlToTr>
                      <a:noFill/>
                    </a:lnBlToTr>
                    <a:noFill/>
                  </a:tcPr>
                </a:tc>
              </a:tr>
              <a:tr h="5143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President (state level ballot)</a:t>
                      </a:r>
                    </a:p>
                  </a:txBody>
                  <a:tcPr horzOverflow="overflow">
                    <a:lnL cap="flat">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661</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294</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0</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0</a:t>
                      </a:r>
                    </a:p>
                  </a:txBody>
                  <a:tcPr horzOverflow="overflow">
                    <a:lnL>
                      <a:noFill/>
                    </a:lnL>
                    <a:lnR cap="flat">
                      <a:noFill/>
                    </a:lnR>
                    <a:lnT w="12700" cap="flat" cmpd="sng" algn="ctr">
                      <a:solidFill>
                        <a:schemeClr val="tx1"/>
                      </a:solidFill>
                      <a:prstDash val="solid"/>
                      <a:round/>
                      <a:headEnd type="none" w="med" len="med"/>
                      <a:tailEnd type="none" w="med" len="med"/>
                    </a:lnT>
                    <a:lnB>
                      <a:noFill/>
                    </a:lnB>
                    <a:lnTlToBr>
                      <a:noFill/>
                    </a:lnTlToBr>
                    <a:lnBlToTr>
                      <a:noFill/>
                    </a:lnBlToTr>
                    <a:noFill/>
                  </a:tcPr>
                </a:tc>
              </a:tr>
              <a:tr h="5143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Governor</a:t>
                      </a:r>
                    </a:p>
                  </a:txBody>
                  <a:tcPr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621</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288</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2.4</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0</a:t>
                      </a:r>
                    </a:p>
                  </a:txBody>
                  <a:tcPr horzOverflow="overflow">
                    <a:lnL>
                      <a:noFill/>
                    </a:lnL>
                    <a:lnR cap="flat">
                      <a:noFill/>
                    </a:lnR>
                    <a:lnT>
                      <a:noFill/>
                    </a:lnT>
                    <a:lnB>
                      <a:noFill/>
                    </a:lnB>
                    <a:lnTlToBr>
                      <a:noFill/>
                    </a:lnTlToBr>
                    <a:lnBlToTr>
                      <a:noFill/>
                    </a:lnBlToTr>
                    <a:noFill/>
                  </a:tcPr>
                </a:tc>
              </a:tr>
              <a:tr h="5143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U.S. Senator</a:t>
                      </a:r>
                    </a:p>
                  </a:txBody>
                  <a:tcPr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581</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359</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4.0</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0.6</a:t>
                      </a:r>
                    </a:p>
                  </a:txBody>
                  <a:tcPr horzOverflow="overflow">
                    <a:lnL>
                      <a:noFill/>
                    </a:lnL>
                    <a:lnR cap="flat">
                      <a:noFill/>
                    </a:lnR>
                    <a:lnT>
                      <a:noFill/>
                    </a:lnT>
                    <a:lnB>
                      <a:noFill/>
                    </a:lnB>
                    <a:lnTlToBr>
                      <a:noFill/>
                    </a:lnTlToBr>
                    <a:lnBlToTr>
                      <a:noFill/>
                    </a:lnBlToTr>
                    <a:noFill/>
                  </a:tcPr>
                </a:tc>
              </a:tr>
              <a:tr h="5143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U.S. Representative</a:t>
                      </a:r>
                    </a:p>
                  </a:txBody>
                  <a:tcPr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11,668</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4591</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9.2</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4.1</a:t>
                      </a:r>
                    </a:p>
                  </a:txBody>
                  <a:tcPr horzOverflow="overflow">
                    <a:lnL>
                      <a:noFill/>
                    </a:lnL>
                    <a:lnR cap="flat">
                      <a:noFill/>
                    </a:lnR>
                    <a:lnT>
                      <a:noFill/>
                    </a:lnT>
                    <a:lnB>
                      <a:noFill/>
                    </a:lnB>
                    <a:lnTlToBr>
                      <a:noFill/>
                    </a:lnTlToBr>
                    <a:lnBlToTr>
                      <a:noFill/>
                    </a:lnBlToTr>
                    <a:noFill/>
                  </a:tcPr>
                </a:tc>
              </a:tr>
              <a:tr h="5143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State Senator or Repres.</a:t>
                      </a:r>
                    </a:p>
                  </a:txBody>
                  <a:tcPr horzOverflow="overflow">
                    <a:lnL cap="flat">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NA</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51,262</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NA</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21.9</a:t>
                      </a:r>
                    </a:p>
                  </a:txBody>
                  <a:tcPr horzOverflow="overflow">
                    <a:lnL>
                      <a:noFill/>
                    </a:lnL>
                    <a:lnR cap="flat">
                      <a:noFill/>
                    </a:lnR>
                    <a:lnT>
                      <a:noFill/>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8887" name="Rectangle 408"/>
          <p:cNvSpPr>
            <a:spLocks noChangeArrowheads="1"/>
          </p:cNvSpPr>
          <p:nvPr/>
        </p:nvSpPr>
        <p:spPr bwMode="auto">
          <a:xfrm>
            <a:off x="342900" y="4876800"/>
            <a:ext cx="84582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lnSpc>
                <a:spcPct val="90000"/>
              </a:lnSpc>
              <a:spcBef>
                <a:spcPct val="20000"/>
              </a:spcBef>
              <a:buFontTx/>
              <a:buChar char="•"/>
            </a:pPr>
            <a:r>
              <a:rPr lang="en-US" altLang="en-US">
                <a:solidFill>
                  <a:srgbClr val="000000"/>
                </a:solidFill>
              </a:rPr>
              <a:t>Note: number of elections depends on election frequency, cross-section jurisdiction size (and sampling)</a:t>
            </a:r>
          </a:p>
          <a:p>
            <a:pPr eaLnBrk="1" hangingPunct="1">
              <a:lnSpc>
                <a:spcPct val="90000"/>
              </a:lnSpc>
              <a:spcBef>
                <a:spcPct val="20000"/>
              </a:spcBef>
              <a:buFontTx/>
              <a:buChar char="•"/>
            </a:pPr>
            <a:r>
              <a:rPr lang="en-US" altLang="en-US">
                <a:solidFill>
                  <a:srgbClr val="000000"/>
                </a:solidFill>
              </a:rPr>
              <a:t>contested frequency increases with office (sorted by importance)</a:t>
            </a:r>
          </a:p>
          <a:p>
            <a:pPr eaLnBrk="1" hangingPunct="1">
              <a:lnSpc>
                <a:spcPct val="90000"/>
              </a:lnSpc>
              <a:spcBef>
                <a:spcPct val="20000"/>
              </a:spcBef>
              <a:buFontTx/>
              <a:buChar char="•"/>
            </a:pPr>
            <a:r>
              <a:rPr lang="en-US" altLang="en-US">
                <a:solidFill>
                  <a:srgbClr val="000000"/>
                </a:solidFill>
              </a:rPr>
              <a:t>contested frequency increases over time</a:t>
            </a:r>
            <a:endParaRPr lang="en-US" altLang="en-US" sz="2000">
              <a:solidFill>
                <a:srgbClr val="000000"/>
              </a:solidFill>
            </a:endParaRPr>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Z:\SkyDrive\econ260\HitlersFortune.jpg"/>
          <p:cNvPicPr>
            <a:picLocks noChangeAspect="1" noChangeArrowheads="1"/>
          </p:cNvPicPr>
          <p:nvPr/>
        </p:nvPicPr>
        <p:blipFill rotWithShape="1">
          <a:blip r:embed="rId3">
            <a:extLst>
              <a:ext uri="{28A0092B-C50C-407E-A947-70E740481C1C}">
                <a14:useLocalDpi xmlns:a14="http://schemas.microsoft.com/office/drawing/2010/main" val="0"/>
              </a:ext>
            </a:extLst>
          </a:blip>
          <a:srcRect l="10239" r="10401"/>
          <a:stretch/>
        </p:blipFill>
        <p:spPr bwMode="auto">
          <a:xfrm>
            <a:off x="0" y="1056045"/>
            <a:ext cx="4038599" cy="610675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p:cNvSpPr txBox="1">
            <a:spLocks noChangeArrowheads="1"/>
          </p:cNvSpPr>
          <p:nvPr/>
        </p:nvSpPr>
        <p:spPr>
          <a:xfrm>
            <a:off x="3962400" y="1905000"/>
            <a:ext cx="5181599" cy="4952999"/>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lnSpc>
                <a:spcPct val="90000"/>
              </a:lnSpc>
            </a:pPr>
            <a:r>
              <a:rPr lang="en-US" altLang="en-US" sz="2600" kern="0" dirty="0" smtClean="0"/>
              <a:t>Why don’t powerful dictators simply declare “your wealth is my wealth”?</a:t>
            </a:r>
          </a:p>
          <a:p>
            <a:pPr eaLnBrk="1" hangingPunct="1">
              <a:lnSpc>
                <a:spcPct val="90000"/>
              </a:lnSpc>
            </a:pPr>
            <a:r>
              <a:rPr lang="en-US" altLang="en-US" sz="2600" kern="0" dirty="0" smtClean="0"/>
              <a:t>In fact, they go to great lengths to hide their wealth</a:t>
            </a:r>
          </a:p>
          <a:p>
            <a:pPr eaLnBrk="1" hangingPunct="1">
              <a:lnSpc>
                <a:spcPct val="90000"/>
              </a:lnSpc>
            </a:pPr>
            <a:r>
              <a:rPr lang="en-US" altLang="en-US" sz="2600" kern="0" dirty="0" smtClean="0"/>
              <a:t>Hitler turned down his official salary, but levied a royalty on postage stamps (didn’t even call it a tax!)</a:t>
            </a:r>
          </a:p>
          <a:p>
            <a:pPr eaLnBrk="1" hangingPunct="1">
              <a:lnSpc>
                <a:spcPct val="90000"/>
              </a:lnSpc>
            </a:pPr>
            <a:r>
              <a:rPr lang="en-US" altLang="en-US" sz="2600" kern="0" dirty="0" smtClean="0"/>
              <a:t>German government gave “free” </a:t>
            </a:r>
            <a:r>
              <a:rPr lang="en-US" altLang="en-US" sz="2600" kern="0" dirty="0"/>
              <a:t>copies of </a:t>
            </a:r>
            <a:r>
              <a:rPr lang="en-US" altLang="en-US" sz="2600" i="1" kern="0" dirty="0"/>
              <a:t>Mein </a:t>
            </a:r>
            <a:r>
              <a:rPr lang="en-US" altLang="en-US" sz="2600" i="1" kern="0" dirty="0" err="1"/>
              <a:t>Kampf</a:t>
            </a:r>
            <a:r>
              <a:rPr lang="en-US" altLang="en-US" sz="2600" kern="0" dirty="0"/>
              <a:t> to couples on their wedding </a:t>
            </a:r>
            <a:r>
              <a:rPr lang="en-US" altLang="en-US" sz="2600" kern="0" dirty="0" smtClean="0"/>
              <a:t>day, with royalties going to Hitler</a:t>
            </a:r>
          </a:p>
          <a:p>
            <a:pPr eaLnBrk="1" hangingPunct="1">
              <a:lnSpc>
                <a:spcPct val="90000"/>
              </a:lnSpc>
              <a:buFontTx/>
              <a:buNone/>
            </a:pPr>
            <a:endParaRPr lang="en-US" altLang="en-US" sz="2600" kern="0" dirty="0" smtClean="0"/>
          </a:p>
          <a:p>
            <a:pPr eaLnBrk="1" hangingPunct="1">
              <a:lnSpc>
                <a:spcPct val="90000"/>
              </a:lnSpc>
            </a:pPr>
            <a:endParaRPr lang="en-US" altLang="en-US" sz="2600" kern="0" dirty="0" smtClean="0"/>
          </a:p>
        </p:txBody>
      </p:sp>
      <p:pic>
        <p:nvPicPr>
          <p:cNvPr id="9219" name="Picture 3" descr="Z:\SkyDrive\econ260\Adolf-Hitler-Stamp.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4547" t="3737" r="8181" b="3851"/>
          <a:stretch/>
        </p:blipFill>
        <p:spPr bwMode="auto">
          <a:xfrm>
            <a:off x="5715000" y="0"/>
            <a:ext cx="146304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4021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2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381000" y="228600"/>
            <a:ext cx="8382000" cy="533400"/>
          </a:xfrm>
        </p:spPr>
        <p:txBody>
          <a:bodyPr/>
          <a:lstStyle/>
          <a:p>
            <a:pPr eaLnBrk="1" hangingPunct="1"/>
            <a:r>
              <a:rPr lang="en-US" altLang="en-US" sz="2800" smtClean="0"/>
              <a:t>Margins of Victory by Year and Office</a:t>
            </a:r>
          </a:p>
        </p:txBody>
      </p:sp>
      <p:graphicFrame>
        <p:nvGraphicFramePr>
          <p:cNvPr id="164930" name="Group 66"/>
          <p:cNvGraphicFramePr>
            <a:graphicFrameLocks noGrp="1"/>
          </p:cNvGraphicFramePr>
          <p:nvPr>
            <p:ph type="tbl" idx="1"/>
          </p:nvPr>
        </p:nvGraphicFramePr>
        <p:xfrm>
          <a:off x="304800" y="914400"/>
          <a:ext cx="8534400" cy="3086100"/>
        </p:xfrm>
        <a:graphic>
          <a:graphicData uri="http://schemas.openxmlformats.org/drawingml/2006/table">
            <a:tbl>
              <a:tblPr/>
              <a:tblGrid>
                <a:gridCol w="3048000"/>
                <a:gridCol w="1371600"/>
                <a:gridCol w="1371600"/>
                <a:gridCol w="1447800"/>
                <a:gridCol w="1295400"/>
              </a:tblGrid>
              <a:tr h="5143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Times New Roman" pitchFamily="18" charset="0"/>
                      </a:endParaRPr>
                    </a:p>
                  </a:txBody>
                  <a:tcPr horzOverflow="overflow">
                    <a:lnL cap="flat">
                      <a:noFill/>
                    </a:lnL>
                    <a:lnR>
                      <a:noFill/>
                    </a:lnR>
                    <a:lnT cap="flat">
                      <a:noFill/>
                    </a:lnT>
                    <a:lnB>
                      <a:noFill/>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median margin (%)</a:t>
                      </a:r>
                    </a:p>
                  </a:txBody>
                  <a:tcPr horzOverflow="overflow">
                    <a:lnL>
                      <a:noFill/>
                    </a:lnL>
                    <a:lnR>
                      <a:noFill/>
                    </a:lnR>
                    <a:lnT cap="flat">
                      <a:noFill/>
                    </a:lnT>
                    <a:lnB>
                      <a:noFill/>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percentage uncontested</a:t>
                      </a:r>
                    </a:p>
                  </a:txBody>
                  <a:tcPr horzOverflow="overflow">
                    <a:lnL>
                      <a:noFill/>
                    </a:lnL>
                    <a:lnR cap="flat">
                      <a:noFill/>
                    </a:lnR>
                    <a:lnT cap="flat">
                      <a:noFill/>
                    </a:lnT>
                    <a:lnB>
                      <a:noFill/>
                    </a:lnB>
                    <a:lnTlToBr>
                      <a:noFill/>
                    </a:lnTlToBr>
                    <a:lnBlToTr>
                      <a:noFill/>
                    </a:lnBlToTr>
                    <a:noFill/>
                  </a:tcPr>
                </a:tc>
                <a:tc hMerge="1">
                  <a:txBody>
                    <a:bodyPr/>
                    <a:lstStyle/>
                    <a:p>
                      <a:endParaRPr lang="en-US"/>
                    </a:p>
                  </a:txBody>
                  <a:tcPr/>
                </a:tc>
              </a:tr>
              <a:tr h="5143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office</a:t>
                      </a:r>
                    </a:p>
                  </a:txBody>
                  <a:tcPr horzOverflow="overflow">
                    <a:lnL cap="flat">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1911-67</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1968-89</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1911-67</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1968-89</a:t>
                      </a:r>
                    </a:p>
                  </a:txBody>
                  <a:tcPr horzOverflow="overflow">
                    <a:lnL>
                      <a:noFill/>
                    </a:lnL>
                    <a:lnR cap="flat">
                      <a:noFill/>
                    </a:lnR>
                    <a:lnT>
                      <a:noFill/>
                    </a:lnT>
                    <a:lnB w="12700" cap="flat" cmpd="sng" algn="ctr">
                      <a:solidFill>
                        <a:schemeClr val="tx1"/>
                      </a:solidFill>
                      <a:prstDash val="solid"/>
                      <a:round/>
                      <a:headEnd type="none" w="med" len="med"/>
                      <a:tailEnd type="none" w="med" len="med"/>
                    </a:lnB>
                    <a:lnTlToBr>
                      <a:noFill/>
                    </a:lnTlToBr>
                    <a:lnBlToTr>
                      <a:noFill/>
                    </a:lnBlToTr>
                    <a:noFill/>
                  </a:tcPr>
                </a:tc>
              </a:tr>
              <a:tr h="5143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Governor</a:t>
                      </a:r>
                    </a:p>
                  </a:txBody>
                  <a:tcPr horzOverflow="overflow">
                    <a:lnL cap="flat">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12.1</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11.1</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2.4</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0</a:t>
                      </a:r>
                    </a:p>
                  </a:txBody>
                  <a:tcPr horzOverflow="overflow">
                    <a:lnL>
                      <a:noFill/>
                    </a:lnL>
                    <a:lnR cap="flat">
                      <a:noFill/>
                    </a:lnR>
                    <a:lnT w="12700" cap="flat" cmpd="sng" algn="ctr">
                      <a:solidFill>
                        <a:schemeClr val="tx1"/>
                      </a:solidFill>
                      <a:prstDash val="solid"/>
                      <a:round/>
                      <a:headEnd type="none" w="med" len="med"/>
                      <a:tailEnd type="none" w="med" len="med"/>
                    </a:lnT>
                    <a:lnB>
                      <a:noFill/>
                    </a:lnB>
                    <a:lnTlToBr>
                      <a:noFill/>
                    </a:lnTlToBr>
                    <a:lnBlToTr>
                      <a:noFill/>
                    </a:lnBlToTr>
                    <a:noFill/>
                  </a:tcPr>
                </a:tc>
              </a:tr>
              <a:tr h="5143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U.S. Senator</a:t>
                      </a:r>
                    </a:p>
                  </a:txBody>
                  <a:tcPr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15.5</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15.2</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4.0</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0.6</a:t>
                      </a:r>
                    </a:p>
                  </a:txBody>
                  <a:tcPr horzOverflow="overflow">
                    <a:lnL>
                      <a:noFill/>
                    </a:lnL>
                    <a:lnR cap="flat">
                      <a:noFill/>
                    </a:lnR>
                    <a:lnT>
                      <a:noFill/>
                    </a:lnT>
                    <a:lnB>
                      <a:noFill/>
                    </a:lnB>
                    <a:lnTlToBr>
                      <a:noFill/>
                    </a:lnTlToBr>
                    <a:lnBlToTr>
                      <a:noFill/>
                    </a:lnBlToTr>
                    <a:noFill/>
                  </a:tcPr>
                </a:tc>
              </a:tr>
              <a:tr h="5143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U.S. Representative</a:t>
                      </a:r>
                    </a:p>
                  </a:txBody>
                  <a:tcPr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24.2</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33.2</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9.2</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4.1</a:t>
                      </a:r>
                    </a:p>
                  </a:txBody>
                  <a:tcPr horzOverflow="overflow">
                    <a:lnL>
                      <a:noFill/>
                    </a:lnL>
                    <a:lnR cap="flat">
                      <a:noFill/>
                    </a:lnR>
                    <a:lnT>
                      <a:noFill/>
                    </a:lnT>
                    <a:lnB>
                      <a:noFill/>
                    </a:lnB>
                    <a:lnTlToBr>
                      <a:noFill/>
                    </a:lnTlToBr>
                    <a:lnBlToTr>
                      <a:noFill/>
                    </a:lnBlToTr>
                    <a:noFill/>
                  </a:tcPr>
                </a:tc>
              </a:tr>
              <a:tr h="5143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State Senator or Repres.</a:t>
                      </a:r>
                    </a:p>
                  </a:txBody>
                  <a:tcPr horzOverflow="overflow">
                    <a:lnL cap="flat">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NA</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34.2</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NA</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21.9</a:t>
                      </a:r>
                    </a:p>
                  </a:txBody>
                  <a:tcPr horzOverflow="overflow">
                    <a:lnL>
                      <a:noFill/>
                    </a:lnL>
                    <a:lnR cap="flat">
                      <a:noFill/>
                    </a:lnR>
                    <a:lnT>
                      <a:noFill/>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762000" y="0"/>
            <a:ext cx="7772400" cy="762000"/>
          </a:xfrm>
        </p:spPr>
        <p:txBody>
          <a:bodyPr/>
          <a:lstStyle/>
          <a:p>
            <a:pPr eaLnBrk="1" hangingPunct="1"/>
            <a:r>
              <a:rPr lang="en-US" altLang="en-US" sz="4000" smtClean="0"/>
              <a:t>Democratization</a:t>
            </a:r>
          </a:p>
        </p:txBody>
      </p:sp>
      <p:sp>
        <p:nvSpPr>
          <p:cNvPr id="169987" name="Rectangle 3"/>
          <p:cNvSpPr>
            <a:spLocks noGrp="1" noChangeArrowheads="1"/>
          </p:cNvSpPr>
          <p:nvPr>
            <p:ph type="body" idx="1"/>
          </p:nvPr>
        </p:nvSpPr>
        <p:spPr>
          <a:xfrm>
            <a:off x="228600" y="685800"/>
            <a:ext cx="8610600" cy="6019800"/>
          </a:xfrm>
        </p:spPr>
        <p:txBody>
          <a:bodyPr/>
          <a:lstStyle/>
          <a:p>
            <a:pPr eaLnBrk="1" hangingPunct="1"/>
            <a:r>
              <a:rPr lang="en-US" altLang="en-US" sz="2800" dirty="0" smtClean="0"/>
              <a:t>the model has three sources</a:t>
            </a:r>
          </a:p>
          <a:p>
            <a:pPr lvl="1" eaLnBrk="1" hangingPunct="1"/>
            <a:r>
              <a:rPr lang="en-US" altLang="en-US" sz="2400" dirty="0" smtClean="0"/>
              <a:t>institutions inspired by the conflict between incumbent and challengers (Pinochet)</a:t>
            </a:r>
          </a:p>
          <a:p>
            <a:pPr lvl="1" eaLnBrk="1" hangingPunct="1"/>
            <a:r>
              <a:rPr lang="en-US" altLang="en-US" sz="2400" dirty="0" smtClean="0"/>
              <a:t>enforcement technical change</a:t>
            </a:r>
          </a:p>
          <a:p>
            <a:pPr lvl="1" eaLnBrk="1" hangingPunct="1"/>
            <a:r>
              <a:rPr lang="en-US" altLang="en-US" sz="2400" dirty="0" smtClean="0"/>
              <a:t>economic development</a:t>
            </a:r>
          </a:p>
          <a:p>
            <a:pPr eaLnBrk="1" hangingPunct="1"/>
            <a:r>
              <a:rPr lang="en-US" altLang="en-US" sz="2800" dirty="0" smtClean="0"/>
              <a:t>enforcement technical change</a:t>
            </a:r>
          </a:p>
          <a:p>
            <a:pPr lvl="1" eaLnBrk="1" hangingPunct="1"/>
            <a:r>
              <a:rPr lang="en-US" altLang="en-US" sz="2400" dirty="0" smtClean="0"/>
              <a:t>technologies for communication, monitoring.  but do they favor incumbent or challengers?</a:t>
            </a:r>
          </a:p>
          <a:p>
            <a:pPr lvl="2" eaLnBrk="1" hangingPunct="1"/>
            <a:r>
              <a:rPr lang="en-US" altLang="en-US" sz="2000" dirty="0" smtClean="0"/>
              <a:t>George Orwell says incumbents are favored</a:t>
            </a:r>
          </a:p>
          <a:p>
            <a:pPr lvl="2" eaLnBrk="1" hangingPunct="1"/>
            <a:r>
              <a:rPr lang="en-US" altLang="en-US" sz="2000" dirty="0" smtClean="0"/>
              <a:t>internet, moon cakes, favor challengers</a:t>
            </a:r>
          </a:p>
          <a:p>
            <a:pPr lvl="1" eaLnBrk="1" hangingPunct="1"/>
            <a:r>
              <a:rPr lang="en-US" altLang="en-US" sz="2400" dirty="0" smtClean="0"/>
              <a:t>higher </a:t>
            </a:r>
            <a:r>
              <a:rPr lang="en-US" altLang="en-US" sz="2400" dirty="0" smtClean="0">
                <a:sym typeface="Symbol" pitchFamily="18" charset="2"/>
              </a:rPr>
              <a:t></a:t>
            </a:r>
            <a:r>
              <a:rPr lang="en-US" altLang="en-US" sz="2400" dirty="0" smtClean="0"/>
              <a:t> </a:t>
            </a:r>
            <a:r>
              <a:rPr lang="en-US" altLang="en-US" sz="2400" dirty="0" smtClean="0">
                <a:sym typeface="Wingdings" pitchFamily="2" charset="2"/>
              </a:rPr>
              <a:t> lower </a:t>
            </a:r>
            <a:r>
              <a:rPr lang="en-US" altLang="en-US" sz="2400" i="1" dirty="0" smtClean="0">
                <a:sym typeface="Wingdings" pitchFamily="2" charset="2"/>
              </a:rPr>
              <a:t>b</a:t>
            </a:r>
            <a:r>
              <a:rPr lang="en-US" altLang="en-US" sz="2400" dirty="0" smtClean="0">
                <a:sym typeface="Wingdings" pitchFamily="2" charset="2"/>
              </a:rPr>
              <a:t>, higher expenditures </a:t>
            </a:r>
            <a:r>
              <a:rPr lang="en-US" altLang="en-US" sz="2400" dirty="0" smtClean="0">
                <a:sym typeface="Symbol" pitchFamily="18" charset="2"/>
              </a:rPr>
              <a:t></a:t>
            </a:r>
            <a:r>
              <a:rPr lang="en-US" altLang="en-US" sz="2400" i="1" dirty="0" smtClean="0">
                <a:sym typeface="Symbol" pitchFamily="18" charset="2"/>
              </a:rPr>
              <a:t>b</a:t>
            </a:r>
            <a:r>
              <a:rPr lang="en-US" altLang="en-US" sz="2400" dirty="0" smtClean="0">
                <a:sym typeface="Wingdings" pitchFamily="2" charset="2"/>
              </a:rPr>
              <a:t>, higher markup rates </a:t>
            </a:r>
            <a:r>
              <a:rPr lang="en-US" altLang="en-US" sz="2400" i="1" dirty="0" smtClean="0">
                <a:sym typeface="Wingdings" pitchFamily="2" charset="2"/>
              </a:rPr>
              <a:t>r</a:t>
            </a:r>
            <a:endParaRPr lang="en-US" altLang="en-US" sz="2400" dirty="0" smtClean="0">
              <a:sym typeface="Wingdings" pitchFamily="2" charset="2"/>
            </a:endParaRPr>
          </a:p>
          <a:p>
            <a:pPr eaLnBrk="1" hangingPunct="1"/>
            <a:r>
              <a:rPr lang="en-US" altLang="en-US" sz="2800" dirty="0" smtClean="0">
                <a:sym typeface="Wingdings" pitchFamily="2" charset="2"/>
              </a:rPr>
              <a:t>economic development: sign depends on the source of income growth, and freedom demand parameters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6998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6998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16998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169987">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169987">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169987">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169987">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169987">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169987">
                                            <p:txEl>
                                              <p:pRg st="8" end="8"/>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16998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987"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762000" y="0"/>
            <a:ext cx="7772400" cy="762000"/>
          </a:xfrm>
        </p:spPr>
        <p:txBody>
          <a:bodyPr/>
          <a:lstStyle/>
          <a:p>
            <a:pPr eaLnBrk="1" hangingPunct="1"/>
            <a:r>
              <a:rPr lang="en-US" altLang="en-US" sz="4000" smtClean="0"/>
              <a:t>Indicators of (non)democracy</a:t>
            </a:r>
          </a:p>
        </p:txBody>
      </p:sp>
      <p:sp>
        <p:nvSpPr>
          <p:cNvPr id="109571" name="Rectangle 3"/>
          <p:cNvSpPr>
            <a:spLocks noGrp="1" noChangeArrowheads="1"/>
          </p:cNvSpPr>
          <p:nvPr>
            <p:ph type="body" idx="1"/>
          </p:nvPr>
        </p:nvSpPr>
        <p:spPr>
          <a:xfrm>
            <a:off x="304800" y="685800"/>
            <a:ext cx="8610600" cy="6019800"/>
          </a:xfrm>
        </p:spPr>
        <p:txBody>
          <a:bodyPr/>
          <a:lstStyle/>
          <a:p>
            <a:pPr eaLnBrk="1" hangingPunct="1">
              <a:lnSpc>
                <a:spcPct val="90000"/>
              </a:lnSpc>
            </a:pPr>
            <a:r>
              <a:rPr lang="en-US" altLang="en-US" sz="2800" i="1" smtClean="0"/>
              <a:t>b</a:t>
            </a:r>
            <a:r>
              <a:rPr lang="en-US" altLang="en-US" sz="2800" smtClean="0"/>
              <a:t> = barriers to entry</a:t>
            </a:r>
          </a:p>
          <a:p>
            <a:pPr lvl="1" eaLnBrk="1" hangingPunct="1">
              <a:lnSpc>
                <a:spcPct val="90000"/>
              </a:lnSpc>
            </a:pPr>
            <a:r>
              <a:rPr lang="en-US" altLang="en-US" sz="2400" smtClean="0"/>
              <a:t>get a lot of attention in empirical measures of democracy, and measures of political freedom</a:t>
            </a:r>
          </a:p>
          <a:p>
            <a:pPr lvl="1" eaLnBrk="1" hangingPunct="1">
              <a:lnSpc>
                <a:spcPct val="90000"/>
              </a:lnSpc>
            </a:pPr>
            <a:r>
              <a:rPr lang="en-US" altLang="en-US" sz="2400" smtClean="0"/>
              <a:t>sometimes measured relative to opportunity cost, </a:t>
            </a:r>
            <a:r>
              <a:rPr lang="en-US" altLang="en-US" sz="2400" i="1" smtClean="0"/>
              <a:t>b</a:t>
            </a:r>
            <a:r>
              <a:rPr lang="en-US" altLang="en-US" sz="2400" smtClean="0"/>
              <a:t>/</a:t>
            </a:r>
            <a:r>
              <a:rPr lang="en-US" altLang="en-US" sz="2400" i="1" smtClean="0"/>
              <a:t>y</a:t>
            </a:r>
          </a:p>
          <a:p>
            <a:pPr eaLnBrk="1" hangingPunct="1">
              <a:lnSpc>
                <a:spcPct val="90000"/>
              </a:lnSpc>
            </a:pPr>
            <a:r>
              <a:rPr lang="en-US" altLang="en-US" sz="2800" smtClean="0"/>
              <a:t>1/(</a:t>
            </a:r>
            <a:r>
              <a:rPr lang="en-US" altLang="en-US" sz="2800" i="1" smtClean="0"/>
              <a:t>ch</a:t>
            </a:r>
            <a:r>
              <a:rPr lang="en-US" altLang="en-US" sz="2800" smtClean="0"/>
              <a:t>) = incumbent’s expected tenure</a:t>
            </a:r>
          </a:p>
          <a:p>
            <a:pPr lvl="1" eaLnBrk="1" hangingPunct="1">
              <a:lnSpc>
                <a:spcPct val="90000"/>
              </a:lnSpc>
            </a:pPr>
            <a:r>
              <a:rPr lang="en-US" altLang="en-US" sz="2400" i="1" smtClean="0"/>
              <a:t>c</a:t>
            </a:r>
            <a:r>
              <a:rPr lang="en-US" altLang="en-US" sz="2400" smtClean="0"/>
              <a:t> is number of challengers, akin to “concentration ratio”</a:t>
            </a:r>
          </a:p>
          <a:p>
            <a:pPr lvl="1" eaLnBrk="1" hangingPunct="1">
              <a:lnSpc>
                <a:spcPct val="90000"/>
              </a:lnSpc>
            </a:pPr>
            <a:r>
              <a:rPr lang="en-US" altLang="en-US" sz="2400" smtClean="0"/>
              <a:t>electoral context: election margin or incumbency adv.</a:t>
            </a:r>
          </a:p>
          <a:p>
            <a:pPr eaLnBrk="1" hangingPunct="1">
              <a:lnSpc>
                <a:spcPct val="90000"/>
              </a:lnSpc>
            </a:pPr>
            <a:r>
              <a:rPr lang="en-US" altLang="en-US" sz="2800" i="1" smtClean="0"/>
              <a:t>r/y</a:t>
            </a:r>
            <a:r>
              <a:rPr lang="en-US" altLang="en-US" sz="2800" smtClean="0"/>
              <a:t> = markup rate</a:t>
            </a:r>
          </a:p>
          <a:p>
            <a:pPr lvl="1" eaLnBrk="1" hangingPunct="1">
              <a:lnSpc>
                <a:spcPct val="90000"/>
              </a:lnSpc>
            </a:pPr>
            <a:r>
              <a:rPr lang="en-US" altLang="en-US" sz="2400" smtClean="0"/>
              <a:t>not (to our knowledge) included in any measures of democracy or political freedom</a:t>
            </a:r>
          </a:p>
          <a:p>
            <a:pPr eaLnBrk="1" hangingPunct="1">
              <a:lnSpc>
                <a:spcPct val="90000"/>
              </a:lnSpc>
            </a:pPr>
            <a:r>
              <a:rPr lang="en-US" altLang="en-US" sz="2800" smtClean="0"/>
              <a:t>how can these be used to promote democracy?</a:t>
            </a:r>
          </a:p>
          <a:p>
            <a:pPr lvl="1" eaLnBrk="1" hangingPunct="1">
              <a:lnSpc>
                <a:spcPct val="90000"/>
              </a:lnSpc>
            </a:pPr>
            <a:r>
              <a:rPr lang="en-US" altLang="en-US" sz="2400" smtClean="0"/>
              <a:t>patent race model provides a framework</a:t>
            </a:r>
          </a:p>
          <a:p>
            <a:pPr lvl="1" eaLnBrk="1" hangingPunct="1">
              <a:lnSpc>
                <a:spcPct val="90000"/>
              </a:lnSpc>
            </a:pPr>
            <a:r>
              <a:rPr lang="en-US" altLang="en-US" sz="2400" smtClean="0"/>
              <a:t>concentration ratio has the same pitfalls as in anti-trust: regimes with few challengers may nonetheless have low entry barriers &amp; markup rates.  Chicago is run like other cities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957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0957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10957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9571">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109571">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109571">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09571">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109571">
                                            <p:txEl>
                                              <p:pRg st="7" end="7"/>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109571">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499"/>
                                          </p:stCondLst>
                                        </p:cTn>
                                        <p:tgtEl>
                                          <p:spTgt spid="109571">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499"/>
                                          </p:stCondLst>
                                        </p:cTn>
                                        <p:tgtEl>
                                          <p:spTgt spid="10957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1"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685800" y="228600"/>
            <a:ext cx="7772400" cy="685800"/>
          </a:xfrm>
        </p:spPr>
        <p:txBody>
          <a:bodyPr/>
          <a:lstStyle/>
          <a:p>
            <a:pPr eaLnBrk="1" hangingPunct="1"/>
            <a:r>
              <a:rPr lang="en-US" altLang="en-US" sz="3600" smtClean="0"/>
              <a:t>Olson’s bandits</a:t>
            </a:r>
          </a:p>
        </p:txBody>
      </p:sp>
      <p:sp>
        <p:nvSpPr>
          <p:cNvPr id="1028" name="Rectangle 3"/>
          <p:cNvSpPr>
            <a:spLocks noGrp="1" noChangeArrowheads="1"/>
          </p:cNvSpPr>
          <p:nvPr>
            <p:ph type="body" idx="1"/>
          </p:nvPr>
        </p:nvSpPr>
        <p:spPr>
          <a:xfrm>
            <a:off x="685800" y="1143000"/>
            <a:ext cx="7772400" cy="5410200"/>
          </a:xfrm>
        </p:spPr>
        <p:txBody>
          <a:bodyPr/>
          <a:lstStyle/>
          <a:p>
            <a:pPr eaLnBrk="1" hangingPunct="1"/>
            <a:r>
              <a:rPr lang="en-US" altLang="en-US" smtClean="0"/>
              <a:t>tax revenue = </a:t>
            </a:r>
          </a:p>
          <a:p>
            <a:pPr eaLnBrk="1" hangingPunct="1"/>
            <a:r>
              <a:rPr lang="en-US" altLang="en-US" smtClean="0"/>
              <a:t>the efficiency loss of redistribution is limited when governments are stable</a:t>
            </a:r>
          </a:p>
          <a:p>
            <a:pPr lvl="1" eaLnBrk="1" hangingPunct="1"/>
            <a:r>
              <a:rPr lang="en-US" altLang="en-US" smtClean="0"/>
              <a:t>eg., stable dictator</a:t>
            </a:r>
          </a:p>
          <a:p>
            <a:pPr lvl="1" eaLnBrk="1" hangingPunct="1"/>
            <a:r>
              <a:rPr lang="en-US" altLang="en-US" smtClean="0"/>
              <a:t>eg., stable democratic majority</a:t>
            </a:r>
          </a:p>
          <a:p>
            <a:pPr eaLnBrk="1" hangingPunct="1"/>
            <a:r>
              <a:rPr lang="en-US" altLang="en-US" smtClean="0"/>
              <a:t>a stable government limits taxation in order to keep the tax base sufficiently large</a:t>
            </a:r>
          </a:p>
          <a:p>
            <a:pPr eaLnBrk="1" hangingPunct="1"/>
            <a:r>
              <a:rPr lang="en-US" altLang="en-US" smtClean="0"/>
              <a:t>LR vs SR Laffer curve</a:t>
            </a:r>
          </a:p>
        </p:txBody>
      </p:sp>
      <p:graphicFrame>
        <p:nvGraphicFramePr>
          <p:cNvPr id="1026" name="Object 4"/>
          <p:cNvGraphicFramePr>
            <a:graphicFrameLocks noChangeAspect="1"/>
          </p:cNvGraphicFramePr>
          <p:nvPr/>
        </p:nvGraphicFramePr>
        <p:xfrm>
          <a:off x="3505200" y="1143000"/>
          <a:ext cx="1257300" cy="528638"/>
        </p:xfrm>
        <a:graphic>
          <a:graphicData uri="http://schemas.openxmlformats.org/presentationml/2006/ole">
            <mc:AlternateContent xmlns:mc="http://schemas.openxmlformats.org/markup-compatibility/2006">
              <mc:Choice xmlns:v="urn:schemas-microsoft-com:vml" Requires="v">
                <p:oleObj spid="_x0000_s1043" name="Equation" r:id="rId4" imgW="545760" imgH="228600" progId="Equation.3">
                  <p:embed/>
                </p:oleObj>
              </mc:Choice>
              <mc:Fallback>
                <p:oleObj name="Equation" r:id="rId4" imgW="545760" imgH="22860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05200" y="1143000"/>
                        <a:ext cx="1257300" cy="528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685800" y="228600"/>
            <a:ext cx="7772400" cy="685800"/>
          </a:xfrm>
        </p:spPr>
        <p:txBody>
          <a:bodyPr/>
          <a:lstStyle/>
          <a:p>
            <a:pPr eaLnBrk="1" hangingPunct="1"/>
            <a:r>
              <a:rPr lang="en-US" altLang="en-US" sz="3600" smtClean="0"/>
              <a:t>Olson’s on democracy vs nondemocracy</a:t>
            </a:r>
          </a:p>
        </p:txBody>
      </p:sp>
      <p:sp>
        <p:nvSpPr>
          <p:cNvPr id="45059" name="Rectangle 3"/>
          <p:cNvSpPr>
            <a:spLocks noGrp="1" noChangeArrowheads="1"/>
          </p:cNvSpPr>
          <p:nvPr>
            <p:ph type="body" idx="1"/>
          </p:nvPr>
        </p:nvSpPr>
        <p:spPr>
          <a:xfrm>
            <a:off x="685800" y="1143000"/>
            <a:ext cx="7772400" cy="5410200"/>
          </a:xfrm>
        </p:spPr>
        <p:txBody>
          <a:bodyPr/>
          <a:lstStyle/>
          <a:p>
            <a:pPr eaLnBrk="1" hangingPunct="1">
              <a:lnSpc>
                <a:spcPct val="90000"/>
              </a:lnSpc>
            </a:pPr>
            <a:r>
              <a:rPr lang="en-US" altLang="en-US" sz="2800" dirty="0" smtClean="0"/>
              <a:t>democracy = Meltzer-Richard</a:t>
            </a:r>
          </a:p>
          <a:p>
            <a:pPr eaLnBrk="1" hangingPunct="1">
              <a:lnSpc>
                <a:spcPct val="90000"/>
              </a:lnSpc>
            </a:pPr>
            <a:r>
              <a:rPr lang="en-US" altLang="en-US" sz="2800" dirty="0" err="1" smtClean="0"/>
              <a:t>nondemocracy</a:t>
            </a:r>
            <a:r>
              <a:rPr lang="en-US" altLang="en-US" sz="2800" dirty="0" smtClean="0"/>
              <a:t> = “bad/evil leader”: </a:t>
            </a:r>
            <a:r>
              <a:rPr lang="en-US" altLang="en-US" sz="2800" dirty="0" err="1" smtClean="0"/>
              <a:t>Laffer</a:t>
            </a:r>
            <a:r>
              <a:rPr lang="en-US" altLang="en-US" sz="2800" dirty="0" smtClean="0"/>
              <a:t> curve maximum (whether </a:t>
            </a:r>
            <a:r>
              <a:rPr lang="en-US" altLang="en-US" sz="2800" dirty="0" err="1" smtClean="0"/>
              <a:t>Laffer</a:t>
            </a:r>
            <a:r>
              <a:rPr lang="en-US" altLang="en-US" sz="2800" dirty="0" smtClean="0"/>
              <a:t> curve is SR or LR depends on autocrat’s expected tenure)</a:t>
            </a:r>
          </a:p>
          <a:p>
            <a:pPr eaLnBrk="1" hangingPunct="1">
              <a:lnSpc>
                <a:spcPct val="90000"/>
              </a:lnSpc>
            </a:pPr>
            <a:r>
              <a:rPr lang="en-US" altLang="en-US" sz="2800" dirty="0" smtClean="0"/>
              <a:t>in theory, </a:t>
            </a:r>
            <a:r>
              <a:rPr lang="en-US" altLang="en-US" sz="2800" dirty="0" err="1" smtClean="0"/>
              <a:t>nondemocracies</a:t>
            </a:r>
            <a:endParaRPr lang="en-US" altLang="en-US" sz="2800" dirty="0" smtClean="0"/>
          </a:p>
          <a:p>
            <a:pPr lvl="1" eaLnBrk="1" hangingPunct="1">
              <a:lnSpc>
                <a:spcPct val="90000"/>
              </a:lnSpc>
            </a:pPr>
            <a:r>
              <a:rPr lang="en-US" altLang="en-US" sz="2400" dirty="0" smtClean="0"/>
              <a:t>maximize revenue</a:t>
            </a:r>
          </a:p>
          <a:p>
            <a:pPr lvl="1" eaLnBrk="1" hangingPunct="1">
              <a:lnSpc>
                <a:spcPct val="90000"/>
              </a:lnSpc>
            </a:pPr>
            <a:r>
              <a:rPr lang="en-US" altLang="en-US" sz="2400" dirty="0" smtClean="0"/>
              <a:t>spend on the public only when the spending sufficiently enlarges the tax base</a:t>
            </a:r>
          </a:p>
          <a:p>
            <a:pPr eaLnBrk="1" hangingPunct="1">
              <a:lnSpc>
                <a:spcPct val="90000"/>
              </a:lnSpc>
            </a:pPr>
            <a:r>
              <a:rPr lang="en-US" altLang="en-US" sz="2800" dirty="0" smtClean="0"/>
              <a:t>in theory, democracies</a:t>
            </a:r>
          </a:p>
          <a:p>
            <a:pPr lvl="1" eaLnBrk="1" hangingPunct="1">
              <a:lnSpc>
                <a:spcPct val="90000"/>
              </a:lnSpc>
            </a:pPr>
            <a:r>
              <a:rPr lang="en-US" altLang="en-US" sz="2400" dirty="0" smtClean="0"/>
              <a:t>redistribute from rich to poor</a:t>
            </a:r>
          </a:p>
          <a:p>
            <a:pPr lvl="1" eaLnBrk="1" hangingPunct="1">
              <a:lnSpc>
                <a:spcPct val="90000"/>
              </a:lnSpc>
            </a:pPr>
            <a:r>
              <a:rPr lang="en-US" altLang="en-US" sz="2400" dirty="0" smtClean="0"/>
              <a:t>redistribute more when income distribution is skewed</a:t>
            </a:r>
          </a:p>
          <a:p>
            <a:pPr eaLnBrk="1" hangingPunct="1">
              <a:lnSpc>
                <a:spcPct val="90000"/>
              </a:lnSpc>
            </a:pPr>
            <a:r>
              <a:rPr lang="en-US" altLang="en-US" sz="2800" dirty="0" smtClean="0"/>
              <a:t>Becker: democracy is about competitiveness, not voting</a:t>
            </a:r>
          </a:p>
          <a:p>
            <a:pPr eaLnBrk="1" hangingPunct="1">
              <a:lnSpc>
                <a:spcPct val="90000"/>
              </a:lnSpc>
              <a:buFontTx/>
              <a:buNone/>
            </a:pPr>
            <a:endParaRPr lang="en-US" altLang="en-US" sz="2800" dirty="0" smtClean="0"/>
          </a:p>
          <a:p>
            <a:pPr eaLnBrk="1" hangingPunct="1">
              <a:lnSpc>
                <a:spcPct val="90000"/>
              </a:lnSpc>
            </a:pPr>
            <a:endParaRPr lang="en-US" altLang="en-US" sz="28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505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505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5059">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45059">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45059">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45059">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45059">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45059">
                                            <p:txEl>
                                              <p:pRg st="7" end="7"/>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4505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5298" name="Rectangle 2"/>
          <p:cNvSpPr>
            <a:spLocks noGrp="1" noChangeArrowheads="1"/>
          </p:cNvSpPr>
          <p:nvPr>
            <p:ph type="ctrTitle"/>
          </p:nvPr>
        </p:nvSpPr>
        <p:spPr>
          <a:xfrm>
            <a:off x="381000" y="2286000"/>
            <a:ext cx="8458200" cy="1143000"/>
          </a:xfrm>
        </p:spPr>
        <p:txBody>
          <a:bodyPr/>
          <a:lstStyle/>
          <a:p>
            <a:pPr eaLnBrk="1" hangingPunct="1"/>
            <a:r>
              <a:rPr lang="en-US" altLang="en-US" sz="4000" smtClean="0"/>
              <a:t>Political Competitiveness</a:t>
            </a:r>
          </a:p>
        </p:txBody>
      </p:sp>
      <p:sp>
        <p:nvSpPr>
          <p:cNvPr id="55299" name="Rectangle 3"/>
          <p:cNvSpPr>
            <a:spLocks noGrp="1" noChangeArrowheads="1"/>
          </p:cNvSpPr>
          <p:nvPr>
            <p:ph type="subTitle" idx="1"/>
          </p:nvPr>
        </p:nvSpPr>
        <p:spPr>
          <a:xfrm>
            <a:off x="762000" y="3886200"/>
            <a:ext cx="7696200" cy="1752600"/>
          </a:xfrm>
        </p:spPr>
        <p:txBody>
          <a:bodyPr/>
          <a:lstStyle/>
          <a:p>
            <a:pPr eaLnBrk="1" hangingPunct="1"/>
            <a:r>
              <a:rPr lang="en-US" altLang="en-US" sz="2400" smtClean="0"/>
              <a:t>by Casey B. Mulligan and Kevin K. Tsui</a:t>
            </a:r>
          </a:p>
          <a:p>
            <a:pPr eaLnBrk="1" hangingPunct="1"/>
            <a:r>
              <a:rPr lang="en-US" altLang="en-US" sz="2400" smtClean="0"/>
              <a:t>University of Chicago, Clemson University</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2" name="Rectangle 2050"/>
          <p:cNvSpPr>
            <a:spLocks noGrp="1" noChangeArrowheads="1"/>
          </p:cNvSpPr>
          <p:nvPr>
            <p:ph type="title"/>
          </p:nvPr>
        </p:nvSpPr>
        <p:spPr>
          <a:xfrm>
            <a:off x="685800" y="0"/>
            <a:ext cx="7772400" cy="1143000"/>
          </a:xfrm>
        </p:spPr>
        <p:txBody>
          <a:bodyPr/>
          <a:lstStyle/>
          <a:p>
            <a:pPr eaLnBrk="1" hangingPunct="1"/>
            <a:r>
              <a:rPr lang="en-US" altLang="en-US" smtClean="0"/>
              <a:t>Does Competitiveness Matter?</a:t>
            </a:r>
          </a:p>
        </p:txBody>
      </p:sp>
      <p:sp>
        <p:nvSpPr>
          <p:cNvPr id="56323" name="Rectangle 2051"/>
          <p:cNvSpPr>
            <a:spLocks noGrp="1" noChangeArrowheads="1"/>
          </p:cNvSpPr>
          <p:nvPr>
            <p:ph type="body" idx="1"/>
          </p:nvPr>
        </p:nvSpPr>
        <p:spPr>
          <a:xfrm>
            <a:off x="0" y="1066800"/>
            <a:ext cx="9144000" cy="5334000"/>
          </a:xfrm>
        </p:spPr>
        <p:txBody>
          <a:bodyPr/>
          <a:lstStyle/>
          <a:p>
            <a:pPr eaLnBrk="1" hangingPunct="1"/>
            <a:r>
              <a:rPr lang="en-US" altLang="en-US" sz="2800" dirty="0" smtClean="0"/>
              <a:t>Was the federal government run differently because George W. Bush faced such strong electoral competition?</a:t>
            </a:r>
          </a:p>
          <a:p>
            <a:pPr eaLnBrk="1" hangingPunct="1"/>
            <a:r>
              <a:rPr lang="en-US" altLang="en-US" sz="2800" dirty="0" smtClean="0"/>
              <a:t>Is the City of Chicago run differently because men named “Daley” face essentially no electoral competition?</a:t>
            </a:r>
          </a:p>
          <a:p>
            <a:pPr eaLnBrk="1" hangingPunct="1"/>
            <a:r>
              <a:rPr lang="en-US" altLang="en-US" sz="2800" dirty="0" smtClean="0"/>
              <a:t>What are the gains from promoting “democracy”?</a:t>
            </a:r>
          </a:p>
          <a:p>
            <a:pPr eaLnBrk="1" hangingPunct="1"/>
            <a:r>
              <a:rPr lang="en-US" altLang="en-US" sz="2800" dirty="0" smtClean="0"/>
              <a:t>What is a “healthy democracy”?</a:t>
            </a:r>
          </a:p>
          <a:p>
            <a:pPr eaLnBrk="1" hangingPunct="1"/>
            <a:endParaRPr lang="en-US" altLang="en-US" sz="2800" dirty="0" smtClean="0"/>
          </a:p>
          <a:p>
            <a:pPr eaLnBrk="1" hangingPunct="1"/>
            <a:r>
              <a:rPr lang="en-US" altLang="en-US" sz="2800" dirty="0" smtClean="0"/>
              <a:t>This lecture: Entry barrier framework, fundamental conflict, neutrality result, extent of the political market</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685800" y="0"/>
            <a:ext cx="7772400" cy="914400"/>
          </a:xfrm>
        </p:spPr>
        <p:txBody>
          <a:bodyPr/>
          <a:lstStyle/>
          <a:p>
            <a:pPr eaLnBrk="1" hangingPunct="1"/>
            <a:r>
              <a:rPr lang="en-US" altLang="en-US" smtClean="0"/>
              <a:t>Political Entry</a:t>
            </a:r>
          </a:p>
        </p:txBody>
      </p:sp>
      <p:sp>
        <p:nvSpPr>
          <p:cNvPr id="3075" name="Rectangle 3"/>
          <p:cNvSpPr>
            <a:spLocks noGrp="1" noChangeArrowheads="1"/>
          </p:cNvSpPr>
          <p:nvPr>
            <p:ph type="body" idx="1"/>
          </p:nvPr>
        </p:nvSpPr>
        <p:spPr>
          <a:xfrm>
            <a:off x="381000" y="990600"/>
            <a:ext cx="8382000" cy="5486400"/>
          </a:xfrm>
        </p:spPr>
        <p:txBody>
          <a:bodyPr/>
          <a:lstStyle/>
          <a:p>
            <a:pPr eaLnBrk="1" hangingPunct="1"/>
            <a:r>
              <a:rPr lang="en-US" altLang="en-US" sz="2400" dirty="0" smtClean="0"/>
              <a:t>political science intuition is that the best public sectors have relatively free entry</a:t>
            </a:r>
          </a:p>
          <a:p>
            <a:pPr eaLnBrk="1" hangingPunct="1"/>
            <a:r>
              <a:rPr lang="en-US" altLang="en-US" sz="2400" dirty="0"/>
              <a:t>f</a:t>
            </a:r>
            <a:r>
              <a:rPr lang="en-US" altLang="en-US" sz="2400" dirty="0" smtClean="0"/>
              <a:t>ree entry is best studied with the economist’s toolbox</a:t>
            </a:r>
          </a:p>
          <a:p>
            <a:pPr eaLnBrk="1" hangingPunct="1"/>
            <a:r>
              <a:rPr lang="en-US" altLang="en-US" sz="2400" dirty="0" smtClean="0"/>
              <a:t>evaluating the effects of institutions</a:t>
            </a:r>
          </a:p>
          <a:p>
            <a:pPr lvl="1" eaLnBrk="1" hangingPunct="1"/>
            <a:r>
              <a:rPr lang="en-US" altLang="en-US" sz="2000" dirty="0" smtClean="0"/>
              <a:t>some effects – neglected in this lecture – are about the relative influence of different groups.  </a:t>
            </a:r>
            <a:r>
              <a:rPr lang="en-US" altLang="en-US" sz="2000" dirty="0" err="1" smtClean="0"/>
              <a:t>eg</a:t>
            </a:r>
            <a:r>
              <a:rPr lang="en-US" altLang="en-US" sz="2000" dirty="0" smtClean="0"/>
              <a:t>., who is the pivotal voter</a:t>
            </a:r>
          </a:p>
          <a:p>
            <a:pPr lvl="1" eaLnBrk="1" hangingPunct="1"/>
            <a:r>
              <a:rPr lang="en-US" altLang="en-US" sz="2000" dirty="0" smtClean="0"/>
              <a:t>others are about possibilities for departure between actual policy and the pivotal citizen’s preferred policy (a.k.a., </a:t>
            </a:r>
            <a:r>
              <a:rPr lang="en-US" altLang="en-US" sz="2000" i="1" dirty="0" smtClean="0"/>
              <a:t>political rents</a:t>
            </a:r>
            <a:r>
              <a:rPr lang="en-US" altLang="en-US" sz="2000" dirty="0" smtClean="0"/>
              <a:t>)</a:t>
            </a:r>
          </a:p>
          <a:p>
            <a:pPr lvl="1" eaLnBrk="1" hangingPunct="1">
              <a:buFontTx/>
              <a:buNone/>
            </a:pPr>
            <a:r>
              <a:rPr lang="en-US" altLang="en-US" sz="2000" dirty="0" smtClean="0">
                <a:sym typeface="Wingdings" pitchFamily="2" charset="2"/>
              </a:rPr>
              <a:t>	 focus of this lecture</a:t>
            </a:r>
          </a:p>
          <a:p>
            <a:pPr eaLnBrk="1" hangingPunct="1"/>
            <a:r>
              <a:rPr lang="en-US" altLang="en-US" sz="2400" dirty="0" smtClean="0">
                <a:sym typeface="Wingdings" pitchFamily="2" charset="2"/>
              </a:rPr>
              <a:t>natural way to have a unified theory of democracy and dictatorship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3075">
                                            <p:txEl>
                                              <p:pRg st="3" end="3"/>
                                            </p:txEl>
                                          </p:spTgt>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par>
                                <p:cTn id="19" presetID="1" presetClass="entr" presetSubtype="0" fill="hold" grpId="1" nodeType="withEffect">
                                  <p:stCondLst>
                                    <p:cond delay="0"/>
                                  </p:stCondLst>
                                  <p:childTnLst>
                                    <p:set>
                                      <p:cBhvr>
                                        <p:cTn id="20"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1" nodeType="clickEffect">
                                  <p:stCondLst>
                                    <p:cond delay="0"/>
                                  </p:stCondLst>
                                  <p:childTnLst>
                                    <p:set>
                                      <p:cBhvr>
                                        <p:cTn id="24"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autoUpdateAnimBg="0"/>
      <p:bldP spid="3075" grpId="1"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685800" y="152400"/>
            <a:ext cx="7772400" cy="1066800"/>
          </a:xfrm>
        </p:spPr>
        <p:txBody>
          <a:bodyPr/>
          <a:lstStyle/>
          <a:p>
            <a:pPr eaLnBrk="1" hangingPunct="1"/>
            <a:r>
              <a:rPr lang="en-US" altLang="en-US" sz="4000" smtClean="0"/>
              <a:t>Entry Barriers around the World:</a:t>
            </a:r>
            <a:br>
              <a:rPr lang="en-US" altLang="en-US" sz="4000" smtClean="0"/>
            </a:br>
            <a:r>
              <a:rPr lang="en-US" altLang="en-US" sz="4000" smtClean="0"/>
              <a:t>Competition Exists, but is Imperfect</a:t>
            </a:r>
          </a:p>
        </p:txBody>
      </p:sp>
      <p:sp>
        <p:nvSpPr>
          <p:cNvPr id="52227" name="Rectangle 3"/>
          <p:cNvSpPr>
            <a:spLocks noGrp="1" noChangeArrowheads="1"/>
          </p:cNvSpPr>
          <p:nvPr>
            <p:ph type="body" idx="1"/>
          </p:nvPr>
        </p:nvSpPr>
        <p:spPr>
          <a:xfrm>
            <a:off x="228600" y="1371600"/>
            <a:ext cx="8915400" cy="5257800"/>
          </a:xfrm>
        </p:spPr>
        <p:txBody>
          <a:bodyPr/>
          <a:lstStyle/>
          <a:p>
            <a:pPr eaLnBrk="1" hangingPunct="1"/>
            <a:r>
              <a:rPr lang="en-US" altLang="en-US" sz="2800" smtClean="0"/>
              <a:t>“imperfect” competition is the norm in the world, even today</a:t>
            </a:r>
          </a:p>
          <a:p>
            <a:pPr lvl="1" eaLnBrk="1" hangingPunct="1"/>
            <a:r>
              <a:rPr lang="en-US" altLang="en-US" sz="2400" smtClean="0"/>
              <a:t>POLITY IV: 80% of countries have some imperfection 1960-99</a:t>
            </a:r>
          </a:p>
          <a:p>
            <a:pPr lvl="1" eaLnBrk="1" hangingPunct="1"/>
            <a:r>
              <a:rPr lang="en-US" altLang="en-US" sz="2400" smtClean="0"/>
              <a:t>even among the remaining 20%, there are government-dominated </a:t>
            </a:r>
            <a:r>
              <a:rPr lang="en-US" altLang="en-US" sz="2400" smtClean="0">
                <a:hlinkClick r:id="rId3" action="ppaction://hlinkfile"/>
              </a:rPr>
              <a:t>television</a:t>
            </a:r>
            <a:r>
              <a:rPr lang="en-US" altLang="en-US" sz="2400" smtClean="0"/>
              <a:t>, vote quotas, and other entry barriers</a:t>
            </a:r>
          </a:p>
          <a:p>
            <a:pPr eaLnBrk="1" hangingPunct="1"/>
            <a:r>
              <a:rPr lang="en-US" altLang="en-US" sz="2800" smtClean="0"/>
              <a:t>some competition almost always exists</a:t>
            </a:r>
          </a:p>
          <a:p>
            <a:pPr lvl="1" eaLnBrk="1" hangingPunct="1"/>
            <a:r>
              <a:rPr lang="en-US" altLang="en-US" sz="2400" smtClean="0"/>
              <a:t>even the most oppressive regimes show some sensitivity to popular support, and some concern that a lack of popular support would hurt the regime's survival and effectiveness.</a:t>
            </a:r>
          </a:p>
          <a:p>
            <a:pPr lvl="1" eaLnBrk="1" hangingPunct="1"/>
            <a:r>
              <a:rPr lang="en-US" altLang="en-US" sz="2400" smtClean="0"/>
              <a:t>Hitler on mobilization, electoral rules, invisible taxes</a:t>
            </a:r>
          </a:p>
          <a:p>
            <a:pPr lvl="1" eaLnBrk="1" hangingPunct="1"/>
            <a:r>
              <a:rPr lang="en-US" altLang="en-US" sz="2400" smtClean="0"/>
              <a:t>leviathans do not exist?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222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5222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5222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222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52227">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52227">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5222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685800" y="0"/>
            <a:ext cx="7772400" cy="762000"/>
          </a:xfrm>
        </p:spPr>
        <p:txBody>
          <a:bodyPr/>
          <a:lstStyle/>
          <a:p>
            <a:pPr eaLnBrk="1" hangingPunct="1"/>
            <a:r>
              <a:rPr lang="en-US" altLang="en-US" sz="4000" smtClean="0"/>
              <a:t>Patent Race Framework</a:t>
            </a:r>
          </a:p>
        </p:txBody>
      </p:sp>
      <p:sp>
        <p:nvSpPr>
          <p:cNvPr id="121859" name="Rectangle 3"/>
          <p:cNvSpPr>
            <a:spLocks noGrp="1" noChangeArrowheads="1"/>
          </p:cNvSpPr>
          <p:nvPr>
            <p:ph type="body" idx="1"/>
          </p:nvPr>
        </p:nvSpPr>
        <p:spPr>
          <a:xfrm>
            <a:off x="228600" y="609600"/>
            <a:ext cx="8915400" cy="6096000"/>
          </a:xfrm>
        </p:spPr>
        <p:txBody>
          <a:bodyPr/>
          <a:lstStyle/>
          <a:p>
            <a:pPr eaLnBrk="1" hangingPunct="1">
              <a:lnSpc>
                <a:spcPct val="90000"/>
              </a:lnSpc>
            </a:pPr>
            <a:r>
              <a:rPr lang="en-US" altLang="en-US" sz="2800" dirty="0" smtClean="0"/>
              <a:t>at a point in time, government has monopoly on force</a:t>
            </a:r>
          </a:p>
          <a:p>
            <a:pPr lvl="1" eaLnBrk="1" hangingPunct="1">
              <a:lnSpc>
                <a:spcPct val="90000"/>
              </a:lnSpc>
            </a:pPr>
            <a:r>
              <a:rPr lang="en-US" altLang="en-US" sz="2200" dirty="0" smtClean="0"/>
              <a:t>could be ownership of the monopoly be periodically allocated by a “competitive” process (i.e., no entry barriers)?</a:t>
            </a:r>
          </a:p>
          <a:p>
            <a:pPr lvl="1" eaLnBrk="1" hangingPunct="1">
              <a:lnSpc>
                <a:spcPct val="90000"/>
              </a:lnSpc>
            </a:pPr>
            <a:r>
              <a:rPr lang="en-US" altLang="en-US" sz="2200" dirty="0" smtClean="0"/>
              <a:t>i.e., competition in the public sector is sequential</a:t>
            </a:r>
          </a:p>
          <a:p>
            <a:pPr eaLnBrk="1" hangingPunct="1">
              <a:lnSpc>
                <a:spcPct val="90000"/>
              </a:lnSpc>
            </a:pPr>
            <a:r>
              <a:rPr lang="en-US" altLang="en-US" sz="2800" dirty="0" smtClean="0"/>
              <a:t>sequential patent race model (of a private sector)</a:t>
            </a:r>
          </a:p>
          <a:p>
            <a:pPr lvl="1" eaLnBrk="1" hangingPunct="1">
              <a:lnSpc>
                <a:spcPct val="90000"/>
              </a:lnSpc>
            </a:pPr>
            <a:r>
              <a:rPr lang="en-US" altLang="en-US" sz="2200" dirty="0" smtClean="0"/>
              <a:t>multiple firms invest to discover a new technology</a:t>
            </a:r>
          </a:p>
          <a:p>
            <a:pPr lvl="1" eaLnBrk="1" hangingPunct="1">
              <a:lnSpc>
                <a:spcPct val="90000"/>
              </a:lnSpc>
            </a:pPr>
            <a:r>
              <a:rPr lang="en-US" altLang="en-US" sz="2200" dirty="0" smtClean="0"/>
              <a:t>first to discover obtains a monopoly until the next technology is discovered</a:t>
            </a:r>
          </a:p>
          <a:p>
            <a:pPr lvl="1" eaLnBrk="1" hangingPunct="1">
              <a:lnSpc>
                <a:spcPct val="90000"/>
              </a:lnSpc>
            </a:pPr>
            <a:r>
              <a:rPr lang="en-US" altLang="en-US" sz="2200" dirty="0" smtClean="0"/>
              <a:t>entry barriers are a matter of technology (maybe not useful assumption for public sector applications)</a:t>
            </a:r>
          </a:p>
          <a:p>
            <a:pPr eaLnBrk="1" hangingPunct="1">
              <a:lnSpc>
                <a:spcPct val="90000"/>
              </a:lnSpc>
            </a:pPr>
            <a:r>
              <a:rPr lang="en-US" altLang="en-US" sz="2800" dirty="0" smtClean="0"/>
              <a:t>we interpret some of the political science measures of democracy as the magnitude of barriers to entry into the “race” for public office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185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2185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12185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21859">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121859">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121859">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121859">
                                            <p:txEl>
                                              <p:pRg st="6" end="6"/>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12185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59" grpId="0" build="p" autoUpdateAnimBg="0"/>
    </p:bldLst>
  </p:timing>
</p:sld>
</file>

<file path=ppt/theme/theme1.xml><?xml version="1.0" encoding="utf-8"?>
<a:theme xmlns:a="http://schemas.openxmlformats.org/drawingml/2006/main" name="Default Design">
  <a:themeElements>
    <a:clrScheme name="">
      <a:dk1>
        <a:srgbClr val="000000"/>
      </a:dk1>
      <a:lt1>
        <a:srgbClr val="FFFFFF"/>
      </a:lt1>
      <a:dk2>
        <a:srgbClr val="3399FF"/>
      </a:dk2>
      <a:lt2>
        <a:srgbClr val="FFFF00"/>
      </a:lt2>
      <a:accent1>
        <a:srgbClr val="FF9900"/>
      </a:accent1>
      <a:accent2>
        <a:srgbClr val="00FFFF"/>
      </a:accent2>
      <a:accent3>
        <a:srgbClr val="ADCAFF"/>
      </a:accent3>
      <a:accent4>
        <a:srgbClr val="DADADA"/>
      </a:accent4>
      <a:accent5>
        <a:srgbClr val="FFCAAA"/>
      </a:accent5>
      <a:accent6>
        <a:srgbClr val="00E7E7"/>
      </a:accent6>
      <a:hlink>
        <a:srgbClr val="FF0000"/>
      </a:hlink>
      <a:folHlink>
        <a:srgbClr val="969696"/>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14_Default Design">
  <a:themeElements>
    <a:clrScheme name="">
      <a:dk1>
        <a:srgbClr val="000000"/>
      </a:dk1>
      <a:lt1>
        <a:srgbClr val="FFFFFF"/>
      </a:lt1>
      <a:dk2>
        <a:srgbClr val="3399FF"/>
      </a:dk2>
      <a:lt2>
        <a:srgbClr val="FFFF00"/>
      </a:lt2>
      <a:accent1>
        <a:srgbClr val="FF9900"/>
      </a:accent1>
      <a:accent2>
        <a:srgbClr val="00FFFF"/>
      </a:accent2>
      <a:accent3>
        <a:srgbClr val="ADCAFF"/>
      </a:accent3>
      <a:accent4>
        <a:srgbClr val="DADADA"/>
      </a:accent4>
      <a:accent5>
        <a:srgbClr val="FFCAAA"/>
      </a:accent5>
      <a:accent6>
        <a:srgbClr val="00E7E7"/>
      </a:accent6>
      <a:hlink>
        <a:srgbClr val="FF0000"/>
      </a:hlink>
      <a:folHlink>
        <a:srgbClr val="FF7C8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15_Default Design">
  <a:themeElements>
    <a:clrScheme name="">
      <a:dk1>
        <a:srgbClr val="000000"/>
      </a:dk1>
      <a:lt1>
        <a:srgbClr val="FFFFFF"/>
      </a:lt1>
      <a:dk2>
        <a:srgbClr val="3399FF"/>
      </a:dk2>
      <a:lt2>
        <a:srgbClr val="FFFF00"/>
      </a:lt2>
      <a:accent1>
        <a:srgbClr val="FF9900"/>
      </a:accent1>
      <a:accent2>
        <a:srgbClr val="00FFFF"/>
      </a:accent2>
      <a:accent3>
        <a:srgbClr val="ADCAFF"/>
      </a:accent3>
      <a:accent4>
        <a:srgbClr val="DADADA"/>
      </a:accent4>
      <a:accent5>
        <a:srgbClr val="FFCAAA"/>
      </a:accent5>
      <a:accent6>
        <a:srgbClr val="00E7E7"/>
      </a:accent6>
      <a:hlink>
        <a:srgbClr val="FF0000"/>
      </a:hlink>
      <a:folHlink>
        <a:srgbClr val="FF7C8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16_Default Design">
  <a:themeElements>
    <a:clrScheme name="">
      <a:dk1>
        <a:srgbClr val="000000"/>
      </a:dk1>
      <a:lt1>
        <a:srgbClr val="FFFFFF"/>
      </a:lt1>
      <a:dk2>
        <a:srgbClr val="3399FF"/>
      </a:dk2>
      <a:lt2>
        <a:srgbClr val="FFFF00"/>
      </a:lt2>
      <a:accent1>
        <a:srgbClr val="FF9900"/>
      </a:accent1>
      <a:accent2>
        <a:srgbClr val="00FFFF"/>
      </a:accent2>
      <a:accent3>
        <a:srgbClr val="ADCAFF"/>
      </a:accent3>
      <a:accent4>
        <a:srgbClr val="DADADA"/>
      </a:accent4>
      <a:accent5>
        <a:srgbClr val="FFCAAA"/>
      </a:accent5>
      <a:accent6>
        <a:srgbClr val="00E7E7"/>
      </a:accent6>
      <a:hlink>
        <a:srgbClr val="FF0000"/>
      </a:hlink>
      <a:folHlink>
        <a:srgbClr val="FF7C8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17_Default Design">
  <a:themeElements>
    <a:clrScheme name="">
      <a:dk1>
        <a:srgbClr val="000000"/>
      </a:dk1>
      <a:lt1>
        <a:srgbClr val="FFFFFF"/>
      </a:lt1>
      <a:dk2>
        <a:srgbClr val="3399FF"/>
      </a:dk2>
      <a:lt2>
        <a:srgbClr val="FFFF00"/>
      </a:lt2>
      <a:accent1>
        <a:srgbClr val="FF9900"/>
      </a:accent1>
      <a:accent2>
        <a:srgbClr val="00FFFF"/>
      </a:accent2>
      <a:accent3>
        <a:srgbClr val="ADCAFF"/>
      </a:accent3>
      <a:accent4>
        <a:srgbClr val="DADADA"/>
      </a:accent4>
      <a:accent5>
        <a:srgbClr val="FFCAAA"/>
      </a:accent5>
      <a:accent6>
        <a:srgbClr val="00E7E7"/>
      </a:accent6>
      <a:hlink>
        <a:srgbClr val="FF0000"/>
      </a:hlink>
      <a:folHlink>
        <a:srgbClr val="FF7C8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32_Default Design">
  <a:themeElements>
    <a:clrScheme name="">
      <a:dk1>
        <a:srgbClr val="000000"/>
      </a:dk1>
      <a:lt1>
        <a:srgbClr val="FFFFFF"/>
      </a:lt1>
      <a:dk2>
        <a:srgbClr val="3399FF"/>
      </a:dk2>
      <a:lt2>
        <a:srgbClr val="FFFF00"/>
      </a:lt2>
      <a:accent1>
        <a:srgbClr val="FF9900"/>
      </a:accent1>
      <a:accent2>
        <a:srgbClr val="00FFFF"/>
      </a:accent2>
      <a:accent3>
        <a:srgbClr val="ADCAFF"/>
      </a:accent3>
      <a:accent4>
        <a:srgbClr val="DADADA"/>
      </a:accent4>
      <a:accent5>
        <a:srgbClr val="FFCAAA"/>
      </a:accent5>
      <a:accent6>
        <a:srgbClr val="00E7E7"/>
      </a:accent6>
      <a:hlink>
        <a:srgbClr val="FF0000"/>
      </a:hlink>
      <a:folHlink>
        <a:srgbClr val="FF7C8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34_Default Design">
  <a:themeElements>
    <a:clrScheme name="">
      <a:dk1>
        <a:srgbClr val="000000"/>
      </a:dk1>
      <a:lt1>
        <a:srgbClr val="FFFFFF"/>
      </a:lt1>
      <a:dk2>
        <a:srgbClr val="3399FF"/>
      </a:dk2>
      <a:lt2>
        <a:srgbClr val="FFFF00"/>
      </a:lt2>
      <a:accent1>
        <a:srgbClr val="FF9900"/>
      </a:accent1>
      <a:accent2>
        <a:srgbClr val="00FFFF"/>
      </a:accent2>
      <a:accent3>
        <a:srgbClr val="ADCAFF"/>
      </a:accent3>
      <a:accent4>
        <a:srgbClr val="DADADA"/>
      </a:accent4>
      <a:accent5>
        <a:srgbClr val="FFCAAA"/>
      </a:accent5>
      <a:accent6>
        <a:srgbClr val="00E7E7"/>
      </a:accent6>
      <a:hlink>
        <a:srgbClr val="FF0000"/>
      </a:hlink>
      <a:folHlink>
        <a:srgbClr val="FF7C8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6.xml><?xml version="1.0" encoding="utf-8"?>
<a:theme xmlns:a="http://schemas.openxmlformats.org/drawingml/2006/main" name="35_Default Design">
  <a:themeElements>
    <a:clrScheme name="">
      <a:dk1>
        <a:srgbClr val="000000"/>
      </a:dk1>
      <a:lt1>
        <a:srgbClr val="FFFFFF"/>
      </a:lt1>
      <a:dk2>
        <a:srgbClr val="3399FF"/>
      </a:dk2>
      <a:lt2>
        <a:srgbClr val="FFFF00"/>
      </a:lt2>
      <a:accent1>
        <a:srgbClr val="FF9900"/>
      </a:accent1>
      <a:accent2>
        <a:srgbClr val="00FFFF"/>
      </a:accent2>
      <a:accent3>
        <a:srgbClr val="ADCAFF"/>
      </a:accent3>
      <a:accent4>
        <a:srgbClr val="DADADA"/>
      </a:accent4>
      <a:accent5>
        <a:srgbClr val="FFCAAA"/>
      </a:accent5>
      <a:accent6>
        <a:srgbClr val="00E7E7"/>
      </a:accent6>
      <a:hlink>
        <a:srgbClr val="FF0000"/>
      </a:hlink>
      <a:folHlink>
        <a:srgbClr val="FF7C8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7.xml><?xml version="1.0" encoding="utf-8"?>
<a:theme xmlns:a="http://schemas.openxmlformats.org/drawingml/2006/main" name="36_Default Design">
  <a:themeElements>
    <a:clrScheme name="">
      <a:dk1>
        <a:srgbClr val="000000"/>
      </a:dk1>
      <a:lt1>
        <a:srgbClr val="FFFFFF"/>
      </a:lt1>
      <a:dk2>
        <a:srgbClr val="3399FF"/>
      </a:dk2>
      <a:lt2>
        <a:srgbClr val="FFFF00"/>
      </a:lt2>
      <a:accent1>
        <a:srgbClr val="FF9900"/>
      </a:accent1>
      <a:accent2>
        <a:srgbClr val="00FFFF"/>
      </a:accent2>
      <a:accent3>
        <a:srgbClr val="ADCAFF"/>
      </a:accent3>
      <a:accent4>
        <a:srgbClr val="DADADA"/>
      </a:accent4>
      <a:accent5>
        <a:srgbClr val="FFCAAA"/>
      </a:accent5>
      <a:accent6>
        <a:srgbClr val="00E7E7"/>
      </a:accent6>
      <a:hlink>
        <a:srgbClr val="FF0000"/>
      </a:hlink>
      <a:folHlink>
        <a:srgbClr val="FF7C8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8.xml><?xml version="1.0" encoding="utf-8"?>
<a:theme xmlns:a="http://schemas.openxmlformats.org/drawingml/2006/main" name="39_Default Design">
  <a:themeElements>
    <a:clrScheme name="">
      <a:dk1>
        <a:srgbClr val="000000"/>
      </a:dk1>
      <a:lt1>
        <a:srgbClr val="FFFFFF"/>
      </a:lt1>
      <a:dk2>
        <a:srgbClr val="3399FF"/>
      </a:dk2>
      <a:lt2>
        <a:srgbClr val="FFFF00"/>
      </a:lt2>
      <a:accent1>
        <a:srgbClr val="FF9900"/>
      </a:accent1>
      <a:accent2>
        <a:srgbClr val="00FFFF"/>
      </a:accent2>
      <a:accent3>
        <a:srgbClr val="ADCAFF"/>
      </a:accent3>
      <a:accent4>
        <a:srgbClr val="DADADA"/>
      </a:accent4>
      <a:accent5>
        <a:srgbClr val="FFCAAA"/>
      </a:accent5>
      <a:accent6>
        <a:srgbClr val="00E7E7"/>
      </a:accent6>
      <a:hlink>
        <a:srgbClr val="FF0000"/>
      </a:hlink>
      <a:folHlink>
        <a:srgbClr val="FF7C8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9.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Default Design">
  <a:themeElements>
    <a:clrScheme name="">
      <a:dk1>
        <a:srgbClr val="000000"/>
      </a:dk1>
      <a:lt1>
        <a:srgbClr val="FFFFFF"/>
      </a:lt1>
      <a:dk2>
        <a:srgbClr val="3399FF"/>
      </a:dk2>
      <a:lt2>
        <a:srgbClr val="FFFF00"/>
      </a:lt2>
      <a:accent1>
        <a:srgbClr val="FF9900"/>
      </a:accent1>
      <a:accent2>
        <a:srgbClr val="00FFFF"/>
      </a:accent2>
      <a:accent3>
        <a:srgbClr val="ADCAFF"/>
      </a:accent3>
      <a:accent4>
        <a:srgbClr val="DADADA"/>
      </a:accent4>
      <a:accent5>
        <a:srgbClr val="FFCAAA"/>
      </a:accent5>
      <a:accent6>
        <a:srgbClr val="00E7E7"/>
      </a:accent6>
      <a:hlink>
        <a:srgbClr val="FF0000"/>
      </a:hlink>
      <a:folHlink>
        <a:srgbClr val="FF7C8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Default Design">
  <a:themeElements>
    <a:clrScheme name="">
      <a:dk1>
        <a:srgbClr val="000000"/>
      </a:dk1>
      <a:lt1>
        <a:srgbClr val="FFFFFF"/>
      </a:lt1>
      <a:dk2>
        <a:srgbClr val="3399FF"/>
      </a:dk2>
      <a:lt2>
        <a:srgbClr val="FFFF00"/>
      </a:lt2>
      <a:accent1>
        <a:srgbClr val="FF9900"/>
      </a:accent1>
      <a:accent2>
        <a:srgbClr val="00FFFF"/>
      </a:accent2>
      <a:accent3>
        <a:srgbClr val="ADCAFF"/>
      </a:accent3>
      <a:accent4>
        <a:srgbClr val="DADADA"/>
      </a:accent4>
      <a:accent5>
        <a:srgbClr val="FFCAAA"/>
      </a:accent5>
      <a:accent6>
        <a:srgbClr val="00E7E7"/>
      </a:accent6>
      <a:hlink>
        <a:srgbClr val="FF0000"/>
      </a:hlink>
      <a:folHlink>
        <a:srgbClr val="FF7C8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Default Design">
  <a:themeElements>
    <a:clrScheme name="">
      <a:dk1>
        <a:srgbClr val="000000"/>
      </a:dk1>
      <a:lt1>
        <a:srgbClr val="FFFFFF"/>
      </a:lt1>
      <a:dk2>
        <a:srgbClr val="3399FF"/>
      </a:dk2>
      <a:lt2>
        <a:srgbClr val="FFFF00"/>
      </a:lt2>
      <a:accent1>
        <a:srgbClr val="FF9900"/>
      </a:accent1>
      <a:accent2>
        <a:srgbClr val="00FFFF"/>
      </a:accent2>
      <a:accent3>
        <a:srgbClr val="ADCAFF"/>
      </a:accent3>
      <a:accent4>
        <a:srgbClr val="DADADA"/>
      </a:accent4>
      <a:accent5>
        <a:srgbClr val="FFCAAA"/>
      </a:accent5>
      <a:accent6>
        <a:srgbClr val="00E7E7"/>
      </a:accent6>
      <a:hlink>
        <a:srgbClr val="FF0000"/>
      </a:hlink>
      <a:folHlink>
        <a:srgbClr val="FF7C8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5_Default Design">
  <a:themeElements>
    <a:clrScheme name="">
      <a:dk1>
        <a:srgbClr val="000000"/>
      </a:dk1>
      <a:lt1>
        <a:srgbClr val="FFFFFF"/>
      </a:lt1>
      <a:dk2>
        <a:srgbClr val="3399FF"/>
      </a:dk2>
      <a:lt2>
        <a:srgbClr val="FFFF00"/>
      </a:lt2>
      <a:accent1>
        <a:srgbClr val="FF9900"/>
      </a:accent1>
      <a:accent2>
        <a:srgbClr val="00FFFF"/>
      </a:accent2>
      <a:accent3>
        <a:srgbClr val="ADCAFF"/>
      </a:accent3>
      <a:accent4>
        <a:srgbClr val="DADADA"/>
      </a:accent4>
      <a:accent5>
        <a:srgbClr val="FFCAAA"/>
      </a:accent5>
      <a:accent6>
        <a:srgbClr val="00E7E7"/>
      </a:accent6>
      <a:hlink>
        <a:srgbClr val="FF0000"/>
      </a:hlink>
      <a:folHlink>
        <a:srgbClr val="FF7C8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8_Default Design">
  <a:themeElements>
    <a:clrScheme name="">
      <a:dk1>
        <a:srgbClr val="000000"/>
      </a:dk1>
      <a:lt1>
        <a:srgbClr val="FFFFFF"/>
      </a:lt1>
      <a:dk2>
        <a:srgbClr val="3399FF"/>
      </a:dk2>
      <a:lt2>
        <a:srgbClr val="FFFF00"/>
      </a:lt2>
      <a:accent1>
        <a:srgbClr val="FF9900"/>
      </a:accent1>
      <a:accent2>
        <a:srgbClr val="00FFFF"/>
      </a:accent2>
      <a:accent3>
        <a:srgbClr val="ADCAFF"/>
      </a:accent3>
      <a:accent4>
        <a:srgbClr val="DADADA"/>
      </a:accent4>
      <a:accent5>
        <a:srgbClr val="FFCAAA"/>
      </a:accent5>
      <a:accent6>
        <a:srgbClr val="00E7E7"/>
      </a:accent6>
      <a:hlink>
        <a:srgbClr val="FF0000"/>
      </a:hlink>
      <a:folHlink>
        <a:srgbClr val="FF7C8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9_Default Design">
  <a:themeElements>
    <a:clrScheme name="">
      <a:dk1>
        <a:srgbClr val="000000"/>
      </a:dk1>
      <a:lt1>
        <a:srgbClr val="FFFFFF"/>
      </a:lt1>
      <a:dk2>
        <a:srgbClr val="3399FF"/>
      </a:dk2>
      <a:lt2>
        <a:srgbClr val="FFFF00"/>
      </a:lt2>
      <a:accent1>
        <a:srgbClr val="FF9900"/>
      </a:accent1>
      <a:accent2>
        <a:srgbClr val="00FFFF"/>
      </a:accent2>
      <a:accent3>
        <a:srgbClr val="ADCAFF"/>
      </a:accent3>
      <a:accent4>
        <a:srgbClr val="DADADA"/>
      </a:accent4>
      <a:accent5>
        <a:srgbClr val="FFCAAA"/>
      </a:accent5>
      <a:accent6>
        <a:srgbClr val="00E7E7"/>
      </a:accent6>
      <a:hlink>
        <a:srgbClr val="FF0000"/>
      </a:hlink>
      <a:folHlink>
        <a:srgbClr val="FF7C8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2_Default Design">
  <a:themeElements>
    <a:clrScheme name="">
      <a:dk1>
        <a:srgbClr val="000000"/>
      </a:dk1>
      <a:lt1>
        <a:srgbClr val="FFFFFF"/>
      </a:lt1>
      <a:dk2>
        <a:srgbClr val="3399FF"/>
      </a:dk2>
      <a:lt2>
        <a:srgbClr val="FFFF00"/>
      </a:lt2>
      <a:accent1>
        <a:srgbClr val="FF9900"/>
      </a:accent1>
      <a:accent2>
        <a:srgbClr val="00FFFF"/>
      </a:accent2>
      <a:accent3>
        <a:srgbClr val="ADCAFF"/>
      </a:accent3>
      <a:accent4>
        <a:srgbClr val="DADADA"/>
      </a:accent4>
      <a:accent5>
        <a:srgbClr val="FFCAAA"/>
      </a:accent5>
      <a:accent6>
        <a:srgbClr val="00E7E7"/>
      </a:accent6>
      <a:hlink>
        <a:srgbClr val="FF0000"/>
      </a:hlink>
      <a:folHlink>
        <a:srgbClr val="FF7C8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13_Default Design">
  <a:themeElements>
    <a:clrScheme name="">
      <a:dk1>
        <a:srgbClr val="000000"/>
      </a:dk1>
      <a:lt1>
        <a:srgbClr val="FFFFFF"/>
      </a:lt1>
      <a:dk2>
        <a:srgbClr val="3399FF"/>
      </a:dk2>
      <a:lt2>
        <a:srgbClr val="FFFF00"/>
      </a:lt2>
      <a:accent1>
        <a:srgbClr val="FF9900"/>
      </a:accent1>
      <a:accent2>
        <a:srgbClr val="00FFFF"/>
      </a:accent2>
      <a:accent3>
        <a:srgbClr val="ADCAFF"/>
      </a:accent3>
      <a:accent4>
        <a:srgbClr val="DADADA"/>
      </a:accent4>
      <a:accent5>
        <a:srgbClr val="FFCAAA"/>
      </a:accent5>
      <a:accent6>
        <a:srgbClr val="00E7E7"/>
      </a:accent6>
      <a:hlink>
        <a:srgbClr val="FF0000"/>
      </a:hlink>
      <a:folHlink>
        <a:srgbClr val="FF7C8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Override1.xml><?xml version="1.0" encoding="utf-8"?>
<a:themeOverride xmlns:a="http://schemas.openxmlformats.org/drawingml/2006/main">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2.xml><?xml version="1.0" encoding="utf-8"?>
<a:themeOverride xmlns:a="http://schemas.openxmlformats.org/drawingml/2006/main">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otalTime>1185</TotalTime>
  <Words>2171</Words>
  <Application>Microsoft Office PowerPoint</Application>
  <PresentationFormat>On-screen Show (4:3)</PresentationFormat>
  <Paragraphs>270</Paragraphs>
  <Slides>22</Slides>
  <Notes>22</Notes>
  <HiddenSlides>4</HiddenSlides>
  <MMClips>0</MMClips>
  <ScaleCrop>false</ScaleCrop>
  <HeadingPairs>
    <vt:vector size="6" baseType="variant">
      <vt:variant>
        <vt:lpstr>Theme</vt:lpstr>
      </vt:variant>
      <vt:variant>
        <vt:i4>18</vt:i4>
      </vt:variant>
      <vt:variant>
        <vt:lpstr>Embedded OLE Servers</vt:lpstr>
      </vt:variant>
      <vt:variant>
        <vt:i4>1</vt:i4>
      </vt:variant>
      <vt:variant>
        <vt:lpstr>Slide Titles</vt:lpstr>
      </vt:variant>
      <vt:variant>
        <vt:i4>22</vt:i4>
      </vt:variant>
    </vt:vector>
  </HeadingPairs>
  <TitlesOfParts>
    <vt:vector size="41" baseType="lpstr">
      <vt:lpstr>Default Design</vt:lpstr>
      <vt:lpstr>1_Default Design</vt:lpstr>
      <vt:lpstr>2_Default Design</vt:lpstr>
      <vt:lpstr>3_Default Design</vt:lpstr>
      <vt:lpstr>5_Default Design</vt:lpstr>
      <vt:lpstr>8_Default Design</vt:lpstr>
      <vt:lpstr>9_Default Design</vt:lpstr>
      <vt:lpstr>12_Default Design</vt:lpstr>
      <vt:lpstr>13_Default Design</vt:lpstr>
      <vt:lpstr>14_Default Design</vt:lpstr>
      <vt:lpstr>15_Default Design</vt:lpstr>
      <vt:lpstr>16_Default Design</vt:lpstr>
      <vt:lpstr>17_Default Design</vt:lpstr>
      <vt:lpstr>32_Default Design</vt:lpstr>
      <vt:lpstr>34_Default Design</vt:lpstr>
      <vt:lpstr>35_Default Design</vt:lpstr>
      <vt:lpstr>36_Default Design</vt:lpstr>
      <vt:lpstr>39_Default Design</vt:lpstr>
      <vt:lpstr>Equation</vt:lpstr>
      <vt:lpstr>Public Sector Economics</vt:lpstr>
      <vt:lpstr>PowerPoint Presentation</vt:lpstr>
      <vt:lpstr>Olson’s bandits</vt:lpstr>
      <vt:lpstr>Olson’s on democracy vs nondemocracy</vt:lpstr>
      <vt:lpstr>Political Competitiveness</vt:lpstr>
      <vt:lpstr>Does Competitiveness Matter?</vt:lpstr>
      <vt:lpstr>Political Entry</vt:lpstr>
      <vt:lpstr>Entry Barriers around the World: Competition Exists, but is Imperfect</vt:lpstr>
      <vt:lpstr>Patent Race Framework</vt:lpstr>
      <vt:lpstr>Public Policy Categories</vt:lpstr>
      <vt:lpstr>Structure of the Competition</vt:lpstr>
      <vt:lpstr>Structure of the Competition (cont’d)</vt:lpstr>
      <vt:lpstr>Structure of the Competition (cont’d)</vt:lpstr>
      <vt:lpstr>Implications of the Entry Condition</vt:lpstr>
      <vt:lpstr>Implications of Zero Profits (cont’d)</vt:lpstr>
      <vt:lpstr>Representative Citizen’s Utility</vt:lpstr>
      <vt:lpstr>Government Budget Constraint</vt:lpstr>
      <vt:lpstr>Extent of the Political Market: The Size of Nations</vt:lpstr>
      <vt:lpstr>Frequency of Uncontested Elections by Year and Office</vt:lpstr>
      <vt:lpstr>Margins of Victory by Year and Office</vt:lpstr>
      <vt:lpstr>Democratization</vt:lpstr>
      <vt:lpstr>Indicators of (non)democracy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Casey B. Mulligan</dc:creator>
  <cp:lastModifiedBy>Windows User</cp:lastModifiedBy>
  <cp:revision>84</cp:revision>
  <dcterms:created xsi:type="dcterms:W3CDTF">2001-05-15T00:46:14Z</dcterms:created>
  <dcterms:modified xsi:type="dcterms:W3CDTF">2015-03-10T14:28:47Z</dcterms:modified>
</cp:coreProperties>
</file>