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theme/themeOverride2.xml" ContentType="application/vnd.openxmlformats-officedocument.themeOverride+xml"/>
  <Override PartName="/ppt/notesSlides/notesSlide15.xml" ContentType="application/vnd.openxmlformats-officedocument.presentationml.notesSlide+xml"/>
  <Override PartName="/ppt/theme/themeOverride3.xml" ContentType="application/vnd.openxmlformats-officedocument.themeOverride+xml"/>
  <Override PartName="/ppt/notesSlides/notesSlide16.xml" ContentType="application/vnd.openxmlformats-officedocument.presentationml.notesSlide+xml"/>
  <Override PartName="/ppt/theme/themeOverride4.xml" ContentType="application/vnd.openxmlformats-officedocument.themeOverride+xml"/>
  <Override PartName="/ppt/notesSlides/notesSlide17.xml" ContentType="application/vnd.openxmlformats-officedocument.presentationml.notesSlide+xml"/>
  <Override PartName="/ppt/theme/themeOverride5.xml" ContentType="application/vnd.openxmlformats-officedocument.themeOverride+xml"/>
  <Override PartName="/ppt/notesSlides/notesSlide18.xml" ContentType="application/vnd.openxmlformats-officedocument.presentationml.notesSlide+xml"/>
  <Override PartName="/ppt/theme/themeOverride6.xml" ContentType="application/vnd.openxmlformats-officedocument.themeOverride+xml"/>
  <Override PartName="/ppt/notesSlides/notesSlide19.xml" ContentType="application/vnd.openxmlformats-officedocument.presentationml.notesSlide+xml"/>
  <Override PartName="/ppt/theme/themeOverride7.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8.xml" ContentType="application/vnd.openxmlformats-officedocument.themeOverride+xml"/>
  <Override PartName="/ppt/notesSlides/notesSlide23.xml" ContentType="application/vnd.openxmlformats-officedocument.presentationml.notesSlide+xml"/>
  <Override PartName="/ppt/theme/themeOverride9.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10.xml" ContentType="application/vnd.openxmlformats-officedocument.themeOverride+xml"/>
  <Override PartName="/ppt/notesSlides/notesSlide32.xml" ContentType="application/vnd.openxmlformats-officedocument.presentationml.notesSlide+xml"/>
  <Override PartName="/ppt/theme/themeOverride11.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731" r:id="rId4"/>
    <p:sldMasterId id="2147483765" r:id="rId5"/>
    <p:sldMasterId id="2147483853" r:id="rId6"/>
    <p:sldMasterId id="2147483855" r:id="rId7"/>
    <p:sldMasterId id="2147483858" r:id="rId8"/>
  </p:sldMasterIdLst>
  <p:notesMasterIdLst>
    <p:notesMasterId r:id="rId52"/>
  </p:notesMasterIdLst>
  <p:sldIdLst>
    <p:sldId id="266" r:id="rId9"/>
    <p:sldId id="291" r:id="rId10"/>
    <p:sldId id="267" r:id="rId11"/>
    <p:sldId id="299" r:id="rId12"/>
    <p:sldId id="292" r:id="rId13"/>
    <p:sldId id="318" r:id="rId14"/>
    <p:sldId id="298" r:id="rId15"/>
    <p:sldId id="319" r:id="rId16"/>
    <p:sldId id="293" r:id="rId17"/>
    <p:sldId id="294" r:id="rId18"/>
    <p:sldId id="295" r:id="rId19"/>
    <p:sldId id="297" r:id="rId20"/>
    <p:sldId id="314" r:id="rId21"/>
    <p:sldId id="315" r:id="rId22"/>
    <p:sldId id="316" r:id="rId23"/>
    <p:sldId id="317" r:id="rId24"/>
    <p:sldId id="300" r:id="rId25"/>
    <p:sldId id="306" r:id="rId26"/>
    <p:sldId id="305" r:id="rId27"/>
    <p:sldId id="307" r:id="rId28"/>
    <p:sldId id="301" r:id="rId29"/>
    <p:sldId id="303" r:id="rId30"/>
    <p:sldId id="304" r:id="rId31"/>
    <p:sldId id="276" r:id="rId32"/>
    <p:sldId id="278" r:id="rId33"/>
    <p:sldId id="308" r:id="rId34"/>
    <p:sldId id="313" r:id="rId35"/>
    <p:sldId id="321" r:id="rId36"/>
    <p:sldId id="309" r:id="rId37"/>
    <p:sldId id="290" r:id="rId38"/>
    <p:sldId id="285" r:id="rId39"/>
    <p:sldId id="289" r:id="rId40"/>
    <p:sldId id="288" r:id="rId41"/>
    <p:sldId id="287" r:id="rId42"/>
    <p:sldId id="311" r:id="rId43"/>
    <p:sldId id="312" r:id="rId44"/>
    <p:sldId id="310" r:id="rId45"/>
    <p:sldId id="277" r:id="rId46"/>
    <p:sldId id="284" r:id="rId47"/>
    <p:sldId id="281" r:id="rId48"/>
    <p:sldId id="282" r:id="rId49"/>
    <p:sldId id="296" r:id="rId50"/>
    <p:sldId id="280" r:id="rId5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42" autoAdjust="0"/>
    <p:restoredTop sz="90929"/>
  </p:normalViewPr>
  <p:slideViewPr>
    <p:cSldViewPr>
      <p:cViewPr varScale="1">
        <p:scale>
          <a:sx n="106" d="100"/>
          <a:sy n="106" d="100"/>
        </p:scale>
        <p:origin x="-11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imes New Roman" charset="0"/>
              </a:defRPr>
            </a:lvl1pPr>
          </a:lstStyle>
          <a:p>
            <a:pPr>
              <a:defRPr/>
            </a:pPr>
            <a:fld id="{BE2E3C98-7DC3-4C1B-B10C-C418227A7A8D}" type="datetimeFigureOut">
              <a:rPr lang="en-US"/>
              <a:pPr>
                <a:defRPr/>
              </a:pPr>
              <a:t>9/19/2015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imes New Roman" charset="0"/>
              </a:defRPr>
            </a:lvl1pPr>
          </a:lstStyle>
          <a:p>
            <a:pPr>
              <a:defRPr/>
            </a:pPr>
            <a:fld id="{448529FB-D2E0-4A8D-90C8-7592CFBC2C78}" type="slidenum">
              <a:rPr lang="en-US"/>
              <a:pPr>
                <a:defRPr/>
              </a:pPr>
              <a:t>‹#›</a:t>
            </a:fld>
            <a:endParaRPr lang="en-US"/>
          </a:p>
        </p:txBody>
      </p:sp>
    </p:spTree>
    <p:extLst>
      <p:ext uri="{BB962C8B-B14F-4D97-AF65-F5344CB8AC3E}">
        <p14:creationId xmlns:p14="http://schemas.microsoft.com/office/powerpoint/2010/main" val="28095086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715427B-26A3-4E51-B569-6C8ED5DAD6F2}" type="slidenum">
              <a:rPr lang="en-US" altLang="en-US" smtClean="0">
                <a:latin typeface="Times New Roman" charset="0"/>
              </a:rPr>
              <a:pPr eaLnBrk="1" hangingPunct="1">
                <a:spcBef>
                  <a:spcPct val="0"/>
                </a:spcBef>
              </a:pPr>
              <a:t>1</a:t>
            </a:fld>
            <a:endParaRPr lang="en-US" altLang="en-US" smtClean="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Quoted by Levy and Peart 2011</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E4FE67D-FD0B-429C-94AB-E707E6840F35}" type="slidenum">
              <a:rPr lang="en-US" altLang="en-US" smtClean="0">
                <a:solidFill>
                  <a:srgbClr val="000000"/>
                </a:solidFill>
                <a:latin typeface="Times New Roman" charset="0"/>
              </a:rPr>
              <a:pPr eaLnBrk="1" hangingPunct="1">
                <a:spcBef>
                  <a:spcPct val="0"/>
                </a:spcBef>
              </a:pPr>
              <a:t>10</a:t>
            </a:fld>
            <a:endParaRPr lang="en-US" altLang="en-US" smtClean="0">
              <a:solidFill>
                <a:srgbClr val="000000"/>
              </a:solidFill>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Free to Choose (p. 24 of the 1990 edition)</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F54ACDA-5218-4DB6-AFEB-3850FFCF75C8}" type="slidenum">
              <a:rPr lang="en-US" altLang="en-US" smtClean="0">
                <a:solidFill>
                  <a:srgbClr val="000000"/>
                </a:solidFill>
                <a:latin typeface="Times New Roman" charset="0"/>
              </a:rPr>
              <a:pPr eaLnBrk="1" hangingPunct="1">
                <a:spcBef>
                  <a:spcPct val="0"/>
                </a:spcBef>
              </a:pPr>
              <a:t>11</a:t>
            </a:fld>
            <a:endParaRPr lang="en-US" altLang="en-US" smtClean="0">
              <a:solidFill>
                <a:srgbClr val="000000"/>
              </a:solidFill>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http://www.vox.com/2014/12/22/7427117/single-payer-vermont-shumlin</a:t>
            </a:r>
          </a:p>
          <a:p>
            <a:pPr eaLnBrk="1" hangingPunct="1">
              <a:spcBef>
                <a:spcPct val="0"/>
              </a:spcBef>
            </a:pPr>
            <a:r>
              <a:rPr lang="en-US" altLang="en-US" smtClean="0"/>
              <a:t>http://www.brookings.edu/views/papers/orszag/200504security.pdf</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4E92447-B713-4AE5-8290-5E71307ED038}" type="slidenum">
              <a:rPr lang="en-US" altLang="en-US" smtClean="0">
                <a:latin typeface="Times New Roman" charset="0"/>
              </a:rPr>
              <a:pPr eaLnBrk="1" hangingPunct="1">
                <a:spcBef>
                  <a:spcPct val="0"/>
                </a:spcBef>
              </a:pPr>
              <a:t>12</a:t>
            </a:fld>
            <a:endParaRPr lang="en-US" altLang="en-US" smtClean="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http://www.vox.com/2014/12/22/7427117/single-payer-vermont-shumlin</a:t>
            </a:r>
          </a:p>
          <a:p>
            <a:pPr eaLnBrk="1" hangingPunct="1">
              <a:spcBef>
                <a:spcPct val="0"/>
              </a:spcBef>
            </a:pPr>
            <a:r>
              <a:rPr lang="en-US" altLang="en-US" smtClean="0"/>
              <a:t>http://www.brookings.edu/views/papers/orszag/200504security.pdf</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4E92447-B713-4AE5-8290-5E71307ED038}" type="slidenum">
              <a:rPr lang="en-US" altLang="en-US" smtClean="0">
                <a:latin typeface="Times New Roman" charset="0"/>
              </a:rPr>
              <a:pPr eaLnBrk="1" hangingPunct="1">
                <a:spcBef>
                  <a:spcPct val="0"/>
                </a:spcBef>
              </a:pPr>
              <a:t>16</a:t>
            </a:fld>
            <a:endParaRPr lang="en-US" altLang="en-US" smtClean="0">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F37FEA6-619F-4048-9C48-DD27DF9F1EB7}" type="slidenum">
              <a:rPr lang="en-US" altLang="en-US" smtClean="0">
                <a:solidFill>
                  <a:srgbClr val="000000"/>
                </a:solidFill>
                <a:latin typeface="Times New Roman" charset="0"/>
                <a:ea typeface="MS PGothic" pitchFamily="34" charset="-128"/>
              </a:rPr>
              <a:pPr eaLnBrk="1" hangingPunct="1">
                <a:spcBef>
                  <a:spcPct val="0"/>
                </a:spcBef>
              </a:pPr>
              <a:t>17</a:t>
            </a:fld>
            <a:endParaRPr lang="en-US" altLang="en-US" smtClean="0">
              <a:solidFill>
                <a:srgbClr val="000000"/>
              </a:solidFill>
              <a:latin typeface="Times New Roman" charset="0"/>
              <a:ea typeface="MS PGothic"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C7A35ED-FB38-4418-9D0A-D3FC73DADE6C}" type="slidenum">
              <a:rPr lang="en-US" altLang="en-US" smtClean="0">
                <a:solidFill>
                  <a:srgbClr val="000000"/>
                </a:solidFill>
                <a:latin typeface="Times New Roman" charset="0"/>
                <a:ea typeface="MS PGothic" pitchFamily="34" charset="-128"/>
              </a:rPr>
              <a:pPr eaLnBrk="1" hangingPunct="1">
                <a:spcBef>
                  <a:spcPct val="0"/>
                </a:spcBef>
              </a:pPr>
              <a:t>18</a:t>
            </a:fld>
            <a:endParaRPr lang="en-US" altLang="en-US" smtClean="0">
              <a:solidFill>
                <a:srgbClr val="000000"/>
              </a:solidFill>
              <a:latin typeface="Times New Roman" charset="0"/>
              <a:ea typeface="MS PGothic"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http://www.businessinsider.com/average-annual-hours-worked-for-americans-vs-the-rest-of-the-world-2013-8</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27552C3-5D55-4A81-B892-DA56A73E3B8D}" type="slidenum">
              <a:rPr lang="en-US" altLang="en-US" smtClean="0">
                <a:solidFill>
                  <a:srgbClr val="000000"/>
                </a:solidFill>
                <a:latin typeface="Times New Roman" charset="0"/>
                <a:ea typeface="MS PGothic" pitchFamily="34" charset="-128"/>
              </a:rPr>
              <a:pPr eaLnBrk="1" hangingPunct="1">
                <a:spcBef>
                  <a:spcPct val="0"/>
                </a:spcBef>
              </a:pPr>
              <a:t>19</a:t>
            </a:fld>
            <a:endParaRPr lang="en-US" altLang="en-US" smtClean="0">
              <a:solidFill>
                <a:srgbClr val="000000"/>
              </a:solidFill>
              <a:latin typeface="Times New Roman" charset="0"/>
              <a:ea typeface="MS PGothic"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B693332-BB21-4A7E-92A1-C52AC0978EFD}" type="slidenum">
              <a:rPr lang="en-US" altLang="en-US" smtClean="0">
                <a:solidFill>
                  <a:srgbClr val="000000"/>
                </a:solidFill>
                <a:latin typeface="Times New Roman" charset="0"/>
                <a:ea typeface="MS PGothic" pitchFamily="34" charset="-128"/>
              </a:rPr>
              <a:pPr eaLnBrk="1" hangingPunct="1">
                <a:spcBef>
                  <a:spcPct val="0"/>
                </a:spcBef>
              </a:pPr>
              <a:t>20</a:t>
            </a:fld>
            <a:endParaRPr lang="en-US" altLang="en-US" smtClean="0">
              <a:solidFill>
                <a:srgbClr val="000000"/>
              </a:solidFill>
              <a:latin typeface="Times New Roman" charset="0"/>
              <a:ea typeface="MS PGothic"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0841FCF-6C5B-4536-A071-AFC2D5055ADB}" type="slidenum">
              <a:rPr lang="en-US" altLang="en-US" smtClean="0">
                <a:solidFill>
                  <a:srgbClr val="000000"/>
                </a:solidFill>
                <a:latin typeface="Times New Roman" charset="0"/>
                <a:ea typeface="MS PGothic" pitchFamily="34" charset="-128"/>
              </a:rPr>
              <a:pPr eaLnBrk="1" hangingPunct="1">
                <a:spcBef>
                  <a:spcPct val="0"/>
                </a:spcBef>
              </a:pPr>
              <a:t>21</a:t>
            </a:fld>
            <a:endParaRPr lang="en-US" altLang="en-US" smtClean="0">
              <a:solidFill>
                <a:srgbClr val="000000"/>
              </a:solidFill>
              <a:latin typeface="Times New Roman" charset="0"/>
              <a:ea typeface="MS PGothic"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C2A55DA-8B8F-4EC2-8255-A00549DC2B8A}" type="slidenum">
              <a:rPr lang="en-US" altLang="en-US" smtClean="0">
                <a:solidFill>
                  <a:srgbClr val="000000"/>
                </a:solidFill>
                <a:latin typeface="Times New Roman" charset="0"/>
                <a:ea typeface="MS PGothic" pitchFamily="34" charset="-128"/>
              </a:rPr>
              <a:pPr eaLnBrk="1" hangingPunct="1">
                <a:spcBef>
                  <a:spcPct val="0"/>
                </a:spcBef>
              </a:pPr>
              <a:t>22</a:t>
            </a:fld>
            <a:endParaRPr lang="en-US" altLang="en-US" smtClean="0">
              <a:solidFill>
                <a:srgbClr val="000000"/>
              </a:solidFill>
              <a:latin typeface="Times New Roman" charset="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CA6BE0F-2D81-4CC5-A30E-2133F31FB2FE}" type="slidenum">
              <a:rPr lang="en-US" altLang="en-US" smtClean="0">
                <a:solidFill>
                  <a:srgbClr val="000000"/>
                </a:solidFill>
                <a:latin typeface="Times New Roman" charset="0"/>
              </a:rPr>
              <a:pPr eaLnBrk="1" hangingPunct="1">
                <a:spcBef>
                  <a:spcPct val="0"/>
                </a:spcBef>
              </a:pPr>
              <a:t>2</a:t>
            </a:fld>
            <a:endParaRPr lang="en-US" altLang="en-US" smtClean="0">
              <a:solidFill>
                <a:srgbClr val="000000"/>
              </a:solidFill>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B3BEFEE-BA33-49CC-B8E5-2226FE17567E}" type="slidenum">
              <a:rPr lang="en-US" altLang="en-US" smtClean="0">
                <a:solidFill>
                  <a:srgbClr val="000000"/>
                </a:solidFill>
                <a:latin typeface="Times New Roman" charset="0"/>
                <a:ea typeface="MS PGothic" pitchFamily="34" charset="-128"/>
              </a:rPr>
              <a:pPr eaLnBrk="1" hangingPunct="1">
                <a:spcBef>
                  <a:spcPct val="0"/>
                </a:spcBef>
              </a:pPr>
              <a:t>23</a:t>
            </a:fld>
            <a:endParaRPr lang="en-US" altLang="en-US" smtClean="0">
              <a:solidFill>
                <a:srgbClr val="000000"/>
              </a:solidFill>
              <a:latin typeface="Times New Roman" charset="0"/>
              <a:ea typeface="MS PGothic"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923792D-5943-4512-AE91-05D19E5770E0}" type="slidenum">
              <a:rPr lang="en-US" altLang="en-US" smtClean="0">
                <a:latin typeface="Times New Roman" charset="0"/>
              </a:rPr>
              <a:pPr eaLnBrk="1" hangingPunct="1">
                <a:spcBef>
                  <a:spcPct val="0"/>
                </a:spcBef>
              </a:pPr>
              <a:t>24</a:t>
            </a:fld>
            <a:endParaRPr lang="en-US" altLang="en-US" smtClean="0">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4730D98-4FD2-4437-8DB8-2832EBFE590C}" type="slidenum">
              <a:rPr lang="en-US" altLang="en-US" smtClean="0">
                <a:latin typeface="Times New Roman" charset="0"/>
              </a:rPr>
              <a:pPr eaLnBrk="1" hangingPunct="1">
                <a:spcBef>
                  <a:spcPct val="0"/>
                </a:spcBef>
              </a:pPr>
              <a:t>25</a:t>
            </a:fld>
            <a:endParaRPr lang="en-US" altLang="en-US" smtClean="0">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78B158F-69AB-498D-B262-05622CAFC251}" type="slidenum">
              <a:rPr lang="en-US" altLang="en-US" smtClean="0">
                <a:solidFill>
                  <a:srgbClr val="000000"/>
                </a:solidFill>
                <a:latin typeface="Times New Roman" charset="0"/>
                <a:ea typeface="MS PGothic" pitchFamily="34" charset="-128"/>
              </a:rPr>
              <a:pPr eaLnBrk="1" hangingPunct="1">
                <a:spcBef>
                  <a:spcPct val="0"/>
                </a:spcBef>
              </a:pPr>
              <a:t>26</a:t>
            </a:fld>
            <a:endParaRPr lang="en-US" altLang="en-US" smtClean="0">
              <a:solidFill>
                <a:srgbClr val="000000"/>
              </a:solidFill>
              <a:latin typeface="Times New Roman" charset="0"/>
              <a:ea typeface="MS PGothic" pitchFamily="34" charset="-128"/>
            </a:endParaRPr>
          </a:p>
        </p:txBody>
      </p:sp>
      <p:sp>
        <p:nvSpPr>
          <p:cNvPr id="7373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78B158F-69AB-498D-B262-05622CAFC251}" type="slidenum">
              <a:rPr lang="en-US" altLang="en-US" smtClean="0">
                <a:solidFill>
                  <a:srgbClr val="000000"/>
                </a:solidFill>
                <a:latin typeface="Times New Roman" charset="0"/>
                <a:ea typeface="MS PGothic" pitchFamily="34" charset="-128"/>
              </a:rPr>
              <a:pPr eaLnBrk="1" hangingPunct="1">
                <a:spcBef>
                  <a:spcPct val="0"/>
                </a:spcBef>
              </a:pPr>
              <a:t>27</a:t>
            </a:fld>
            <a:endParaRPr lang="en-US" altLang="en-US" smtClean="0">
              <a:solidFill>
                <a:srgbClr val="000000"/>
              </a:solidFill>
              <a:latin typeface="Times New Roman" charset="0"/>
              <a:ea typeface="MS PGothic" pitchFamily="34" charset="-128"/>
            </a:endParaRPr>
          </a:p>
        </p:txBody>
      </p:sp>
      <p:sp>
        <p:nvSpPr>
          <p:cNvPr id="7373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E410BB9-EAB8-470D-8EF9-7DE5E0F1D3E8}" type="slidenum">
              <a:rPr lang="en-US" altLang="en-US" smtClean="0">
                <a:solidFill>
                  <a:srgbClr val="000000"/>
                </a:solidFill>
                <a:latin typeface="Times New Roman" charset="0"/>
              </a:rPr>
              <a:pPr eaLnBrk="1" hangingPunct="1">
                <a:spcBef>
                  <a:spcPct val="0"/>
                </a:spcBef>
              </a:pPr>
              <a:t>28</a:t>
            </a:fld>
            <a:endParaRPr lang="en-US" altLang="en-US" smtClean="0">
              <a:solidFill>
                <a:srgbClr val="000000"/>
              </a:solidFill>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9855DD5-3150-4671-949C-F4185C150B12}" type="slidenum">
              <a:rPr lang="en-US" altLang="en-US" smtClean="0">
                <a:solidFill>
                  <a:srgbClr val="000000"/>
                </a:solidFill>
                <a:latin typeface="Times New Roman" charset="0"/>
              </a:rPr>
              <a:pPr eaLnBrk="1" hangingPunct="1">
                <a:spcBef>
                  <a:spcPct val="0"/>
                </a:spcBef>
              </a:pPr>
              <a:t>29</a:t>
            </a:fld>
            <a:endParaRPr lang="en-US" altLang="en-US" smtClean="0">
              <a:solidFill>
                <a:srgbClr val="000000"/>
              </a:solidFill>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7FED7B4-D14D-44A0-9FDD-800158E1FFA4}" type="slidenum">
              <a:rPr lang="en-US" altLang="en-US" smtClean="0">
                <a:solidFill>
                  <a:srgbClr val="000000"/>
                </a:solidFill>
                <a:latin typeface="Times New Roman" charset="0"/>
              </a:rPr>
              <a:pPr eaLnBrk="1" hangingPunct="1">
                <a:spcBef>
                  <a:spcPct val="0"/>
                </a:spcBef>
              </a:pPr>
              <a:t>30</a:t>
            </a:fld>
            <a:endParaRPr lang="en-US" altLang="en-US" smtClean="0">
              <a:solidFill>
                <a:srgbClr val="000000"/>
              </a:solidFill>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7AD79FF-D7D7-45DD-B372-48F728198B07}" type="slidenum">
              <a:rPr lang="en-US" altLang="en-US" smtClean="0">
                <a:solidFill>
                  <a:srgbClr val="000000"/>
                </a:solidFill>
                <a:latin typeface="Times New Roman" charset="0"/>
              </a:rPr>
              <a:pPr eaLnBrk="1" hangingPunct="1">
                <a:spcBef>
                  <a:spcPct val="0"/>
                </a:spcBef>
              </a:pPr>
              <a:t>31</a:t>
            </a:fld>
            <a:endParaRPr lang="en-US" altLang="en-US" smtClean="0">
              <a:solidFill>
                <a:srgbClr val="000000"/>
              </a:solidFill>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0200D2C-D20C-4D5B-AB89-2B9D8A73B29B}" type="slidenum">
              <a:rPr lang="en-US" altLang="en-US" smtClean="0">
                <a:solidFill>
                  <a:srgbClr val="000000"/>
                </a:solidFill>
                <a:latin typeface="Times New Roman" charset="0"/>
              </a:rPr>
              <a:pPr eaLnBrk="1" hangingPunct="1">
                <a:spcBef>
                  <a:spcPct val="0"/>
                </a:spcBef>
              </a:pPr>
              <a:t>32</a:t>
            </a:fld>
            <a:endParaRPr lang="en-US" altLang="en-US" smtClean="0">
              <a:solidFill>
                <a:srgbClr val="000000"/>
              </a:solidFill>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C239CAC-7C72-4AAC-BCFD-B52472336E0B}" type="slidenum">
              <a:rPr lang="en-US" altLang="en-US" smtClean="0">
                <a:latin typeface="Times New Roman" charset="0"/>
              </a:rPr>
              <a:pPr eaLnBrk="1" hangingPunct="1">
                <a:spcBef>
                  <a:spcPct val="0"/>
                </a:spcBef>
              </a:pPr>
              <a:t>3</a:t>
            </a:fld>
            <a:endParaRPr lang="en-US" altLang="en-US" smtClean="0">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97CD84D-D18D-42BD-9A9D-A2333F5AD1BD}" type="slidenum">
              <a:rPr lang="en-US" altLang="en-US" smtClean="0">
                <a:solidFill>
                  <a:srgbClr val="000000"/>
                </a:solidFill>
                <a:latin typeface="Times New Roman" charset="0"/>
              </a:rPr>
              <a:pPr eaLnBrk="1" hangingPunct="1">
                <a:spcBef>
                  <a:spcPct val="0"/>
                </a:spcBef>
              </a:pPr>
              <a:t>33</a:t>
            </a:fld>
            <a:endParaRPr lang="en-US" altLang="en-US" smtClean="0">
              <a:solidFill>
                <a:srgbClr val="000000"/>
              </a:solidFill>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EFEC4B3-7B77-41F6-881A-05F85E3629A0}" type="slidenum">
              <a:rPr lang="en-US" altLang="en-US" smtClean="0">
                <a:solidFill>
                  <a:srgbClr val="000000"/>
                </a:solidFill>
                <a:latin typeface="Times New Roman" charset="0"/>
              </a:rPr>
              <a:pPr eaLnBrk="1" hangingPunct="1">
                <a:spcBef>
                  <a:spcPct val="0"/>
                </a:spcBef>
              </a:pPr>
              <a:t>34</a:t>
            </a:fld>
            <a:endParaRPr lang="en-US" altLang="en-US" smtClean="0">
              <a:solidFill>
                <a:srgbClr val="000000"/>
              </a:solidFill>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90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9B0D541F-74D2-4C94-8F4E-FA878C3CAF18}" type="slidenum">
              <a:rPr lang="en-US" sz="1200">
                <a:solidFill>
                  <a:srgbClr val="000000"/>
                </a:solidFill>
              </a:rPr>
              <a:pPr eaLnBrk="1" hangingPunct="1"/>
              <a:t>35</a:t>
            </a:fld>
            <a:endParaRPr lang="en-US" sz="120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10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B767FF5-C811-42EF-8D1E-2EDDC893DFED}" type="slidenum">
              <a:rPr lang="en-US" sz="1200">
                <a:solidFill>
                  <a:srgbClr val="000000"/>
                </a:solidFill>
              </a:rPr>
              <a:pPr eaLnBrk="1" hangingPunct="1"/>
              <a:t>36</a:t>
            </a:fld>
            <a:endParaRPr lang="en-US" sz="120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53771E0-9DDB-4438-96D9-D0DA166347C8}" type="slidenum">
              <a:rPr lang="en-US" altLang="en-US" smtClean="0">
                <a:latin typeface="Times New Roman" charset="0"/>
              </a:rPr>
              <a:pPr eaLnBrk="1" hangingPunct="1">
                <a:spcBef>
                  <a:spcPct val="0"/>
                </a:spcBef>
              </a:pPr>
              <a:t>38</a:t>
            </a:fld>
            <a:endParaRPr lang="en-US" altLang="en-US" smtClean="0">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5766035-DB23-474E-8302-5ACBFB28B47A}" type="slidenum">
              <a:rPr lang="en-US" altLang="en-US" smtClean="0">
                <a:solidFill>
                  <a:srgbClr val="000000"/>
                </a:solidFill>
                <a:latin typeface="Times New Roman" charset="0"/>
              </a:rPr>
              <a:pPr eaLnBrk="1" hangingPunct="1">
                <a:spcBef>
                  <a:spcPct val="0"/>
                </a:spcBef>
              </a:pPr>
              <a:t>39</a:t>
            </a:fld>
            <a:endParaRPr lang="en-US" altLang="en-US" smtClean="0">
              <a:solidFill>
                <a:srgbClr val="000000"/>
              </a:solidFill>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22DE75D-33DA-4490-925F-0C023592A0AA}" type="slidenum">
              <a:rPr lang="en-US" altLang="en-US" smtClean="0">
                <a:latin typeface="Times New Roman" charset="0"/>
              </a:rPr>
              <a:pPr eaLnBrk="1" hangingPunct="1">
                <a:spcBef>
                  <a:spcPct val="0"/>
                </a:spcBef>
              </a:pPr>
              <a:t>40</a:t>
            </a:fld>
            <a:endParaRPr lang="en-US" altLang="en-US" smtClean="0">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28514AC-2017-499C-A6BD-57999DF45A74}" type="slidenum">
              <a:rPr lang="en-US" altLang="en-US" smtClean="0">
                <a:latin typeface="Times New Roman" charset="0"/>
              </a:rPr>
              <a:pPr eaLnBrk="1" hangingPunct="1">
                <a:spcBef>
                  <a:spcPct val="0"/>
                </a:spcBef>
              </a:pPr>
              <a:t>41</a:t>
            </a:fld>
            <a:endParaRPr lang="en-US" altLang="en-US" smtClean="0">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BFDEBE5-1177-4423-9D53-DDC861CDB6A9}" type="slidenum">
              <a:rPr lang="en-US" altLang="en-US" smtClean="0">
                <a:solidFill>
                  <a:srgbClr val="000000"/>
                </a:solidFill>
                <a:latin typeface="Times New Roman" charset="0"/>
              </a:rPr>
              <a:pPr eaLnBrk="1" hangingPunct="1">
                <a:spcBef>
                  <a:spcPct val="0"/>
                </a:spcBef>
              </a:pPr>
              <a:t>42</a:t>
            </a:fld>
            <a:endParaRPr lang="en-US" altLang="en-US" smtClean="0">
              <a:solidFill>
                <a:srgbClr val="000000"/>
              </a:solidFill>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874DAD2-BCF7-4FCA-B421-B13F4E0FD6F8}" type="slidenum">
              <a:rPr lang="en-US" altLang="en-US" smtClean="0">
                <a:latin typeface="Times New Roman" charset="0"/>
              </a:rPr>
              <a:pPr eaLnBrk="1" hangingPunct="1">
                <a:spcBef>
                  <a:spcPct val="0"/>
                </a:spcBef>
              </a:pPr>
              <a:t>4</a:t>
            </a:fld>
            <a:endParaRPr lang="en-US" altLang="en-US" smtClean="0">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4126A25-F25B-424B-AC2F-0B6C64FDB100}" type="slidenum">
              <a:rPr lang="en-US" altLang="en-US" smtClean="0">
                <a:latin typeface="Times New Roman" charset="0"/>
              </a:rPr>
              <a:pPr eaLnBrk="1" hangingPunct="1">
                <a:spcBef>
                  <a:spcPct val="0"/>
                </a:spcBef>
              </a:pPr>
              <a:t>43</a:t>
            </a:fld>
            <a:endParaRPr lang="en-US" altLang="en-US" smtClean="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leadership claimed that small farms were not productive.</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BE097E3-343F-4A8D-A23C-D43BEBC56521}" type="slidenum">
              <a:rPr lang="en-US" altLang="en-US" smtClean="0">
                <a:solidFill>
                  <a:srgbClr val="000000"/>
                </a:solidFill>
                <a:latin typeface="Times New Roman" charset="0"/>
              </a:rPr>
              <a:pPr eaLnBrk="1" hangingPunct="1">
                <a:spcBef>
                  <a:spcPct val="0"/>
                </a:spcBef>
              </a:pPr>
              <a:t>5</a:t>
            </a:fld>
            <a:endParaRPr lang="en-US" altLang="en-US" smtClean="0">
              <a:solidFill>
                <a:srgbClr val="000000"/>
              </a:solidFill>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BE097E3-343F-4A8D-A23C-D43BEBC56521}" type="slidenum">
              <a:rPr lang="en-US" altLang="en-US" smtClean="0">
                <a:solidFill>
                  <a:srgbClr val="000000"/>
                </a:solidFill>
                <a:latin typeface="Times New Roman" charset="0"/>
              </a:rPr>
              <a:pPr eaLnBrk="1" hangingPunct="1">
                <a:spcBef>
                  <a:spcPct val="0"/>
                </a:spcBef>
              </a:pPr>
              <a:t>6</a:t>
            </a:fld>
            <a:endParaRPr lang="en-US" altLang="en-US" smtClean="0">
              <a:solidFill>
                <a:srgbClr val="000000"/>
              </a:solidFill>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leadership claimed that small farms were not productive.</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BDBC57F-DD95-4520-B2A2-35397F5DAECC}" type="slidenum">
              <a:rPr lang="en-US" altLang="en-US" smtClean="0">
                <a:solidFill>
                  <a:srgbClr val="000000"/>
                </a:solidFill>
                <a:latin typeface="Times New Roman" charset="0"/>
              </a:rPr>
              <a:pPr eaLnBrk="1" hangingPunct="1">
                <a:spcBef>
                  <a:spcPct val="0"/>
                </a:spcBef>
              </a:pPr>
              <a:t>7</a:t>
            </a:fld>
            <a:endParaRPr lang="en-US" altLang="en-US" smtClean="0">
              <a:solidFill>
                <a:srgbClr val="000000"/>
              </a:solidFill>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BE097E3-343F-4A8D-A23C-D43BEBC56521}" type="slidenum">
              <a:rPr lang="en-US" altLang="en-US" smtClean="0">
                <a:solidFill>
                  <a:srgbClr val="000000"/>
                </a:solidFill>
                <a:latin typeface="Times New Roman" charset="0"/>
              </a:rPr>
              <a:pPr eaLnBrk="1" hangingPunct="1">
                <a:spcBef>
                  <a:spcPct val="0"/>
                </a:spcBef>
              </a:pPr>
              <a:t>8</a:t>
            </a:fld>
            <a:endParaRPr lang="en-US" altLang="en-US" smtClean="0">
              <a:solidFill>
                <a:srgbClr val="000000"/>
              </a:solidFill>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Quoted by http://online.wsj.com/articles/SB10001424052748704869304574595823818190240</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8EB3238-ADD0-46CD-92C8-33481F5680D8}" type="slidenum">
              <a:rPr lang="en-US" altLang="en-US" smtClean="0">
                <a:solidFill>
                  <a:srgbClr val="000000"/>
                </a:solidFill>
                <a:latin typeface="Times New Roman" charset="0"/>
              </a:rPr>
              <a:pPr eaLnBrk="1" hangingPunct="1">
                <a:spcBef>
                  <a:spcPct val="0"/>
                </a:spcBef>
              </a:pPr>
              <a:t>9</a:t>
            </a:fld>
            <a:endParaRPr lang="en-US" altLang="en-US" smtClean="0">
              <a:solidFill>
                <a:srgbClr val="000000"/>
              </a:solidFill>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C68DE7-2790-4C3B-AA36-C3758563F3AC}" type="slidenum">
              <a:rPr lang="en-US"/>
              <a:pPr>
                <a:defRPr/>
              </a:pPr>
              <a:t>‹#›</a:t>
            </a:fld>
            <a:endParaRPr lang="en-US"/>
          </a:p>
        </p:txBody>
      </p:sp>
    </p:spTree>
    <p:extLst>
      <p:ext uri="{BB962C8B-B14F-4D97-AF65-F5344CB8AC3E}">
        <p14:creationId xmlns:p14="http://schemas.microsoft.com/office/powerpoint/2010/main" val="422552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7DA1EE-5287-4E5A-AABE-53CC9CC21E66}" type="slidenum">
              <a:rPr lang="en-US"/>
              <a:pPr>
                <a:defRPr/>
              </a:pPr>
              <a:t>‹#›</a:t>
            </a:fld>
            <a:endParaRPr lang="en-US"/>
          </a:p>
        </p:txBody>
      </p:sp>
    </p:spTree>
    <p:extLst>
      <p:ext uri="{BB962C8B-B14F-4D97-AF65-F5344CB8AC3E}">
        <p14:creationId xmlns:p14="http://schemas.microsoft.com/office/powerpoint/2010/main" val="1227962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91E0A9-DB68-4468-B234-5BC53E004E35}" type="slidenum">
              <a:rPr lang="en-US"/>
              <a:pPr>
                <a:defRPr/>
              </a:pPr>
              <a:t>‹#›</a:t>
            </a:fld>
            <a:endParaRPr lang="en-US"/>
          </a:p>
        </p:txBody>
      </p:sp>
    </p:spTree>
    <p:extLst>
      <p:ext uri="{BB962C8B-B14F-4D97-AF65-F5344CB8AC3E}">
        <p14:creationId xmlns:p14="http://schemas.microsoft.com/office/powerpoint/2010/main" val="3502241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F46911-C771-4E92-8BC1-D44591E5ABB7}" type="datetimeFigureOut">
              <a:rPr lang="en-US"/>
              <a:pPr>
                <a:defRPr/>
              </a:pPr>
              <a:t>9/19/2015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A99AD0E-D756-46E3-88E0-DBD039B7273E}" type="slidenum">
              <a:rPr lang="en-US"/>
              <a:pPr>
                <a:defRPr/>
              </a:pPr>
              <a:t>‹#›</a:t>
            </a:fld>
            <a:endParaRPr lang="en-US"/>
          </a:p>
        </p:txBody>
      </p:sp>
    </p:spTree>
    <p:extLst>
      <p:ext uri="{BB962C8B-B14F-4D97-AF65-F5344CB8AC3E}">
        <p14:creationId xmlns:p14="http://schemas.microsoft.com/office/powerpoint/2010/main" val="840823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charset="0"/>
                <a:ea typeface="+mn-ea"/>
              </a:defRPr>
            </a:lvl1pPr>
          </a:lstStyle>
          <a:p>
            <a:pPr>
              <a:defRPr/>
            </a:pPr>
            <a:fld id="{88CF8B74-3BD2-4A67-A4F4-F7D4A7204DAB}" type="slidenum">
              <a:rPr lang="en-US" altLang="en-US"/>
              <a:pPr>
                <a:defRPr/>
              </a:pPr>
              <a:t>‹#›</a:t>
            </a:fld>
            <a:endParaRPr lang="en-US" altLang="en-US"/>
          </a:p>
        </p:txBody>
      </p:sp>
    </p:spTree>
    <p:extLst>
      <p:ext uri="{BB962C8B-B14F-4D97-AF65-F5344CB8AC3E}">
        <p14:creationId xmlns:p14="http://schemas.microsoft.com/office/powerpoint/2010/main" val="1870901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p>
        </p:txBody>
      </p:sp>
      <p:sp>
        <p:nvSpPr>
          <p:cNvPr id="4"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charset="0"/>
                <a:ea typeface="+mn-ea"/>
              </a:defRPr>
            </a:lvl1pPr>
          </a:lstStyle>
          <a:p>
            <a:pPr>
              <a:defRPr/>
            </a:pPr>
            <a:fld id="{56DACA4C-66B4-4A7A-ADE4-FE8C85EE61C4}" type="slidenum">
              <a:rPr lang="en-US"/>
              <a:pPr>
                <a:defRPr/>
              </a:pPr>
              <a:t>‹#›</a:t>
            </a:fld>
            <a:endParaRPr lang="en-US"/>
          </a:p>
        </p:txBody>
      </p:sp>
    </p:spTree>
    <p:extLst>
      <p:ext uri="{BB962C8B-B14F-4D97-AF65-F5344CB8AC3E}">
        <p14:creationId xmlns:p14="http://schemas.microsoft.com/office/powerpoint/2010/main" val="4251461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ea typeface="+mn-ea"/>
              </a:defRPr>
            </a:lvl1pPr>
          </a:lstStyle>
          <a:p>
            <a:pPr>
              <a:defRPr/>
            </a:pPr>
            <a:fld id="{93864C63-A0C2-4EDD-AFC4-B20AF6452E83}" type="slidenum">
              <a:rPr lang="en-US" altLang="en-US"/>
              <a:pPr>
                <a:defRPr/>
              </a:pPr>
              <a:t>‹#›</a:t>
            </a:fld>
            <a:endParaRPr lang="en-US" altLang="en-US"/>
          </a:p>
        </p:txBody>
      </p:sp>
    </p:spTree>
    <p:extLst>
      <p:ext uri="{BB962C8B-B14F-4D97-AF65-F5344CB8AC3E}">
        <p14:creationId xmlns:p14="http://schemas.microsoft.com/office/powerpoint/2010/main" val="3874328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ea typeface="+mn-ea"/>
              </a:defRPr>
            </a:lvl1pPr>
          </a:lstStyle>
          <a:p>
            <a:pPr>
              <a:defRPr/>
            </a:pPr>
            <a:fld id="{D6001882-F78E-47EA-93B3-7EF773D0BA53}" type="slidenum">
              <a:rPr lang="en-US" altLang="en-US"/>
              <a:pPr>
                <a:defRPr/>
              </a:pPr>
              <a:t>‹#›</a:t>
            </a:fld>
            <a:endParaRPr lang="en-US" altLang="en-US"/>
          </a:p>
        </p:txBody>
      </p:sp>
    </p:spTree>
    <p:extLst>
      <p:ext uri="{BB962C8B-B14F-4D97-AF65-F5344CB8AC3E}">
        <p14:creationId xmlns:p14="http://schemas.microsoft.com/office/powerpoint/2010/main" val="1653028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ea typeface="+mn-ea"/>
              </a:defRPr>
            </a:lvl1pPr>
          </a:lstStyle>
          <a:p>
            <a:pPr>
              <a:defRPr/>
            </a:pPr>
            <a:fld id="{EB8658EA-0283-4A23-AF65-59214D4E7ACC}" type="slidenum">
              <a:rPr lang="en-US" altLang="en-US"/>
              <a:pPr>
                <a:defRPr/>
              </a:pPr>
              <a:t>‹#›</a:t>
            </a:fld>
            <a:endParaRPr lang="en-US" altLang="en-US"/>
          </a:p>
        </p:txBody>
      </p:sp>
    </p:spTree>
    <p:extLst>
      <p:ext uri="{BB962C8B-B14F-4D97-AF65-F5344CB8AC3E}">
        <p14:creationId xmlns:p14="http://schemas.microsoft.com/office/powerpoint/2010/main" val="3956386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ea typeface="+mn-ea"/>
              </a:defRPr>
            </a:lvl1pPr>
          </a:lstStyle>
          <a:p>
            <a:pPr>
              <a:defRPr/>
            </a:pPr>
            <a:fld id="{546F63DA-218D-4511-83C3-FE6B1E90233C}" type="slidenum">
              <a:rPr lang="en-US" altLang="en-US"/>
              <a:pPr>
                <a:defRPr/>
              </a:pPr>
              <a:t>‹#›</a:t>
            </a:fld>
            <a:endParaRPr lang="en-US" altLang="en-US"/>
          </a:p>
        </p:txBody>
      </p:sp>
    </p:spTree>
    <p:extLst>
      <p:ext uri="{BB962C8B-B14F-4D97-AF65-F5344CB8AC3E}">
        <p14:creationId xmlns:p14="http://schemas.microsoft.com/office/powerpoint/2010/main" val="3975119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charset="0"/>
                <a:ea typeface="+mn-ea"/>
              </a:defRPr>
            </a:lvl1pPr>
          </a:lstStyle>
          <a:p>
            <a:pPr>
              <a:defRPr/>
            </a:pPr>
            <a:fld id="{684AB09B-4DC3-4BB0-8883-169542218FF7}" type="slidenum">
              <a:rPr lang="en-US" altLang="en-US"/>
              <a:pPr>
                <a:defRPr/>
              </a:pPr>
              <a:t>‹#›</a:t>
            </a:fld>
            <a:endParaRPr lang="en-US" altLang="en-US"/>
          </a:p>
        </p:txBody>
      </p:sp>
    </p:spTree>
    <p:extLst>
      <p:ext uri="{BB962C8B-B14F-4D97-AF65-F5344CB8AC3E}">
        <p14:creationId xmlns:p14="http://schemas.microsoft.com/office/powerpoint/2010/main" val="3071743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BBDD64-06D0-4189-9216-ECCCA08F354F}" type="slidenum">
              <a:rPr lang="en-US"/>
              <a:pPr>
                <a:defRPr/>
              </a:pPr>
              <a:t>‹#›</a:t>
            </a:fld>
            <a:endParaRPr lang="en-US"/>
          </a:p>
        </p:txBody>
      </p:sp>
    </p:spTree>
    <p:extLst>
      <p:ext uri="{BB962C8B-B14F-4D97-AF65-F5344CB8AC3E}">
        <p14:creationId xmlns:p14="http://schemas.microsoft.com/office/powerpoint/2010/main" val="2174688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charset="0"/>
                <a:ea typeface="+mn-ea"/>
              </a:defRPr>
            </a:lvl1pPr>
          </a:lstStyle>
          <a:p>
            <a:pPr>
              <a:defRPr/>
            </a:pPr>
            <a:fld id="{08F4DEE0-B367-4AE2-8D15-2CF3F8AFAA67}" type="slidenum">
              <a:rPr lang="en-US" altLang="en-US"/>
              <a:pPr>
                <a:defRPr/>
              </a:pPr>
              <a:t>‹#›</a:t>
            </a:fld>
            <a:endParaRPr lang="en-US" altLang="en-US"/>
          </a:p>
        </p:txBody>
      </p:sp>
    </p:spTree>
    <p:extLst>
      <p:ext uri="{BB962C8B-B14F-4D97-AF65-F5344CB8AC3E}">
        <p14:creationId xmlns:p14="http://schemas.microsoft.com/office/powerpoint/2010/main" val="38355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charset="0"/>
                <a:ea typeface="+mn-ea"/>
              </a:defRPr>
            </a:lvl1pPr>
          </a:lstStyle>
          <a:p>
            <a:pPr>
              <a:defRPr/>
            </a:pPr>
            <a:fld id="{F439F259-6590-4A82-A9B9-40CD84379C22}" type="slidenum">
              <a:rPr lang="en-US" altLang="en-US"/>
              <a:pPr>
                <a:defRPr/>
              </a:pPr>
              <a:t>‹#›</a:t>
            </a:fld>
            <a:endParaRPr lang="en-US" altLang="en-US"/>
          </a:p>
        </p:txBody>
      </p:sp>
    </p:spTree>
    <p:extLst>
      <p:ext uri="{BB962C8B-B14F-4D97-AF65-F5344CB8AC3E}">
        <p14:creationId xmlns:p14="http://schemas.microsoft.com/office/powerpoint/2010/main" val="2079120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ea typeface="+mn-ea"/>
              </a:defRPr>
            </a:lvl1pPr>
          </a:lstStyle>
          <a:p>
            <a:pPr>
              <a:defRPr/>
            </a:pPr>
            <a:fld id="{9B1E6A0A-8586-4013-90BF-C2DF96144706}" type="slidenum">
              <a:rPr lang="en-US" altLang="en-US"/>
              <a:pPr>
                <a:defRPr/>
              </a:pPr>
              <a:t>‹#›</a:t>
            </a:fld>
            <a:endParaRPr lang="en-US" altLang="en-US"/>
          </a:p>
        </p:txBody>
      </p:sp>
    </p:spTree>
    <p:extLst>
      <p:ext uri="{BB962C8B-B14F-4D97-AF65-F5344CB8AC3E}">
        <p14:creationId xmlns:p14="http://schemas.microsoft.com/office/powerpoint/2010/main" val="3151723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ea typeface="+mn-ea"/>
              </a:defRPr>
            </a:lvl1pPr>
          </a:lstStyle>
          <a:p>
            <a:pPr>
              <a:defRPr/>
            </a:pPr>
            <a:fld id="{C9AE0FB7-FC23-44B3-B4BA-0283CB7A0FFD}" type="slidenum">
              <a:rPr lang="en-US" altLang="en-US"/>
              <a:pPr>
                <a:defRPr/>
              </a:pPr>
              <a:t>‹#›</a:t>
            </a:fld>
            <a:endParaRPr lang="en-US" altLang="en-US"/>
          </a:p>
        </p:txBody>
      </p:sp>
    </p:spTree>
    <p:extLst>
      <p:ext uri="{BB962C8B-B14F-4D97-AF65-F5344CB8AC3E}">
        <p14:creationId xmlns:p14="http://schemas.microsoft.com/office/powerpoint/2010/main" val="2714427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ea typeface="+mn-ea"/>
              </a:defRPr>
            </a:lvl1pPr>
          </a:lstStyle>
          <a:p>
            <a:pPr>
              <a:defRPr/>
            </a:pPr>
            <a:fld id="{A48CD9FB-6425-4FF9-AB5C-3079EA9155AB}" type="slidenum">
              <a:rPr lang="en-US" altLang="en-US"/>
              <a:pPr>
                <a:defRPr/>
              </a:pPr>
              <a:t>‹#›</a:t>
            </a:fld>
            <a:endParaRPr lang="en-US" altLang="en-US"/>
          </a:p>
        </p:txBody>
      </p:sp>
    </p:spTree>
    <p:extLst>
      <p:ext uri="{BB962C8B-B14F-4D97-AF65-F5344CB8AC3E}">
        <p14:creationId xmlns:p14="http://schemas.microsoft.com/office/powerpoint/2010/main" val="180260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ea typeface="+mn-ea"/>
              </a:defRPr>
            </a:lvl1pPr>
          </a:lstStyle>
          <a:p>
            <a:pPr>
              <a:defRPr/>
            </a:pPr>
            <a:fld id="{11EFE1A4-8717-4849-8512-579215358D1D}" type="slidenum">
              <a:rPr lang="en-US" altLang="en-US"/>
              <a:pPr>
                <a:defRPr/>
              </a:pPr>
              <a:t>‹#›</a:t>
            </a:fld>
            <a:endParaRPr lang="en-US" altLang="en-US"/>
          </a:p>
        </p:txBody>
      </p:sp>
    </p:spTree>
    <p:extLst>
      <p:ext uri="{BB962C8B-B14F-4D97-AF65-F5344CB8AC3E}">
        <p14:creationId xmlns:p14="http://schemas.microsoft.com/office/powerpoint/2010/main" val="60222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224A940-1C80-45E8-BD61-5E161E7F6FFD}" type="datetimeFigureOut">
              <a:rPr lang="en-US"/>
              <a:pPr>
                <a:defRPr/>
              </a:pPr>
              <a:t>9/19/2015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D41CF-6859-45A9-8D3C-5D12025B2C92}" type="slidenum">
              <a:rPr lang="en-US"/>
              <a:pPr>
                <a:defRPr/>
              </a:pPr>
              <a:t>‹#›</a:t>
            </a:fld>
            <a:endParaRPr lang="en-US"/>
          </a:p>
        </p:txBody>
      </p:sp>
    </p:spTree>
    <p:extLst>
      <p:ext uri="{BB962C8B-B14F-4D97-AF65-F5344CB8AC3E}">
        <p14:creationId xmlns:p14="http://schemas.microsoft.com/office/powerpoint/2010/main" val="2093012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p>
        </p:txBody>
      </p:sp>
      <p:sp>
        <p:nvSpPr>
          <p:cNvPr id="4"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E91C28B1-3DAE-4F7C-BA93-9C1DCE7A9456}" type="slidenum">
              <a:rPr lang="en-US"/>
              <a:pPr/>
              <a:t>‹#›</a:t>
            </a:fld>
            <a:endParaRPr lang="en-US"/>
          </a:p>
        </p:txBody>
      </p:sp>
    </p:spTree>
    <p:extLst>
      <p:ext uri="{BB962C8B-B14F-4D97-AF65-F5344CB8AC3E}">
        <p14:creationId xmlns:p14="http://schemas.microsoft.com/office/powerpoint/2010/main" val="28546774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F96C2F9-E67E-49E5-8AA0-1BAEBFC6E0B9}" type="slidenum">
              <a:rPr lang="en-US"/>
              <a:pPr/>
              <a:t>‹#›</a:t>
            </a:fld>
            <a:endParaRPr lang="en-US"/>
          </a:p>
        </p:txBody>
      </p:sp>
    </p:spTree>
    <p:extLst>
      <p:ext uri="{BB962C8B-B14F-4D97-AF65-F5344CB8AC3E}">
        <p14:creationId xmlns:p14="http://schemas.microsoft.com/office/powerpoint/2010/main" val="31077263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FF6A82-2BAB-49E4-AB9E-A3DB8FE559C8}" type="datetimeFigureOut">
              <a:rPr lang="en-US" smtClean="0">
                <a:solidFill>
                  <a:prstClr val="black">
                    <a:tint val="75000"/>
                  </a:prstClr>
                </a:solidFill>
              </a:rPr>
              <a:pPr/>
              <a:t>9/19/2015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75DC21-FFA3-4249-8865-490463185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085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C9A9C8-9A9B-4839-A592-DAA63011A7B4}" type="slidenum">
              <a:rPr lang="en-US"/>
              <a:pPr>
                <a:defRPr/>
              </a:pPr>
              <a:t>‹#›</a:t>
            </a:fld>
            <a:endParaRPr lang="en-US"/>
          </a:p>
        </p:txBody>
      </p:sp>
    </p:spTree>
    <p:extLst>
      <p:ext uri="{BB962C8B-B14F-4D97-AF65-F5344CB8AC3E}">
        <p14:creationId xmlns:p14="http://schemas.microsoft.com/office/powerpoint/2010/main" val="1881055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FF6A82-2BAB-49E4-AB9E-A3DB8FE559C8}" type="datetimeFigureOut">
              <a:rPr lang="en-US" smtClean="0">
                <a:solidFill>
                  <a:prstClr val="black">
                    <a:tint val="75000"/>
                  </a:prstClr>
                </a:solidFill>
              </a:rPr>
              <a:pPr/>
              <a:t>9/19/2015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75DC21-FFA3-4249-8865-490463185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946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FF6A82-2BAB-49E4-AB9E-A3DB8FE559C8}" type="datetimeFigureOut">
              <a:rPr lang="en-US" smtClean="0">
                <a:solidFill>
                  <a:prstClr val="black">
                    <a:tint val="75000"/>
                  </a:prstClr>
                </a:solidFill>
              </a:rPr>
              <a:pPr/>
              <a:t>9/19/2015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75DC21-FFA3-4249-8865-490463185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8533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FF6A82-2BAB-49E4-AB9E-A3DB8FE559C8}" type="datetimeFigureOut">
              <a:rPr lang="en-US" smtClean="0">
                <a:solidFill>
                  <a:prstClr val="black">
                    <a:tint val="75000"/>
                  </a:prstClr>
                </a:solidFill>
              </a:rPr>
              <a:pPr/>
              <a:t>9/19/2015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75DC21-FFA3-4249-8865-490463185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79994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FF6A82-2BAB-49E4-AB9E-A3DB8FE559C8}" type="datetimeFigureOut">
              <a:rPr lang="en-US" smtClean="0">
                <a:solidFill>
                  <a:prstClr val="black">
                    <a:tint val="75000"/>
                  </a:prstClr>
                </a:solidFill>
              </a:rPr>
              <a:pPr/>
              <a:t>9/19/2015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75DC21-FFA3-4249-8865-490463185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549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FF6A82-2BAB-49E4-AB9E-A3DB8FE559C8}" type="datetimeFigureOut">
              <a:rPr lang="en-US" smtClean="0">
                <a:solidFill>
                  <a:prstClr val="black">
                    <a:tint val="75000"/>
                  </a:prstClr>
                </a:solidFill>
              </a:rPr>
              <a:pPr/>
              <a:t>9/19/2015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75DC21-FFA3-4249-8865-490463185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0284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F6A82-2BAB-49E4-AB9E-A3DB8FE559C8}" type="datetimeFigureOut">
              <a:rPr lang="en-US" smtClean="0">
                <a:solidFill>
                  <a:prstClr val="black">
                    <a:tint val="75000"/>
                  </a:prstClr>
                </a:solidFill>
              </a:rPr>
              <a:pPr/>
              <a:t>9/19/2015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75DC21-FFA3-4249-8865-490463185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2342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FF6A82-2BAB-49E4-AB9E-A3DB8FE559C8}" type="datetimeFigureOut">
              <a:rPr lang="en-US" smtClean="0">
                <a:solidFill>
                  <a:prstClr val="black">
                    <a:tint val="75000"/>
                  </a:prstClr>
                </a:solidFill>
              </a:rPr>
              <a:pPr/>
              <a:t>9/19/2015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75DC21-FFA3-4249-8865-490463185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1733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FF6A82-2BAB-49E4-AB9E-A3DB8FE559C8}" type="datetimeFigureOut">
              <a:rPr lang="en-US" smtClean="0">
                <a:solidFill>
                  <a:prstClr val="black">
                    <a:tint val="75000"/>
                  </a:prstClr>
                </a:solidFill>
              </a:rPr>
              <a:pPr/>
              <a:t>9/19/2015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75DC21-FFA3-4249-8865-490463185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8408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FF6A82-2BAB-49E4-AB9E-A3DB8FE559C8}" type="datetimeFigureOut">
              <a:rPr lang="en-US" smtClean="0">
                <a:solidFill>
                  <a:prstClr val="black">
                    <a:tint val="75000"/>
                  </a:prstClr>
                </a:solidFill>
              </a:rPr>
              <a:pPr/>
              <a:t>9/19/2015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75DC21-FFA3-4249-8865-490463185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8414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FF6A82-2BAB-49E4-AB9E-A3DB8FE559C8}" type="datetimeFigureOut">
              <a:rPr lang="en-US" smtClean="0">
                <a:solidFill>
                  <a:prstClr val="black">
                    <a:tint val="75000"/>
                  </a:prstClr>
                </a:solidFill>
              </a:rPr>
              <a:pPr/>
              <a:t>9/19/2015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75DC21-FFA3-4249-8865-490463185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371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D870EC-F1A8-4A00-B39B-C05BCF62CA67}" type="slidenum">
              <a:rPr lang="en-US"/>
              <a:pPr>
                <a:defRPr/>
              </a:pPr>
              <a:t>‹#›</a:t>
            </a:fld>
            <a:endParaRPr lang="en-US"/>
          </a:p>
        </p:txBody>
      </p:sp>
    </p:spTree>
    <p:extLst>
      <p:ext uri="{BB962C8B-B14F-4D97-AF65-F5344CB8AC3E}">
        <p14:creationId xmlns:p14="http://schemas.microsoft.com/office/powerpoint/2010/main" val="2873847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C33F9AF-3B7F-440A-BF5D-EC6A997EFBF1}" type="slidenum">
              <a:rPr lang="en-US"/>
              <a:pPr>
                <a:defRPr/>
              </a:pPr>
              <a:t>‹#›</a:t>
            </a:fld>
            <a:endParaRPr lang="en-US"/>
          </a:p>
        </p:txBody>
      </p:sp>
    </p:spTree>
    <p:extLst>
      <p:ext uri="{BB962C8B-B14F-4D97-AF65-F5344CB8AC3E}">
        <p14:creationId xmlns:p14="http://schemas.microsoft.com/office/powerpoint/2010/main" val="1530215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C69133-8FCB-461D-A9E3-A4F690825911}" type="slidenum">
              <a:rPr lang="en-US"/>
              <a:pPr>
                <a:defRPr/>
              </a:pPr>
              <a:t>‹#›</a:t>
            </a:fld>
            <a:endParaRPr lang="en-US"/>
          </a:p>
        </p:txBody>
      </p:sp>
    </p:spTree>
    <p:extLst>
      <p:ext uri="{BB962C8B-B14F-4D97-AF65-F5344CB8AC3E}">
        <p14:creationId xmlns:p14="http://schemas.microsoft.com/office/powerpoint/2010/main" val="1844209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179DED7-F2EB-484A-AECF-DCBC685EF320}" type="slidenum">
              <a:rPr lang="en-US"/>
              <a:pPr>
                <a:defRPr/>
              </a:pPr>
              <a:t>‹#›</a:t>
            </a:fld>
            <a:endParaRPr lang="en-US"/>
          </a:p>
        </p:txBody>
      </p:sp>
    </p:spTree>
    <p:extLst>
      <p:ext uri="{BB962C8B-B14F-4D97-AF65-F5344CB8AC3E}">
        <p14:creationId xmlns:p14="http://schemas.microsoft.com/office/powerpoint/2010/main" val="1507486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9DF442-9FF4-41B3-A578-91297C790B29}" type="slidenum">
              <a:rPr lang="en-US"/>
              <a:pPr>
                <a:defRPr/>
              </a:pPr>
              <a:t>‹#›</a:t>
            </a:fld>
            <a:endParaRPr lang="en-US"/>
          </a:p>
        </p:txBody>
      </p:sp>
    </p:spTree>
    <p:extLst>
      <p:ext uri="{BB962C8B-B14F-4D97-AF65-F5344CB8AC3E}">
        <p14:creationId xmlns:p14="http://schemas.microsoft.com/office/powerpoint/2010/main" val="1049319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F9684D-5B71-4A03-8262-64A09F23EF82}" type="slidenum">
              <a:rPr lang="en-US"/>
              <a:pPr>
                <a:defRPr/>
              </a:pPr>
              <a:t>‹#›</a:t>
            </a:fld>
            <a:endParaRPr lang="en-US"/>
          </a:p>
        </p:txBody>
      </p:sp>
    </p:spTree>
    <p:extLst>
      <p:ext uri="{BB962C8B-B14F-4D97-AF65-F5344CB8AC3E}">
        <p14:creationId xmlns:p14="http://schemas.microsoft.com/office/powerpoint/2010/main" val="3903238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8.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C29A8869-96D9-4BA4-ADEE-D6B35C83CD3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C6C22938-8D3A-4130-BC36-DBE1227503A8}" type="datetimeFigureOut">
              <a:rPr lang="en-US"/>
              <a:pPr>
                <a:defRPr/>
              </a:pPr>
              <a:t>9/19/2015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4DDB3069-E77C-44A1-B237-6B0099F939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ea typeface="MS PGothic" pitchFamily="34" charset="-128"/>
              </a:defRPr>
            </a:lvl1pPr>
          </a:lstStyle>
          <a:p>
            <a:pPr>
              <a:defRPr/>
            </a:pPr>
            <a:fld id="{3723777D-2F48-4A13-B1E6-6969A7FB20B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40" r:id="rId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Times New Roman" pitchFamily="18"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Times New Roman" pitchFamily="18"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Times New Roman" pitchFamily="18" charset="0"/>
                <a:ea typeface="MS PGothic" pitchFamily="34" charset="-128"/>
              </a:defRPr>
            </a:lvl1pPr>
          </a:lstStyle>
          <a:p>
            <a:pPr>
              <a:defRPr/>
            </a:pPr>
            <a:fld id="{86CABA5C-8C42-43C5-B13E-F0EB1FA8DB8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41" r:id="rId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Times New Roman" pitchFamily="18"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Times New Roman" pitchFamily="18"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Times New Roman" pitchFamily="18" charset="0"/>
                <a:ea typeface="MS PGothic" pitchFamily="34" charset="-128"/>
              </a:defRPr>
            </a:lvl1pPr>
          </a:lstStyle>
          <a:p>
            <a:pPr>
              <a:defRPr/>
            </a:pPr>
            <a:fld id="{2740A6A6-2741-4B63-BDFA-F32EAC2A6415}"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FCBF1300-D8FF-4563-A1EE-438B5A11AC43}" type="datetimeFigureOut">
              <a:rPr lang="en-US"/>
              <a:pPr>
                <a:defRPr/>
              </a:pPr>
              <a:t>9/19/2015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56A4BBA4-FB63-4011-88B7-4CBA1DA47D0D}" type="slidenum">
              <a:rPr lang="en-US"/>
              <a:pPr>
                <a:defRPr/>
              </a:pPr>
              <a:t>‹#›</a:t>
            </a:fld>
            <a:endParaRPr lang="en-US"/>
          </a:p>
        </p:txBody>
      </p:sp>
    </p:spTree>
    <p:extLst>
      <p:ext uri="{BB962C8B-B14F-4D97-AF65-F5344CB8AC3E}">
        <p14:creationId xmlns:p14="http://schemas.microsoft.com/office/powerpoint/2010/main" val="1841874610"/>
      </p:ext>
    </p:extLst>
  </p:cSld>
  <p:clrMap bg1="lt1" tx1="dk1" bg2="lt2" tx2="dk2" accent1="accent1" accent2="accent2" accent3="accent3" accent4="accent4" accent5="accent5" accent6="accent6" hlink="hlink" folHlink="folHlink"/>
  <p:sldLayoutIdLst>
    <p:sldLayoutId id="214748385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Times New Roman" pitchFamily="18"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Times New Roman" pitchFamily="18"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defRPr>
            </a:lvl1pPr>
          </a:lstStyle>
          <a:p>
            <a:fld id="{8F72AA83-68E4-41A6-AA68-958985843E90}" type="slidenum">
              <a:rPr lang="en-US">
                <a:latin typeface="Times New Roman" pitchFamily="18" charset="0"/>
                <a:ea typeface="MS PGothic" pitchFamily="34" charset="-128"/>
              </a:rPr>
              <a:pPr/>
              <a:t>‹#›</a:t>
            </a:fld>
            <a:endParaRPr lang="en-US">
              <a:latin typeface="Times New Roman" pitchFamily="18" charset="0"/>
              <a:ea typeface="MS PGothic" pitchFamily="34" charset="-128"/>
            </a:endParaRPr>
          </a:p>
        </p:txBody>
      </p:sp>
    </p:spTree>
    <p:extLst>
      <p:ext uri="{BB962C8B-B14F-4D97-AF65-F5344CB8AC3E}">
        <p14:creationId xmlns:p14="http://schemas.microsoft.com/office/powerpoint/2010/main" val="1626226132"/>
      </p:ext>
    </p:extLst>
  </p:cSld>
  <p:clrMap bg1="dk2" tx1="lt1" bg2="dk1" tx2="lt2" accent1="accent1" accent2="accent2" accent3="accent3" accent4="accent4" accent5="accent5" accent6="accent6" hlink="hlink" folHlink="folHlink"/>
  <p:sldLayoutIdLst>
    <p:sldLayoutId id="2147483856" r:id="rId1"/>
    <p:sldLayoutId id="2147483857" r:id="rId2"/>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0FF6A82-2BAB-49E4-AB9E-A3DB8FE559C8}" type="datetimeFigureOut">
              <a:rPr lang="en-US" smtClean="0">
                <a:solidFill>
                  <a:prstClr val="black">
                    <a:tint val="75000"/>
                  </a:prstClr>
                </a:solidFill>
                <a:latin typeface="Calibri"/>
              </a:rPr>
              <a:pPr fontAlgn="auto">
                <a:spcBef>
                  <a:spcPts val="0"/>
                </a:spcBef>
                <a:spcAft>
                  <a:spcPts val="0"/>
                </a:spcAft>
              </a:pPr>
              <a:t>9/19/2015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075DC21-FFA3-4249-8865-490463185A65}"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54215947"/>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www.eonimages.com/media/5c62b78c-3e50-11e0-b603-41195133e60e-harvesting-meeting-on-ukrainian-collective-far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www.eonimages.com/media/5c62b78c-3e50-11e0-b603-41195133e60e-harvesting-meeting-on-ukrainian-collective-far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hemeOverride" Target="../theme/themeOverride1.xm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hemeOverride" Target="../theme/themeOverride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hemeOverride" Target="../theme/themeOverride3.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hemeOverride" Target="../theme/themeOverride4.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hemeOverride" Target="../theme/themeOverride5.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hemeOverride" Target="../theme/themeOverride6.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hemeOverride" Target="../theme/themeOverride7.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Documents%20and%20Settings/cbm/Desktop/Briefcase/Econ396/C.2.ConversionFactors.ppt"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UOFC/CBMHOME/econ396/behavior.pdf"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0.xml"/><Relationship Id="rId1" Type="http://schemas.openxmlformats.org/officeDocument/2006/relationships/themeOverride" Target="../theme/themeOverride8.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0.xml"/><Relationship Id="rId1" Type="http://schemas.openxmlformats.org/officeDocument/2006/relationships/themeOverride" Target="../theme/themeOverride9.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7.xml"/><Relationship Id="rId7" Type="http://schemas.openxmlformats.org/officeDocument/2006/relationships/image" Target="../media/image22.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1.wmf"/><Relationship Id="rId4" Type="http://schemas.openxmlformats.org/officeDocument/2006/relationships/oleObject" Target="../embeddings/oleObject1.bin"/><Relationship Id="rId9" Type="http://schemas.openxmlformats.org/officeDocument/2006/relationships/image" Target="../media/image23.wmf"/></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7.xml"/><Relationship Id="rId1" Type="http://schemas.openxmlformats.org/officeDocument/2006/relationships/themeOverride" Target="../theme/themeOverride1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7.xml"/><Relationship Id="rId1" Type="http://schemas.openxmlformats.org/officeDocument/2006/relationships/themeOverride" Target="../theme/themeOverride1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29.wmf"/><Relationship Id="rId2" Type="http://schemas.openxmlformats.org/officeDocument/2006/relationships/slideLayout" Target="../slideLayouts/slideLayout26.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28.wmf"/><Relationship Id="rId4" Type="http://schemas.openxmlformats.org/officeDocument/2006/relationships/oleObject" Target="../embeddings/oleObject4.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Scanned%20Algebra/Econ%20396/009%20%20EV,%20CV,%20and%20CS.ma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uofc/Econ396/C.3.TaxableIncomeElasticity.ppt"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www.eonimages.com/media/5c62b78c-3e50-11e0-b603-41195133e60e-harvesting-meeting-on-ukrainian-collective-far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chineseposters.net/photographs/a62-938.php"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eonimages.com/media/5c62b78c-3e50-11e0-b603-41195133e60e-harvesting-meeting-on-ukrainian-collective-far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www.eonimages.com/media/5c62b78c-3e50-11e0-b603-41195133e60e-harvesting-meeting-on-ukrainian-collective-far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chineseposters.net/photographs/a62-938.php"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eonimages.com/media/5c62b78c-3e50-11e0-b603-41195133e60e-harvesting-meeting-on-ukrainian-collective-far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www.eonimages.com/media/5c62b78c-3e50-11e0-b603-41195133e60e-harvesting-meeting-on-ukrainian-collective-far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2286000"/>
            <a:ext cx="7772400" cy="1143000"/>
          </a:xfrm>
        </p:spPr>
        <p:txBody>
          <a:bodyPr/>
          <a:lstStyle/>
          <a:p>
            <a:pPr eaLnBrk="1" hangingPunct="1"/>
            <a:r>
              <a:rPr lang="en-US" altLang="en-US" sz="3800" smtClean="0"/>
              <a:t>Public Sector Economics</a:t>
            </a:r>
          </a:p>
        </p:txBody>
      </p:sp>
      <p:sp>
        <p:nvSpPr>
          <p:cNvPr id="19459" name="Rectangle 3"/>
          <p:cNvSpPr>
            <a:spLocks noGrp="1" noChangeArrowheads="1"/>
          </p:cNvSpPr>
          <p:nvPr>
            <p:ph type="subTitle" idx="1"/>
          </p:nvPr>
        </p:nvSpPr>
        <p:spPr>
          <a:xfrm>
            <a:off x="1219200" y="3886200"/>
            <a:ext cx="6781800" cy="1752600"/>
          </a:xfrm>
        </p:spPr>
        <p:txBody>
          <a:bodyPr/>
          <a:lstStyle/>
          <a:p>
            <a:pPr eaLnBrk="1" hangingPunct="1"/>
            <a:r>
              <a:rPr lang="en-US" altLang="en-US" sz="2800" smtClean="0"/>
              <a:t>Taxes and Market Distortions – Theory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1588"/>
            <a:ext cx="4937125"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2"/>
          <p:cNvSpPr txBox="1">
            <a:spLocks noChangeArrowheads="1"/>
          </p:cNvSpPr>
          <p:nvPr/>
        </p:nvSpPr>
        <p:spPr bwMode="auto">
          <a:xfrm>
            <a:off x="5029200" y="6400800"/>
            <a:ext cx="81311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charset="0"/>
                <a:ea typeface="MS PGothic" pitchFamily="34" charset="-128"/>
              </a:defRPr>
            </a:lvl1pPr>
            <a:lvl2pPr marL="742950" indent="-285750" eaLnBrk="0" hangingPunct="0">
              <a:spcBef>
                <a:spcPct val="20000"/>
              </a:spcBef>
              <a:buChar char="–"/>
              <a:defRPr sz="2800">
                <a:solidFill>
                  <a:schemeClr val="tx1"/>
                </a:solidFill>
                <a:latin typeface="Times New Roman" charset="0"/>
                <a:ea typeface="MS PGothic" pitchFamily="34" charset="-128"/>
              </a:defRPr>
            </a:lvl2pPr>
            <a:lvl3pPr marL="1143000" indent="-228600" eaLnBrk="0" hangingPunct="0">
              <a:spcBef>
                <a:spcPct val="20000"/>
              </a:spcBef>
              <a:buChar char="•"/>
              <a:defRPr sz="2400">
                <a:solidFill>
                  <a:schemeClr val="tx1"/>
                </a:solidFill>
                <a:latin typeface="Times New Roman" charset="0"/>
                <a:ea typeface="MS PGothic" pitchFamily="34" charset="-128"/>
              </a:defRPr>
            </a:lvl3pPr>
            <a:lvl4pPr marL="1600200" indent="-228600" eaLnBrk="0" hangingPunct="0">
              <a:spcBef>
                <a:spcPct val="20000"/>
              </a:spcBef>
              <a:buChar char="–"/>
              <a:defRPr sz="2000">
                <a:solidFill>
                  <a:schemeClr val="tx1"/>
                </a:solidFill>
                <a:latin typeface="Times New Roman" charset="0"/>
                <a:ea typeface="MS PGothic" pitchFamily="34" charset="-128"/>
              </a:defRPr>
            </a:lvl4pPr>
            <a:lvl5pPr marL="2057400" indent="-228600" eaLnBrk="0" hangingPunct="0">
              <a:spcBef>
                <a:spcPct val="20000"/>
              </a:spcBef>
              <a:buChar char="»"/>
              <a:defRPr sz="2000">
                <a:solidFill>
                  <a:schemeClr val="tx1"/>
                </a:solidFill>
                <a:latin typeface="Times New Roman"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9pPr>
          </a:lstStyle>
          <a:p>
            <a:pPr eaLnBrk="1" hangingPunct="1">
              <a:spcBef>
                <a:spcPct val="0"/>
              </a:spcBef>
              <a:buFontTx/>
              <a:buNone/>
            </a:pPr>
            <a:r>
              <a:rPr lang="en-US" altLang="en-US" sz="1100">
                <a:solidFill>
                  <a:srgbClr val="000000"/>
                </a:solidFill>
              </a:rPr>
              <a:t>Image credit: </a:t>
            </a:r>
            <a:r>
              <a:rPr lang="en-US" altLang="en-US" sz="1100">
                <a:solidFill>
                  <a:srgbClr val="000000"/>
                </a:solidFill>
                <a:hlinkClick r:id="rId4"/>
              </a:rPr>
              <a:t>http://www.eonimages.com/media/5c62b78c-3e50-11e0-b603-41195133e60e-harvesting-meeting-on-ukrainian-collective-farm</a:t>
            </a:r>
            <a:endParaRPr lang="en-US" altLang="en-US" sz="1100">
              <a:solidFill>
                <a:srgbClr val="000000"/>
              </a:solidFill>
            </a:endParaRPr>
          </a:p>
          <a:p>
            <a:pPr eaLnBrk="1" hangingPunct="1">
              <a:spcBef>
                <a:spcPct val="0"/>
              </a:spcBef>
              <a:buFontTx/>
              <a:buNone/>
            </a:pPr>
            <a:r>
              <a:rPr lang="en-US" altLang="en-US" sz="1100">
                <a:solidFill>
                  <a:srgbClr val="000000"/>
                </a:solidFill>
              </a:rPr>
              <a:t>No U.S. copyright applies.</a:t>
            </a:r>
          </a:p>
        </p:txBody>
      </p:sp>
      <p:sp>
        <p:nvSpPr>
          <p:cNvPr id="26628" name="Rectangle 3"/>
          <p:cNvSpPr>
            <a:spLocks noChangeArrowheads="1"/>
          </p:cNvSpPr>
          <p:nvPr/>
        </p:nvSpPr>
        <p:spPr bwMode="auto">
          <a:xfrm>
            <a:off x="4949825" y="762000"/>
            <a:ext cx="41941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ea typeface="MS PGothic" pitchFamily="34" charset="-128"/>
              </a:defRPr>
            </a:lvl1pPr>
            <a:lvl2pPr marL="742950" indent="-285750" eaLnBrk="0" hangingPunct="0">
              <a:spcBef>
                <a:spcPct val="20000"/>
              </a:spcBef>
              <a:buChar char="–"/>
              <a:defRPr sz="2800">
                <a:solidFill>
                  <a:schemeClr val="tx1"/>
                </a:solidFill>
                <a:latin typeface="Times New Roman" charset="0"/>
                <a:ea typeface="MS PGothic" pitchFamily="34" charset="-128"/>
              </a:defRPr>
            </a:lvl2pPr>
            <a:lvl3pPr marL="1143000" indent="-228600" eaLnBrk="0" hangingPunct="0">
              <a:spcBef>
                <a:spcPct val="20000"/>
              </a:spcBef>
              <a:buChar char="•"/>
              <a:defRPr sz="2400">
                <a:solidFill>
                  <a:schemeClr val="tx1"/>
                </a:solidFill>
                <a:latin typeface="Times New Roman" charset="0"/>
                <a:ea typeface="MS PGothic" pitchFamily="34" charset="-128"/>
              </a:defRPr>
            </a:lvl3pPr>
            <a:lvl4pPr marL="1600200" indent="-228600" eaLnBrk="0" hangingPunct="0">
              <a:spcBef>
                <a:spcPct val="20000"/>
              </a:spcBef>
              <a:buChar char="–"/>
              <a:defRPr sz="2000">
                <a:solidFill>
                  <a:schemeClr val="tx1"/>
                </a:solidFill>
                <a:latin typeface="Times New Roman" charset="0"/>
                <a:ea typeface="MS PGothic" pitchFamily="34" charset="-128"/>
              </a:defRPr>
            </a:lvl4pPr>
            <a:lvl5pPr marL="2057400" indent="-228600" eaLnBrk="0" hangingPunct="0">
              <a:spcBef>
                <a:spcPct val="20000"/>
              </a:spcBef>
              <a:buChar char="»"/>
              <a:defRPr sz="2000">
                <a:solidFill>
                  <a:schemeClr val="tx1"/>
                </a:solidFill>
                <a:latin typeface="Times New Roman"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9pPr>
          </a:lstStyle>
          <a:p>
            <a:pPr algn="ctr" eaLnBrk="1" hangingPunct="1">
              <a:spcBef>
                <a:spcPct val="0"/>
              </a:spcBef>
              <a:buFontTx/>
              <a:buNone/>
            </a:pPr>
            <a:r>
              <a:rPr lang="en-US" altLang="en-US" sz="2800">
                <a:solidFill>
                  <a:srgbClr val="000000"/>
                </a:solidFill>
              </a:rPr>
              <a:t>“[surprised:] Private allotments of land on the collective farm often have much higher, not lower productivity than the collectivized sectors.”</a:t>
            </a:r>
          </a:p>
          <a:p>
            <a:pPr algn="ctr" eaLnBrk="1" hangingPunct="1">
              <a:spcBef>
                <a:spcPct val="0"/>
              </a:spcBef>
              <a:buFontTx/>
              <a:buNone/>
            </a:pPr>
            <a:endParaRPr lang="en-US" altLang="en-US" sz="2800">
              <a:solidFill>
                <a:srgbClr val="000000"/>
              </a:solidFill>
            </a:endParaRPr>
          </a:p>
          <a:p>
            <a:pPr algn="ctr" eaLnBrk="1" hangingPunct="1">
              <a:spcBef>
                <a:spcPct val="0"/>
              </a:spcBef>
              <a:buFontTx/>
              <a:buNone/>
            </a:pPr>
            <a:r>
              <a:rPr lang="en-US" altLang="en-US" sz="2800">
                <a:solidFill>
                  <a:srgbClr val="000000"/>
                </a:solidFill>
              </a:rPr>
              <a:t>Paul Samuelson (1976)</a:t>
            </a:r>
          </a:p>
        </p:txBody>
      </p:sp>
      <p:sp>
        <p:nvSpPr>
          <p:cNvPr id="26629" name="Rectangle 5"/>
          <p:cNvSpPr>
            <a:spLocks noChangeArrowheads="1"/>
          </p:cNvSpPr>
          <p:nvPr/>
        </p:nvSpPr>
        <p:spPr bwMode="auto">
          <a:xfrm>
            <a:off x="4968875" y="1588"/>
            <a:ext cx="419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ea typeface="MS PGothic" pitchFamily="34" charset="-128"/>
              </a:defRPr>
            </a:lvl1pPr>
            <a:lvl2pPr marL="742950" indent="-285750" eaLnBrk="0" hangingPunct="0">
              <a:spcBef>
                <a:spcPct val="20000"/>
              </a:spcBef>
              <a:buChar char="–"/>
              <a:defRPr sz="2800">
                <a:solidFill>
                  <a:schemeClr val="tx1"/>
                </a:solidFill>
                <a:latin typeface="Times New Roman" charset="0"/>
                <a:ea typeface="MS PGothic" pitchFamily="34" charset="-128"/>
              </a:defRPr>
            </a:lvl2pPr>
            <a:lvl3pPr marL="1143000" indent="-228600" eaLnBrk="0" hangingPunct="0">
              <a:spcBef>
                <a:spcPct val="20000"/>
              </a:spcBef>
              <a:buChar char="•"/>
              <a:defRPr sz="2400">
                <a:solidFill>
                  <a:schemeClr val="tx1"/>
                </a:solidFill>
                <a:latin typeface="Times New Roman" charset="0"/>
                <a:ea typeface="MS PGothic" pitchFamily="34" charset="-128"/>
              </a:defRPr>
            </a:lvl3pPr>
            <a:lvl4pPr marL="1600200" indent="-228600" eaLnBrk="0" hangingPunct="0">
              <a:spcBef>
                <a:spcPct val="20000"/>
              </a:spcBef>
              <a:buChar char="–"/>
              <a:defRPr sz="2000">
                <a:solidFill>
                  <a:schemeClr val="tx1"/>
                </a:solidFill>
                <a:latin typeface="Times New Roman" charset="0"/>
                <a:ea typeface="MS PGothic" pitchFamily="34" charset="-128"/>
              </a:defRPr>
            </a:lvl4pPr>
            <a:lvl5pPr marL="2057400" indent="-228600" eaLnBrk="0" hangingPunct="0">
              <a:spcBef>
                <a:spcPct val="20000"/>
              </a:spcBef>
              <a:buChar char="»"/>
              <a:defRPr sz="2000">
                <a:solidFill>
                  <a:schemeClr val="tx1"/>
                </a:solidFill>
                <a:latin typeface="Times New Roman"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9pPr>
          </a:lstStyle>
          <a:p>
            <a:pPr algn="ctr" eaLnBrk="1" hangingPunct="1">
              <a:spcBef>
                <a:spcPct val="0"/>
              </a:spcBef>
              <a:buFontTx/>
              <a:buNone/>
            </a:pPr>
            <a:r>
              <a:rPr lang="en-US" altLang="en-US" sz="2800" b="1">
                <a:solidFill>
                  <a:srgbClr val="FF0000"/>
                </a:solidFill>
              </a:rPr>
              <a:t>Soviet Collective Farms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1588"/>
            <a:ext cx="4937125"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2"/>
          <p:cNvSpPr txBox="1">
            <a:spLocks noChangeArrowheads="1"/>
          </p:cNvSpPr>
          <p:nvPr/>
        </p:nvSpPr>
        <p:spPr bwMode="auto">
          <a:xfrm>
            <a:off x="5029200" y="6400800"/>
            <a:ext cx="81311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charset="0"/>
                <a:ea typeface="MS PGothic" pitchFamily="34" charset="-128"/>
              </a:defRPr>
            </a:lvl1pPr>
            <a:lvl2pPr marL="742950" indent="-285750" eaLnBrk="0" hangingPunct="0">
              <a:spcBef>
                <a:spcPct val="20000"/>
              </a:spcBef>
              <a:buChar char="–"/>
              <a:defRPr sz="2800">
                <a:solidFill>
                  <a:schemeClr val="tx1"/>
                </a:solidFill>
                <a:latin typeface="Times New Roman" charset="0"/>
                <a:ea typeface="MS PGothic" pitchFamily="34" charset="-128"/>
              </a:defRPr>
            </a:lvl2pPr>
            <a:lvl3pPr marL="1143000" indent="-228600" eaLnBrk="0" hangingPunct="0">
              <a:spcBef>
                <a:spcPct val="20000"/>
              </a:spcBef>
              <a:buChar char="•"/>
              <a:defRPr sz="2400">
                <a:solidFill>
                  <a:schemeClr val="tx1"/>
                </a:solidFill>
                <a:latin typeface="Times New Roman" charset="0"/>
                <a:ea typeface="MS PGothic" pitchFamily="34" charset="-128"/>
              </a:defRPr>
            </a:lvl3pPr>
            <a:lvl4pPr marL="1600200" indent="-228600" eaLnBrk="0" hangingPunct="0">
              <a:spcBef>
                <a:spcPct val="20000"/>
              </a:spcBef>
              <a:buChar char="–"/>
              <a:defRPr sz="2000">
                <a:solidFill>
                  <a:schemeClr val="tx1"/>
                </a:solidFill>
                <a:latin typeface="Times New Roman" charset="0"/>
                <a:ea typeface="MS PGothic" pitchFamily="34" charset="-128"/>
              </a:defRPr>
            </a:lvl4pPr>
            <a:lvl5pPr marL="2057400" indent="-228600" eaLnBrk="0" hangingPunct="0">
              <a:spcBef>
                <a:spcPct val="20000"/>
              </a:spcBef>
              <a:buChar char="»"/>
              <a:defRPr sz="2000">
                <a:solidFill>
                  <a:schemeClr val="tx1"/>
                </a:solidFill>
                <a:latin typeface="Times New Roman"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9pPr>
          </a:lstStyle>
          <a:p>
            <a:pPr eaLnBrk="1" hangingPunct="1">
              <a:spcBef>
                <a:spcPct val="0"/>
              </a:spcBef>
              <a:buFontTx/>
              <a:buNone/>
            </a:pPr>
            <a:r>
              <a:rPr lang="en-US" altLang="en-US" sz="1100">
                <a:solidFill>
                  <a:srgbClr val="000000"/>
                </a:solidFill>
              </a:rPr>
              <a:t>Image credit: </a:t>
            </a:r>
            <a:r>
              <a:rPr lang="en-US" altLang="en-US" sz="1100">
                <a:solidFill>
                  <a:srgbClr val="000000"/>
                </a:solidFill>
                <a:hlinkClick r:id="rId4"/>
              </a:rPr>
              <a:t>http://www.eonimages.com/media/5c62b78c-3e50-11e0-b603-41195133e60e-harvesting-meeting-on-ukrainian-collective-farm</a:t>
            </a:r>
            <a:endParaRPr lang="en-US" altLang="en-US" sz="1100">
              <a:solidFill>
                <a:srgbClr val="000000"/>
              </a:solidFill>
            </a:endParaRPr>
          </a:p>
          <a:p>
            <a:pPr eaLnBrk="1" hangingPunct="1">
              <a:spcBef>
                <a:spcPct val="0"/>
              </a:spcBef>
              <a:buFontTx/>
              <a:buNone/>
            </a:pPr>
            <a:r>
              <a:rPr lang="en-US" altLang="en-US" sz="1100">
                <a:solidFill>
                  <a:srgbClr val="000000"/>
                </a:solidFill>
              </a:rPr>
              <a:t>No U.S. copyright applies.</a:t>
            </a:r>
          </a:p>
        </p:txBody>
      </p:sp>
      <p:sp>
        <p:nvSpPr>
          <p:cNvPr id="27652" name="Rectangle 3"/>
          <p:cNvSpPr>
            <a:spLocks noChangeArrowheads="1"/>
          </p:cNvSpPr>
          <p:nvPr/>
        </p:nvSpPr>
        <p:spPr bwMode="auto">
          <a:xfrm>
            <a:off x="4949825" y="762000"/>
            <a:ext cx="419417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ea typeface="MS PGothic" pitchFamily="34" charset="-128"/>
              </a:defRPr>
            </a:lvl1pPr>
            <a:lvl2pPr marL="742950" indent="-285750" eaLnBrk="0" hangingPunct="0">
              <a:spcBef>
                <a:spcPct val="20000"/>
              </a:spcBef>
              <a:buChar char="–"/>
              <a:defRPr sz="2800">
                <a:solidFill>
                  <a:schemeClr val="tx1"/>
                </a:solidFill>
                <a:latin typeface="Times New Roman" charset="0"/>
                <a:ea typeface="MS PGothic" pitchFamily="34" charset="-128"/>
              </a:defRPr>
            </a:lvl2pPr>
            <a:lvl3pPr marL="1143000" indent="-228600" eaLnBrk="0" hangingPunct="0">
              <a:spcBef>
                <a:spcPct val="20000"/>
              </a:spcBef>
              <a:buChar char="•"/>
              <a:defRPr sz="2400">
                <a:solidFill>
                  <a:schemeClr val="tx1"/>
                </a:solidFill>
                <a:latin typeface="Times New Roman" charset="0"/>
                <a:ea typeface="MS PGothic" pitchFamily="34" charset="-128"/>
              </a:defRPr>
            </a:lvl3pPr>
            <a:lvl4pPr marL="1600200" indent="-228600" eaLnBrk="0" hangingPunct="0">
              <a:spcBef>
                <a:spcPct val="20000"/>
              </a:spcBef>
              <a:buChar char="–"/>
              <a:defRPr sz="2000">
                <a:solidFill>
                  <a:schemeClr val="tx1"/>
                </a:solidFill>
                <a:latin typeface="Times New Roman" charset="0"/>
                <a:ea typeface="MS PGothic" pitchFamily="34" charset="-128"/>
              </a:defRPr>
            </a:lvl4pPr>
            <a:lvl5pPr marL="2057400" indent="-228600" eaLnBrk="0" hangingPunct="0">
              <a:spcBef>
                <a:spcPct val="20000"/>
              </a:spcBef>
              <a:buChar char="»"/>
              <a:defRPr sz="2000">
                <a:solidFill>
                  <a:schemeClr val="tx1"/>
                </a:solidFill>
                <a:latin typeface="Times New Roman"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9pPr>
          </a:lstStyle>
          <a:p>
            <a:pPr algn="ctr" eaLnBrk="1" hangingPunct="1">
              <a:spcBef>
                <a:spcPct val="0"/>
              </a:spcBef>
              <a:buFontTx/>
              <a:buNone/>
            </a:pPr>
            <a:r>
              <a:rPr lang="en-US" altLang="en-US" sz="2800">
                <a:solidFill>
                  <a:srgbClr val="000000"/>
                </a:solidFill>
              </a:rPr>
              <a:t>“That is why buildings in the Soviet Union – like public housing in the United States – look decrepit within a year or two of their construction.”</a:t>
            </a:r>
          </a:p>
          <a:p>
            <a:pPr algn="ctr" eaLnBrk="1" hangingPunct="1">
              <a:spcBef>
                <a:spcPct val="0"/>
              </a:spcBef>
              <a:buFontTx/>
              <a:buNone/>
            </a:pPr>
            <a:endParaRPr lang="en-US" altLang="en-US" sz="2800">
              <a:solidFill>
                <a:srgbClr val="000000"/>
              </a:solidFill>
            </a:endParaRPr>
          </a:p>
          <a:p>
            <a:pPr algn="ctr" eaLnBrk="1" hangingPunct="1">
              <a:spcBef>
                <a:spcPct val="0"/>
              </a:spcBef>
              <a:buFontTx/>
              <a:buNone/>
            </a:pPr>
            <a:r>
              <a:rPr lang="en-US" altLang="en-US" sz="2800">
                <a:solidFill>
                  <a:srgbClr val="000000"/>
                </a:solidFill>
              </a:rPr>
              <a:t>Milton and Rose Friedman (1980)</a:t>
            </a:r>
          </a:p>
        </p:txBody>
      </p:sp>
      <p:sp>
        <p:nvSpPr>
          <p:cNvPr id="27653" name="Rectangle 5"/>
          <p:cNvSpPr>
            <a:spLocks noChangeArrowheads="1"/>
          </p:cNvSpPr>
          <p:nvPr/>
        </p:nvSpPr>
        <p:spPr bwMode="auto">
          <a:xfrm>
            <a:off x="4968875" y="1588"/>
            <a:ext cx="419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ea typeface="MS PGothic" pitchFamily="34" charset="-128"/>
              </a:defRPr>
            </a:lvl1pPr>
            <a:lvl2pPr marL="742950" indent="-285750" eaLnBrk="0" hangingPunct="0">
              <a:spcBef>
                <a:spcPct val="20000"/>
              </a:spcBef>
              <a:buChar char="–"/>
              <a:defRPr sz="2800">
                <a:solidFill>
                  <a:schemeClr val="tx1"/>
                </a:solidFill>
                <a:latin typeface="Times New Roman" charset="0"/>
                <a:ea typeface="MS PGothic" pitchFamily="34" charset="-128"/>
              </a:defRPr>
            </a:lvl2pPr>
            <a:lvl3pPr marL="1143000" indent="-228600" eaLnBrk="0" hangingPunct="0">
              <a:spcBef>
                <a:spcPct val="20000"/>
              </a:spcBef>
              <a:buChar char="•"/>
              <a:defRPr sz="2400">
                <a:solidFill>
                  <a:schemeClr val="tx1"/>
                </a:solidFill>
                <a:latin typeface="Times New Roman" charset="0"/>
                <a:ea typeface="MS PGothic" pitchFamily="34" charset="-128"/>
              </a:defRPr>
            </a:lvl3pPr>
            <a:lvl4pPr marL="1600200" indent="-228600" eaLnBrk="0" hangingPunct="0">
              <a:spcBef>
                <a:spcPct val="20000"/>
              </a:spcBef>
              <a:buChar char="–"/>
              <a:defRPr sz="2000">
                <a:solidFill>
                  <a:schemeClr val="tx1"/>
                </a:solidFill>
                <a:latin typeface="Times New Roman" charset="0"/>
                <a:ea typeface="MS PGothic" pitchFamily="34" charset="-128"/>
              </a:defRPr>
            </a:lvl4pPr>
            <a:lvl5pPr marL="2057400" indent="-228600" eaLnBrk="0" hangingPunct="0">
              <a:spcBef>
                <a:spcPct val="20000"/>
              </a:spcBef>
              <a:buChar char="»"/>
              <a:defRPr sz="2000">
                <a:solidFill>
                  <a:schemeClr val="tx1"/>
                </a:solidFill>
                <a:latin typeface="Times New Roman"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9pPr>
          </a:lstStyle>
          <a:p>
            <a:pPr algn="ctr" eaLnBrk="1" hangingPunct="1">
              <a:spcBef>
                <a:spcPct val="0"/>
              </a:spcBef>
              <a:buFontTx/>
              <a:buNone/>
            </a:pPr>
            <a:r>
              <a:rPr lang="en-US" altLang="en-US" sz="2800" b="1">
                <a:solidFill>
                  <a:srgbClr val="FF0000"/>
                </a:solidFill>
              </a:rPr>
              <a:t>Soviet Collectivization</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0"/>
            <a:ext cx="7772400" cy="685800"/>
          </a:xfrm>
        </p:spPr>
        <p:txBody>
          <a:bodyPr/>
          <a:lstStyle/>
          <a:p>
            <a:pPr eaLnBrk="1" hangingPunct="1"/>
            <a:r>
              <a:rPr lang="en-US" altLang="en-US" sz="3600" smtClean="0"/>
              <a:t>The Virtues of Collective Ownership</a:t>
            </a:r>
          </a:p>
        </p:txBody>
      </p:sp>
      <p:sp>
        <p:nvSpPr>
          <p:cNvPr id="18435" name="Rectangle 3"/>
          <p:cNvSpPr>
            <a:spLocks noGrp="1" noChangeArrowheads="1"/>
          </p:cNvSpPr>
          <p:nvPr>
            <p:ph type="body" idx="1"/>
          </p:nvPr>
        </p:nvSpPr>
        <p:spPr>
          <a:xfrm>
            <a:off x="304800" y="762000"/>
            <a:ext cx="8534400" cy="6096000"/>
          </a:xfrm>
        </p:spPr>
        <p:txBody>
          <a:bodyPr/>
          <a:lstStyle/>
          <a:p>
            <a:pPr eaLnBrk="1" hangingPunct="1">
              <a:lnSpc>
                <a:spcPct val="80000"/>
              </a:lnSpc>
            </a:pPr>
            <a:r>
              <a:rPr lang="en-US" altLang="en-US" sz="2800" dirty="0" smtClean="0"/>
              <a:t>E.g., journalists on single-payer health care</a:t>
            </a:r>
          </a:p>
          <a:p>
            <a:pPr lvl="1" eaLnBrk="1" hangingPunct="1">
              <a:lnSpc>
                <a:spcPct val="80000"/>
              </a:lnSpc>
            </a:pPr>
            <a:r>
              <a:rPr lang="en-US" altLang="en-US" sz="2400" dirty="0" smtClean="0"/>
              <a:t>Europeans have healthcare payroll taxes withheld from pay</a:t>
            </a:r>
          </a:p>
          <a:p>
            <a:pPr lvl="1" eaLnBrk="1" hangingPunct="1">
              <a:lnSpc>
                <a:spcPct val="80000"/>
              </a:lnSpc>
            </a:pPr>
            <a:r>
              <a:rPr lang="en-US" altLang="en-US" sz="2400" dirty="0" smtClean="0"/>
              <a:t>Americans have insurance premiums withheld from pay</a:t>
            </a:r>
          </a:p>
          <a:p>
            <a:pPr lvl="1" eaLnBrk="1" hangingPunct="1">
              <a:lnSpc>
                <a:spcPct val="80000"/>
              </a:lnSpc>
            </a:pPr>
            <a:r>
              <a:rPr lang="en-US" altLang="en-US" sz="2400" dirty="0" smtClean="0"/>
              <a:t>Supposedly no difference (per $ withheld)</a:t>
            </a:r>
            <a:endParaRPr lang="en-US" altLang="en-US" sz="2000" dirty="0" smtClean="0"/>
          </a:p>
          <a:p>
            <a:pPr eaLnBrk="1" hangingPunct="1">
              <a:lnSpc>
                <a:spcPct val="80000"/>
              </a:lnSpc>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84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84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750"/>
            <a:ext cx="9144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950618" y="5288756"/>
            <a:ext cx="762000" cy="184666"/>
          </a:xfrm>
          <a:prstGeom prst="rect">
            <a:avLst/>
          </a:prstGeom>
          <a:solidFill>
            <a:schemeClr val="bg1"/>
          </a:solidFill>
        </p:spPr>
        <p:txBody>
          <a:bodyPr wrap="square" tIns="0" bIns="0" rtlCol="0">
            <a:spAutoFit/>
          </a:bodyPr>
          <a:lstStyle/>
          <a:p>
            <a:pPr fontAlgn="auto">
              <a:spcBef>
                <a:spcPts val="0"/>
              </a:spcBef>
              <a:spcAft>
                <a:spcPts val="0"/>
              </a:spcAft>
            </a:pPr>
            <a:r>
              <a:rPr lang="en-US" sz="1200" dirty="0" smtClean="0">
                <a:solidFill>
                  <a:prstClr val="black"/>
                </a:solidFill>
                <a:latin typeface="Calibri"/>
              </a:rPr>
              <a:t>1,100.00</a:t>
            </a:r>
            <a:endParaRPr lang="en-US" sz="1200" dirty="0">
              <a:solidFill>
                <a:prstClr val="black"/>
              </a:solidFill>
              <a:latin typeface="Calibri"/>
            </a:endParaRPr>
          </a:p>
        </p:txBody>
      </p:sp>
      <p:sp>
        <p:nvSpPr>
          <p:cNvPr id="5" name="TextBox 4"/>
          <p:cNvSpPr txBox="1"/>
          <p:nvPr/>
        </p:nvSpPr>
        <p:spPr>
          <a:xfrm>
            <a:off x="6629400" y="5292208"/>
            <a:ext cx="762000" cy="184666"/>
          </a:xfrm>
          <a:prstGeom prst="rect">
            <a:avLst/>
          </a:prstGeom>
          <a:solidFill>
            <a:schemeClr val="bg1"/>
          </a:solidFill>
        </p:spPr>
        <p:txBody>
          <a:bodyPr wrap="square" tIns="0" bIns="0" rtlCol="0">
            <a:spAutoFit/>
          </a:bodyPr>
          <a:lstStyle/>
          <a:p>
            <a:pPr fontAlgn="auto">
              <a:spcBef>
                <a:spcPts val="0"/>
              </a:spcBef>
              <a:spcAft>
                <a:spcPts val="0"/>
              </a:spcAft>
            </a:pPr>
            <a:r>
              <a:rPr lang="en-US" sz="1200" dirty="0" smtClean="0">
                <a:solidFill>
                  <a:prstClr val="black"/>
                </a:solidFill>
                <a:latin typeface="Calibri"/>
              </a:rPr>
              <a:t>390.26</a:t>
            </a:r>
            <a:endParaRPr lang="en-US" sz="1200" dirty="0">
              <a:solidFill>
                <a:prstClr val="black"/>
              </a:solidFill>
              <a:latin typeface="Calibri"/>
            </a:endParaRPr>
          </a:p>
        </p:txBody>
      </p:sp>
      <p:sp>
        <p:nvSpPr>
          <p:cNvPr id="6" name="TextBox 5"/>
          <p:cNvSpPr txBox="1"/>
          <p:nvPr/>
        </p:nvSpPr>
        <p:spPr>
          <a:xfrm>
            <a:off x="3657600" y="2321197"/>
            <a:ext cx="762000" cy="184666"/>
          </a:xfrm>
          <a:prstGeom prst="rect">
            <a:avLst/>
          </a:prstGeom>
          <a:solidFill>
            <a:schemeClr val="bg1"/>
          </a:solidFill>
        </p:spPr>
        <p:txBody>
          <a:bodyPr wrap="square" tIns="0" bIns="0" rtlCol="0">
            <a:spAutoFit/>
          </a:bodyPr>
          <a:lstStyle/>
          <a:p>
            <a:pPr fontAlgn="auto">
              <a:spcBef>
                <a:spcPts val="0"/>
              </a:spcBef>
              <a:spcAft>
                <a:spcPts val="0"/>
              </a:spcAft>
            </a:pPr>
            <a:r>
              <a:rPr lang="en-US" sz="1200" dirty="0" smtClean="0">
                <a:solidFill>
                  <a:prstClr val="black"/>
                </a:solidFill>
                <a:latin typeface="Calibri"/>
              </a:rPr>
              <a:t>1,100.00</a:t>
            </a:r>
            <a:endParaRPr lang="en-US" sz="1200" dirty="0">
              <a:solidFill>
                <a:prstClr val="black"/>
              </a:solidFill>
              <a:latin typeface="Calibri"/>
            </a:endParaRPr>
          </a:p>
        </p:txBody>
      </p:sp>
      <p:sp>
        <p:nvSpPr>
          <p:cNvPr id="7" name="TextBox 6"/>
          <p:cNvSpPr txBox="1"/>
          <p:nvPr/>
        </p:nvSpPr>
        <p:spPr>
          <a:xfrm>
            <a:off x="362894" y="5288756"/>
            <a:ext cx="762000" cy="184666"/>
          </a:xfrm>
          <a:prstGeom prst="rect">
            <a:avLst/>
          </a:prstGeom>
          <a:solidFill>
            <a:schemeClr val="bg1"/>
          </a:solidFill>
        </p:spPr>
        <p:txBody>
          <a:bodyPr wrap="square" tIns="0" bIns="0" rtlCol="0">
            <a:spAutoFit/>
          </a:bodyPr>
          <a:lstStyle/>
          <a:p>
            <a:pPr fontAlgn="auto">
              <a:spcBef>
                <a:spcPts val="0"/>
              </a:spcBef>
              <a:spcAft>
                <a:spcPts val="0"/>
              </a:spcAft>
            </a:pPr>
            <a:r>
              <a:rPr lang="en-US" sz="1200" dirty="0">
                <a:solidFill>
                  <a:prstClr val="black"/>
                </a:solidFill>
                <a:latin typeface="Calibri"/>
              </a:rPr>
              <a:t>5</a:t>
            </a:r>
            <a:r>
              <a:rPr lang="en-US" sz="1200" dirty="0" smtClean="0">
                <a:solidFill>
                  <a:prstClr val="black"/>
                </a:solidFill>
                <a:latin typeface="Calibri"/>
              </a:rPr>
              <a:t>,500.00</a:t>
            </a:r>
            <a:endParaRPr lang="en-US" sz="1200" dirty="0">
              <a:solidFill>
                <a:prstClr val="black"/>
              </a:solidFill>
              <a:latin typeface="Calibri"/>
            </a:endParaRPr>
          </a:p>
        </p:txBody>
      </p:sp>
      <p:sp>
        <p:nvSpPr>
          <p:cNvPr id="8" name="TextBox 7"/>
          <p:cNvSpPr txBox="1"/>
          <p:nvPr/>
        </p:nvSpPr>
        <p:spPr>
          <a:xfrm>
            <a:off x="1855961" y="5292208"/>
            <a:ext cx="762000" cy="184666"/>
          </a:xfrm>
          <a:prstGeom prst="rect">
            <a:avLst/>
          </a:prstGeom>
          <a:solidFill>
            <a:schemeClr val="bg1"/>
          </a:solidFill>
        </p:spPr>
        <p:txBody>
          <a:bodyPr wrap="square" tIns="0" bIns="0" rtlCol="0">
            <a:spAutoFit/>
          </a:bodyPr>
          <a:lstStyle/>
          <a:p>
            <a:pPr fontAlgn="auto">
              <a:spcBef>
                <a:spcPts val="0"/>
              </a:spcBef>
              <a:spcAft>
                <a:spcPts val="0"/>
              </a:spcAft>
            </a:pPr>
            <a:r>
              <a:rPr lang="en-US" sz="1200" dirty="0" smtClean="0">
                <a:solidFill>
                  <a:prstClr val="black"/>
                </a:solidFill>
                <a:latin typeface="Calibri"/>
              </a:rPr>
              <a:t>1,951.28</a:t>
            </a:r>
            <a:endParaRPr lang="en-US" sz="1200" dirty="0">
              <a:solidFill>
                <a:prstClr val="black"/>
              </a:solidFill>
              <a:latin typeface="Calibri"/>
            </a:endParaRPr>
          </a:p>
        </p:txBody>
      </p:sp>
      <p:sp>
        <p:nvSpPr>
          <p:cNvPr id="9" name="TextBox 8"/>
          <p:cNvSpPr txBox="1"/>
          <p:nvPr/>
        </p:nvSpPr>
        <p:spPr>
          <a:xfrm>
            <a:off x="8167687" y="3211876"/>
            <a:ext cx="762000" cy="184666"/>
          </a:xfrm>
          <a:prstGeom prst="rect">
            <a:avLst/>
          </a:prstGeom>
          <a:solidFill>
            <a:schemeClr val="bg1"/>
          </a:solidFill>
        </p:spPr>
        <p:txBody>
          <a:bodyPr wrap="square" tIns="0" bIns="0" rtlCol="0">
            <a:spAutoFit/>
          </a:bodyPr>
          <a:lstStyle/>
          <a:p>
            <a:pPr fontAlgn="auto">
              <a:spcBef>
                <a:spcPts val="0"/>
              </a:spcBef>
              <a:spcAft>
                <a:spcPts val="0"/>
              </a:spcAft>
            </a:pPr>
            <a:r>
              <a:rPr lang="en-US" sz="1200" dirty="0" smtClean="0">
                <a:solidFill>
                  <a:prstClr val="black"/>
                </a:solidFill>
                <a:latin typeface="Calibri"/>
              </a:rPr>
              <a:t>549.99</a:t>
            </a:r>
            <a:endParaRPr lang="en-US" sz="1200" dirty="0">
              <a:solidFill>
                <a:prstClr val="black"/>
              </a:solidFill>
              <a:latin typeface="Calibri"/>
            </a:endParaRPr>
          </a:p>
        </p:txBody>
      </p:sp>
      <p:sp>
        <p:nvSpPr>
          <p:cNvPr id="11" name="TextBox 10"/>
          <p:cNvSpPr txBox="1"/>
          <p:nvPr/>
        </p:nvSpPr>
        <p:spPr>
          <a:xfrm>
            <a:off x="6781800" y="3227257"/>
            <a:ext cx="762000" cy="184666"/>
          </a:xfrm>
          <a:prstGeom prst="rect">
            <a:avLst/>
          </a:prstGeom>
          <a:solidFill>
            <a:schemeClr val="bg1"/>
          </a:solidFill>
        </p:spPr>
        <p:txBody>
          <a:bodyPr wrap="square" tIns="0" bIns="0" rtlCol="0">
            <a:spAutoFit/>
          </a:bodyPr>
          <a:lstStyle/>
          <a:p>
            <a:pPr fontAlgn="auto">
              <a:spcBef>
                <a:spcPts val="0"/>
              </a:spcBef>
              <a:spcAft>
                <a:spcPts val="0"/>
              </a:spcAft>
            </a:pPr>
            <a:r>
              <a:rPr lang="en-US" sz="1200" dirty="0" smtClean="0">
                <a:solidFill>
                  <a:prstClr val="black"/>
                </a:solidFill>
                <a:latin typeface="Calibri"/>
              </a:rPr>
              <a:t>110.00</a:t>
            </a:r>
            <a:endParaRPr lang="en-US" sz="1200" dirty="0">
              <a:solidFill>
                <a:prstClr val="black"/>
              </a:solidFill>
              <a:latin typeface="Calibri"/>
            </a:endParaRPr>
          </a:p>
        </p:txBody>
      </p:sp>
      <p:sp>
        <p:nvSpPr>
          <p:cNvPr id="12" name="TextBox 11"/>
          <p:cNvSpPr txBox="1"/>
          <p:nvPr/>
        </p:nvSpPr>
        <p:spPr>
          <a:xfrm>
            <a:off x="4848224" y="3232019"/>
            <a:ext cx="1781176" cy="184666"/>
          </a:xfrm>
          <a:prstGeom prst="rect">
            <a:avLst/>
          </a:prstGeom>
          <a:solidFill>
            <a:schemeClr val="bg1"/>
          </a:solidFill>
        </p:spPr>
        <p:txBody>
          <a:bodyPr wrap="square" tIns="0" bIns="0" rtlCol="0">
            <a:spAutoFit/>
          </a:bodyPr>
          <a:lstStyle/>
          <a:p>
            <a:pPr fontAlgn="auto">
              <a:spcBef>
                <a:spcPts val="0"/>
              </a:spcBef>
              <a:spcAft>
                <a:spcPts val="0"/>
              </a:spcAft>
            </a:pPr>
            <a:r>
              <a:rPr lang="en-US" sz="1200" dirty="0" smtClean="0">
                <a:solidFill>
                  <a:prstClr val="black"/>
                </a:solidFill>
                <a:latin typeface="Calibri"/>
              </a:rPr>
              <a:t>BCBS FAMILY PREMIUM</a:t>
            </a:r>
            <a:endParaRPr lang="en-US" sz="1200" dirty="0">
              <a:solidFill>
                <a:prstClr val="black"/>
              </a:solidFill>
              <a:latin typeface="Calibri"/>
            </a:endParaRPr>
          </a:p>
        </p:txBody>
      </p:sp>
      <p:sp>
        <p:nvSpPr>
          <p:cNvPr id="13" name="Rectangle 12"/>
          <p:cNvSpPr/>
          <p:nvPr/>
        </p:nvSpPr>
        <p:spPr>
          <a:xfrm>
            <a:off x="4848224" y="3189909"/>
            <a:ext cx="3948726" cy="228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Tree>
    <p:extLst>
      <p:ext uri="{BB962C8B-B14F-4D97-AF65-F5344CB8AC3E}">
        <p14:creationId xmlns:p14="http://schemas.microsoft.com/office/powerpoint/2010/main" val="325340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750"/>
            <a:ext cx="9144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950618" y="5288756"/>
            <a:ext cx="762000" cy="184666"/>
          </a:xfrm>
          <a:prstGeom prst="rect">
            <a:avLst/>
          </a:prstGeom>
          <a:solidFill>
            <a:schemeClr val="bg1"/>
          </a:solidFill>
        </p:spPr>
        <p:txBody>
          <a:bodyPr wrap="square" tIns="0" bIns="0" rtlCol="0">
            <a:spAutoFit/>
          </a:bodyPr>
          <a:lstStyle/>
          <a:p>
            <a:pPr fontAlgn="auto">
              <a:spcBef>
                <a:spcPts val="0"/>
              </a:spcBef>
              <a:spcAft>
                <a:spcPts val="0"/>
              </a:spcAft>
            </a:pPr>
            <a:r>
              <a:rPr lang="en-US" sz="1200" dirty="0" smtClean="0">
                <a:solidFill>
                  <a:prstClr val="black"/>
                </a:solidFill>
                <a:latin typeface="Calibri"/>
              </a:rPr>
              <a:t>1,100.00</a:t>
            </a:r>
            <a:endParaRPr lang="en-US" sz="1200" dirty="0">
              <a:solidFill>
                <a:prstClr val="black"/>
              </a:solidFill>
              <a:latin typeface="Calibri"/>
            </a:endParaRPr>
          </a:p>
        </p:txBody>
      </p:sp>
      <p:sp>
        <p:nvSpPr>
          <p:cNvPr id="5" name="TextBox 4"/>
          <p:cNvSpPr txBox="1"/>
          <p:nvPr/>
        </p:nvSpPr>
        <p:spPr>
          <a:xfrm>
            <a:off x="6629400" y="5292208"/>
            <a:ext cx="762000" cy="184666"/>
          </a:xfrm>
          <a:prstGeom prst="rect">
            <a:avLst/>
          </a:prstGeom>
          <a:solidFill>
            <a:schemeClr val="bg1"/>
          </a:solidFill>
        </p:spPr>
        <p:txBody>
          <a:bodyPr wrap="square" tIns="0" bIns="0" rtlCol="0">
            <a:spAutoFit/>
          </a:bodyPr>
          <a:lstStyle/>
          <a:p>
            <a:pPr fontAlgn="auto">
              <a:spcBef>
                <a:spcPts val="0"/>
              </a:spcBef>
              <a:spcAft>
                <a:spcPts val="0"/>
              </a:spcAft>
            </a:pPr>
            <a:r>
              <a:rPr lang="en-US" sz="1200" dirty="0" smtClean="0">
                <a:solidFill>
                  <a:prstClr val="black"/>
                </a:solidFill>
                <a:latin typeface="Calibri"/>
              </a:rPr>
              <a:t>390.26</a:t>
            </a:r>
            <a:endParaRPr lang="en-US" sz="1200" dirty="0">
              <a:solidFill>
                <a:prstClr val="black"/>
              </a:solidFill>
              <a:latin typeface="Calibri"/>
            </a:endParaRPr>
          </a:p>
        </p:txBody>
      </p:sp>
      <p:sp>
        <p:nvSpPr>
          <p:cNvPr id="6" name="TextBox 5"/>
          <p:cNvSpPr txBox="1"/>
          <p:nvPr/>
        </p:nvSpPr>
        <p:spPr>
          <a:xfrm>
            <a:off x="3657600" y="2321197"/>
            <a:ext cx="762000" cy="184666"/>
          </a:xfrm>
          <a:prstGeom prst="rect">
            <a:avLst/>
          </a:prstGeom>
          <a:solidFill>
            <a:schemeClr val="bg1"/>
          </a:solidFill>
        </p:spPr>
        <p:txBody>
          <a:bodyPr wrap="square" tIns="0" bIns="0" rtlCol="0">
            <a:spAutoFit/>
          </a:bodyPr>
          <a:lstStyle/>
          <a:p>
            <a:pPr fontAlgn="auto">
              <a:spcBef>
                <a:spcPts val="0"/>
              </a:spcBef>
              <a:spcAft>
                <a:spcPts val="0"/>
              </a:spcAft>
            </a:pPr>
            <a:r>
              <a:rPr lang="en-US" sz="1200" dirty="0" smtClean="0">
                <a:solidFill>
                  <a:prstClr val="black"/>
                </a:solidFill>
                <a:latin typeface="Calibri"/>
              </a:rPr>
              <a:t>1,100.00</a:t>
            </a:r>
            <a:endParaRPr lang="en-US" sz="1200" dirty="0">
              <a:solidFill>
                <a:prstClr val="black"/>
              </a:solidFill>
              <a:latin typeface="Calibri"/>
            </a:endParaRPr>
          </a:p>
        </p:txBody>
      </p:sp>
      <p:sp>
        <p:nvSpPr>
          <p:cNvPr id="7" name="TextBox 6"/>
          <p:cNvSpPr txBox="1"/>
          <p:nvPr/>
        </p:nvSpPr>
        <p:spPr>
          <a:xfrm>
            <a:off x="362894" y="5288756"/>
            <a:ext cx="762000" cy="184666"/>
          </a:xfrm>
          <a:prstGeom prst="rect">
            <a:avLst/>
          </a:prstGeom>
          <a:solidFill>
            <a:schemeClr val="bg1"/>
          </a:solidFill>
        </p:spPr>
        <p:txBody>
          <a:bodyPr wrap="square" tIns="0" bIns="0" rtlCol="0">
            <a:spAutoFit/>
          </a:bodyPr>
          <a:lstStyle/>
          <a:p>
            <a:pPr fontAlgn="auto">
              <a:spcBef>
                <a:spcPts val="0"/>
              </a:spcBef>
              <a:spcAft>
                <a:spcPts val="0"/>
              </a:spcAft>
            </a:pPr>
            <a:r>
              <a:rPr lang="en-US" sz="1200" dirty="0">
                <a:solidFill>
                  <a:prstClr val="black"/>
                </a:solidFill>
                <a:latin typeface="Calibri"/>
              </a:rPr>
              <a:t>5</a:t>
            </a:r>
            <a:r>
              <a:rPr lang="en-US" sz="1200" dirty="0" smtClean="0">
                <a:solidFill>
                  <a:prstClr val="black"/>
                </a:solidFill>
                <a:latin typeface="Calibri"/>
              </a:rPr>
              <a:t>,500.00</a:t>
            </a:r>
            <a:endParaRPr lang="en-US" sz="1200" dirty="0">
              <a:solidFill>
                <a:prstClr val="black"/>
              </a:solidFill>
              <a:latin typeface="Calibri"/>
            </a:endParaRPr>
          </a:p>
        </p:txBody>
      </p:sp>
      <p:sp>
        <p:nvSpPr>
          <p:cNvPr id="8" name="TextBox 7"/>
          <p:cNvSpPr txBox="1"/>
          <p:nvPr/>
        </p:nvSpPr>
        <p:spPr>
          <a:xfrm>
            <a:off x="1855961" y="5292208"/>
            <a:ext cx="762000" cy="184666"/>
          </a:xfrm>
          <a:prstGeom prst="rect">
            <a:avLst/>
          </a:prstGeom>
          <a:solidFill>
            <a:schemeClr val="bg1"/>
          </a:solidFill>
        </p:spPr>
        <p:txBody>
          <a:bodyPr wrap="square" tIns="0" bIns="0" rtlCol="0">
            <a:spAutoFit/>
          </a:bodyPr>
          <a:lstStyle/>
          <a:p>
            <a:pPr fontAlgn="auto">
              <a:spcBef>
                <a:spcPts val="0"/>
              </a:spcBef>
              <a:spcAft>
                <a:spcPts val="0"/>
              </a:spcAft>
            </a:pPr>
            <a:r>
              <a:rPr lang="en-US" sz="1200" dirty="0" smtClean="0">
                <a:solidFill>
                  <a:prstClr val="black"/>
                </a:solidFill>
                <a:latin typeface="Calibri"/>
              </a:rPr>
              <a:t>1,951.28</a:t>
            </a:r>
            <a:endParaRPr lang="en-US" sz="1200" dirty="0">
              <a:solidFill>
                <a:prstClr val="black"/>
              </a:solidFill>
              <a:latin typeface="Calibri"/>
            </a:endParaRPr>
          </a:p>
        </p:txBody>
      </p:sp>
      <p:sp>
        <p:nvSpPr>
          <p:cNvPr id="9" name="TextBox 8"/>
          <p:cNvSpPr txBox="1"/>
          <p:nvPr/>
        </p:nvSpPr>
        <p:spPr>
          <a:xfrm>
            <a:off x="8167687" y="3211876"/>
            <a:ext cx="762000" cy="184666"/>
          </a:xfrm>
          <a:prstGeom prst="rect">
            <a:avLst/>
          </a:prstGeom>
          <a:solidFill>
            <a:schemeClr val="bg1"/>
          </a:solidFill>
        </p:spPr>
        <p:txBody>
          <a:bodyPr wrap="square" tIns="0" bIns="0" rtlCol="0">
            <a:spAutoFit/>
          </a:bodyPr>
          <a:lstStyle/>
          <a:p>
            <a:pPr fontAlgn="auto">
              <a:spcBef>
                <a:spcPts val="0"/>
              </a:spcBef>
              <a:spcAft>
                <a:spcPts val="0"/>
              </a:spcAft>
            </a:pPr>
            <a:r>
              <a:rPr lang="en-US" sz="1200" dirty="0" smtClean="0">
                <a:solidFill>
                  <a:prstClr val="black"/>
                </a:solidFill>
                <a:latin typeface="Calibri"/>
              </a:rPr>
              <a:t>549.99</a:t>
            </a:r>
            <a:endParaRPr lang="en-US" sz="1200" dirty="0">
              <a:solidFill>
                <a:prstClr val="black"/>
              </a:solidFill>
              <a:latin typeface="Calibri"/>
            </a:endParaRPr>
          </a:p>
        </p:txBody>
      </p:sp>
      <p:sp>
        <p:nvSpPr>
          <p:cNvPr id="11" name="TextBox 10"/>
          <p:cNvSpPr txBox="1"/>
          <p:nvPr/>
        </p:nvSpPr>
        <p:spPr>
          <a:xfrm>
            <a:off x="6781800" y="3227257"/>
            <a:ext cx="762000" cy="184666"/>
          </a:xfrm>
          <a:prstGeom prst="rect">
            <a:avLst/>
          </a:prstGeom>
          <a:solidFill>
            <a:schemeClr val="bg1"/>
          </a:solidFill>
        </p:spPr>
        <p:txBody>
          <a:bodyPr wrap="square" tIns="0" bIns="0" rtlCol="0">
            <a:spAutoFit/>
          </a:bodyPr>
          <a:lstStyle/>
          <a:p>
            <a:pPr fontAlgn="auto">
              <a:spcBef>
                <a:spcPts val="0"/>
              </a:spcBef>
              <a:spcAft>
                <a:spcPts val="0"/>
              </a:spcAft>
            </a:pPr>
            <a:r>
              <a:rPr lang="en-US" sz="1200" dirty="0" smtClean="0">
                <a:solidFill>
                  <a:prstClr val="black"/>
                </a:solidFill>
                <a:latin typeface="Calibri"/>
              </a:rPr>
              <a:t>110.00</a:t>
            </a:r>
            <a:endParaRPr lang="en-US" sz="1200" dirty="0">
              <a:solidFill>
                <a:prstClr val="black"/>
              </a:solidFill>
              <a:latin typeface="Calibri"/>
            </a:endParaRPr>
          </a:p>
        </p:txBody>
      </p:sp>
      <p:sp>
        <p:nvSpPr>
          <p:cNvPr id="12" name="TextBox 11"/>
          <p:cNvSpPr txBox="1"/>
          <p:nvPr/>
        </p:nvSpPr>
        <p:spPr>
          <a:xfrm>
            <a:off x="4848224" y="3232019"/>
            <a:ext cx="1781176" cy="184666"/>
          </a:xfrm>
          <a:prstGeom prst="rect">
            <a:avLst/>
          </a:prstGeom>
          <a:solidFill>
            <a:schemeClr val="bg1"/>
          </a:solidFill>
        </p:spPr>
        <p:txBody>
          <a:bodyPr wrap="square" tIns="0" bIns="0" rtlCol="0">
            <a:spAutoFit/>
          </a:bodyPr>
          <a:lstStyle/>
          <a:p>
            <a:pPr fontAlgn="auto">
              <a:spcBef>
                <a:spcPts val="0"/>
              </a:spcBef>
              <a:spcAft>
                <a:spcPts val="0"/>
              </a:spcAft>
            </a:pPr>
            <a:r>
              <a:rPr lang="en-US" sz="1200" dirty="0" smtClean="0">
                <a:solidFill>
                  <a:prstClr val="black"/>
                </a:solidFill>
                <a:latin typeface="Calibri"/>
              </a:rPr>
              <a:t>National HI Tax</a:t>
            </a:r>
            <a:endParaRPr lang="en-US" sz="1200" dirty="0">
              <a:solidFill>
                <a:prstClr val="black"/>
              </a:solidFill>
              <a:latin typeface="Calibri"/>
            </a:endParaRPr>
          </a:p>
        </p:txBody>
      </p:sp>
      <p:sp>
        <p:nvSpPr>
          <p:cNvPr id="13" name="Rectangle 12"/>
          <p:cNvSpPr/>
          <p:nvPr/>
        </p:nvSpPr>
        <p:spPr>
          <a:xfrm>
            <a:off x="4848224" y="3189909"/>
            <a:ext cx="3948726" cy="228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4" name="TextBox 23"/>
          <p:cNvSpPr txBox="1"/>
          <p:nvPr/>
        </p:nvSpPr>
        <p:spPr>
          <a:xfrm>
            <a:off x="4715416" y="3505200"/>
            <a:ext cx="4214341" cy="492443"/>
          </a:xfrm>
          <a:prstGeom prst="rect">
            <a:avLst/>
          </a:prstGeom>
          <a:noFill/>
        </p:spPr>
        <p:txBody>
          <a:bodyPr wrap="square" tIns="0" bIns="0" rtlCol="0">
            <a:spAutoFit/>
          </a:bodyPr>
          <a:lstStyle/>
          <a:p>
            <a:pPr algn="ctr" fontAlgn="auto">
              <a:spcBef>
                <a:spcPts val="0"/>
              </a:spcBef>
              <a:spcAft>
                <a:spcPts val="0"/>
              </a:spcAft>
            </a:pPr>
            <a:r>
              <a:rPr lang="en-US" sz="1600" b="1" dirty="0" smtClean="0">
                <a:solidFill>
                  <a:srgbClr val="FF0000"/>
                </a:solidFill>
                <a:latin typeface="Times New Roman" panose="02020603050405020304" pitchFamily="18" charset="0"/>
                <a:cs typeface="Times New Roman" panose="02020603050405020304" pitchFamily="18" charset="0"/>
              </a:rPr>
              <a:t>Roberts family NHI benefits are independent of what (if anything) James pays</a:t>
            </a:r>
            <a:endParaRPr lang="en-US" sz="1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973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750"/>
            <a:ext cx="9144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950618" y="5288756"/>
            <a:ext cx="762000" cy="184666"/>
          </a:xfrm>
          <a:prstGeom prst="rect">
            <a:avLst/>
          </a:prstGeom>
          <a:solidFill>
            <a:schemeClr val="bg1"/>
          </a:solidFill>
        </p:spPr>
        <p:txBody>
          <a:bodyPr wrap="square" tIns="0" bIns="0" rtlCol="0">
            <a:spAutoFit/>
          </a:bodyPr>
          <a:lstStyle/>
          <a:p>
            <a:pPr fontAlgn="auto">
              <a:spcBef>
                <a:spcPts val="0"/>
              </a:spcBef>
              <a:spcAft>
                <a:spcPts val="0"/>
              </a:spcAft>
            </a:pPr>
            <a:r>
              <a:rPr lang="en-US" sz="1200" dirty="0" smtClean="0">
                <a:solidFill>
                  <a:prstClr val="black"/>
                </a:solidFill>
                <a:latin typeface="Calibri"/>
              </a:rPr>
              <a:t>1,100.00</a:t>
            </a:r>
            <a:endParaRPr lang="en-US" sz="1200" dirty="0">
              <a:solidFill>
                <a:prstClr val="black"/>
              </a:solidFill>
              <a:latin typeface="Calibri"/>
            </a:endParaRPr>
          </a:p>
        </p:txBody>
      </p:sp>
      <p:sp>
        <p:nvSpPr>
          <p:cNvPr id="5" name="TextBox 4"/>
          <p:cNvSpPr txBox="1"/>
          <p:nvPr/>
        </p:nvSpPr>
        <p:spPr>
          <a:xfrm>
            <a:off x="6629400" y="5292208"/>
            <a:ext cx="762000" cy="184666"/>
          </a:xfrm>
          <a:prstGeom prst="rect">
            <a:avLst/>
          </a:prstGeom>
          <a:solidFill>
            <a:schemeClr val="bg1"/>
          </a:solidFill>
        </p:spPr>
        <p:txBody>
          <a:bodyPr wrap="square" tIns="0" bIns="0" rtlCol="0">
            <a:spAutoFit/>
          </a:bodyPr>
          <a:lstStyle/>
          <a:p>
            <a:pPr fontAlgn="auto">
              <a:spcBef>
                <a:spcPts val="0"/>
              </a:spcBef>
              <a:spcAft>
                <a:spcPts val="0"/>
              </a:spcAft>
            </a:pPr>
            <a:r>
              <a:rPr lang="en-US" sz="1200" dirty="0" smtClean="0">
                <a:solidFill>
                  <a:prstClr val="black"/>
                </a:solidFill>
                <a:latin typeface="Calibri"/>
              </a:rPr>
              <a:t>390.26</a:t>
            </a:r>
            <a:endParaRPr lang="en-US" sz="1200" dirty="0">
              <a:solidFill>
                <a:prstClr val="black"/>
              </a:solidFill>
              <a:latin typeface="Calibri"/>
            </a:endParaRPr>
          </a:p>
        </p:txBody>
      </p:sp>
      <p:sp>
        <p:nvSpPr>
          <p:cNvPr id="6" name="TextBox 5"/>
          <p:cNvSpPr txBox="1"/>
          <p:nvPr/>
        </p:nvSpPr>
        <p:spPr>
          <a:xfrm>
            <a:off x="3657600" y="2321197"/>
            <a:ext cx="762000" cy="184666"/>
          </a:xfrm>
          <a:prstGeom prst="rect">
            <a:avLst/>
          </a:prstGeom>
          <a:solidFill>
            <a:schemeClr val="bg1"/>
          </a:solidFill>
        </p:spPr>
        <p:txBody>
          <a:bodyPr wrap="square" tIns="0" bIns="0" rtlCol="0">
            <a:spAutoFit/>
          </a:bodyPr>
          <a:lstStyle/>
          <a:p>
            <a:pPr fontAlgn="auto">
              <a:spcBef>
                <a:spcPts val="0"/>
              </a:spcBef>
              <a:spcAft>
                <a:spcPts val="0"/>
              </a:spcAft>
            </a:pPr>
            <a:r>
              <a:rPr lang="en-US" sz="1200" dirty="0" smtClean="0">
                <a:solidFill>
                  <a:prstClr val="black"/>
                </a:solidFill>
                <a:latin typeface="Calibri"/>
              </a:rPr>
              <a:t>1,100.00</a:t>
            </a:r>
            <a:endParaRPr lang="en-US" sz="1200" dirty="0">
              <a:solidFill>
                <a:prstClr val="black"/>
              </a:solidFill>
              <a:latin typeface="Calibri"/>
            </a:endParaRPr>
          </a:p>
        </p:txBody>
      </p:sp>
      <p:sp>
        <p:nvSpPr>
          <p:cNvPr id="7" name="TextBox 6"/>
          <p:cNvSpPr txBox="1"/>
          <p:nvPr/>
        </p:nvSpPr>
        <p:spPr>
          <a:xfrm>
            <a:off x="362894" y="5288756"/>
            <a:ext cx="762000" cy="184666"/>
          </a:xfrm>
          <a:prstGeom prst="rect">
            <a:avLst/>
          </a:prstGeom>
          <a:solidFill>
            <a:schemeClr val="bg1"/>
          </a:solidFill>
        </p:spPr>
        <p:txBody>
          <a:bodyPr wrap="square" tIns="0" bIns="0" rtlCol="0">
            <a:spAutoFit/>
          </a:bodyPr>
          <a:lstStyle/>
          <a:p>
            <a:pPr fontAlgn="auto">
              <a:spcBef>
                <a:spcPts val="0"/>
              </a:spcBef>
              <a:spcAft>
                <a:spcPts val="0"/>
              </a:spcAft>
            </a:pPr>
            <a:r>
              <a:rPr lang="en-US" sz="1200" dirty="0">
                <a:solidFill>
                  <a:prstClr val="black"/>
                </a:solidFill>
                <a:latin typeface="Calibri"/>
              </a:rPr>
              <a:t>5</a:t>
            </a:r>
            <a:r>
              <a:rPr lang="en-US" sz="1200" dirty="0" smtClean="0">
                <a:solidFill>
                  <a:prstClr val="black"/>
                </a:solidFill>
                <a:latin typeface="Calibri"/>
              </a:rPr>
              <a:t>,500.00</a:t>
            </a:r>
            <a:endParaRPr lang="en-US" sz="1200" dirty="0">
              <a:solidFill>
                <a:prstClr val="black"/>
              </a:solidFill>
              <a:latin typeface="Calibri"/>
            </a:endParaRPr>
          </a:p>
        </p:txBody>
      </p:sp>
      <p:sp>
        <p:nvSpPr>
          <p:cNvPr id="8" name="TextBox 7"/>
          <p:cNvSpPr txBox="1"/>
          <p:nvPr/>
        </p:nvSpPr>
        <p:spPr>
          <a:xfrm>
            <a:off x="1855961" y="5292208"/>
            <a:ext cx="762000" cy="184666"/>
          </a:xfrm>
          <a:prstGeom prst="rect">
            <a:avLst/>
          </a:prstGeom>
          <a:solidFill>
            <a:schemeClr val="bg1"/>
          </a:solidFill>
        </p:spPr>
        <p:txBody>
          <a:bodyPr wrap="square" tIns="0" bIns="0" rtlCol="0">
            <a:spAutoFit/>
          </a:bodyPr>
          <a:lstStyle/>
          <a:p>
            <a:pPr fontAlgn="auto">
              <a:spcBef>
                <a:spcPts val="0"/>
              </a:spcBef>
              <a:spcAft>
                <a:spcPts val="0"/>
              </a:spcAft>
            </a:pPr>
            <a:r>
              <a:rPr lang="en-US" sz="1200" dirty="0" smtClean="0">
                <a:solidFill>
                  <a:prstClr val="black"/>
                </a:solidFill>
                <a:latin typeface="Calibri"/>
              </a:rPr>
              <a:t>1,951.28</a:t>
            </a:r>
            <a:endParaRPr lang="en-US" sz="1200" dirty="0">
              <a:solidFill>
                <a:prstClr val="black"/>
              </a:solidFill>
              <a:latin typeface="Calibri"/>
            </a:endParaRPr>
          </a:p>
        </p:txBody>
      </p:sp>
      <p:sp>
        <p:nvSpPr>
          <p:cNvPr id="9" name="TextBox 8"/>
          <p:cNvSpPr txBox="1"/>
          <p:nvPr/>
        </p:nvSpPr>
        <p:spPr>
          <a:xfrm>
            <a:off x="8167687" y="3211876"/>
            <a:ext cx="762000" cy="184666"/>
          </a:xfrm>
          <a:prstGeom prst="rect">
            <a:avLst/>
          </a:prstGeom>
          <a:solidFill>
            <a:schemeClr val="bg1"/>
          </a:solidFill>
        </p:spPr>
        <p:txBody>
          <a:bodyPr wrap="square" tIns="0" bIns="0" rtlCol="0">
            <a:spAutoFit/>
          </a:bodyPr>
          <a:lstStyle/>
          <a:p>
            <a:pPr fontAlgn="auto">
              <a:spcBef>
                <a:spcPts val="0"/>
              </a:spcBef>
              <a:spcAft>
                <a:spcPts val="0"/>
              </a:spcAft>
            </a:pPr>
            <a:r>
              <a:rPr lang="en-US" sz="1200" dirty="0" smtClean="0">
                <a:solidFill>
                  <a:prstClr val="black"/>
                </a:solidFill>
                <a:latin typeface="Calibri"/>
              </a:rPr>
              <a:t>549.99</a:t>
            </a:r>
            <a:endParaRPr lang="en-US" sz="1200" dirty="0">
              <a:solidFill>
                <a:prstClr val="black"/>
              </a:solidFill>
              <a:latin typeface="Calibri"/>
            </a:endParaRPr>
          </a:p>
        </p:txBody>
      </p:sp>
      <p:sp>
        <p:nvSpPr>
          <p:cNvPr id="11" name="TextBox 10"/>
          <p:cNvSpPr txBox="1"/>
          <p:nvPr/>
        </p:nvSpPr>
        <p:spPr>
          <a:xfrm>
            <a:off x="6781800" y="3227257"/>
            <a:ext cx="762000" cy="184666"/>
          </a:xfrm>
          <a:prstGeom prst="rect">
            <a:avLst/>
          </a:prstGeom>
          <a:solidFill>
            <a:schemeClr val="bg1"/>
          </a:solidFill>
        </p:spPr>
        <p:txBody>
          <a:bodyPr wrap="square" tIns="0" bIns="0" rtlCol="0">
            <a:spAutoFit/>
          </a:bodyPr>
          <a:lstStyle/>
          <a:p>
            <a:pPr fontAlgn="auto">
              <a:spcBef>
                <a:spcPts val="0"/>
              </a:spcBef>
              <a:spcAft>
                <a:spcPts val="0"/>
              </a:spcAft>
            </a:pPr>
            <a:r>
              <a:rPr lang="en-US" sz="1200" dirty="0" smtClean="0">
                <a:solidFill>
                  <a:prstClr val="black"/>
                </a:solidFill>
                <a:latin typeface="Calibri"/>
              </a:rPr>
              <a:t>110.00</a:t>
            </a:r>
            <a:endParaRPr lang="en-US" sz="1200" dirty="0">
              <a:solidFill>
                <a:prstClr val="black"/>
              </a:solidFill>
              <a:latin typeface="Calibri"/>
            </a:endParaRPr>
          </a:p>
        </p:txBody>
      </p:sp>
      <p:sp>
        <p:nvSpPr>
          <p:cNvPr id="12" name="TextBox 11"/>
          <p:cNvSpPr txBox="1"/>
          <p:nvPr/>
        </p:nvSpPr>
        <p:spPr>
          <a:xfrm>
            <a:off x="4848224" y="3232019"/>
            <a:ext cx="1552575" cy="184666"/>
          </a:xfrm>
          <a:prstGeom prst="rect">
            <a:avLst/>
          </a:prstGeom>
          <a:solidFill>
            <a:schemeClr val="bg1"/>
          </a:solidFill>
        </p:spPr>
        <p:txBody>
          <a:bodyPr wrap="square" tIns="0" bIns="0" rtlCol="0">
            <a:spAutoFit/>
          </a:bodyPr>
          <a:lstStyle/>
          <a:p>
            <a:pPr fontAlgn="auto">
              <a:spcBef>
                <a:spcPts val="0"/>
              </a:spcBef>
              <a:spcAft>
                <a:spcPts val="0"/>
              </a:spcAft>
            </a:pPr>
            <a:r>
              <a:rPr lang="en-US" sz="1200" dirty="0" smtClean="0">
                <a:solidFill>
                  <a:prstClr val="black"/>
                </a:solidFill>
                <a:latin typeface="Calibri"/>
              </a:rPr>
              <a:t>BCBS family premium</a:t>
            </a:r>
            <a:endParaRPr lang="en-US" sz="1200" dirty="0">
              <a:solidFill>
                <a:prstClr val="black"/>
              </a:solidFill>
              <a:latin typeface="Calibri"/>
            </a:endParaRPr>
          </a:p>
        </p:txBody>
      </p:sp>
      <p:sp>
        <p:nvSpPr>
          <p:cNvPr id="13" name="Rectangle 12"/>
          <p:cNvSpPr/>
          <p:nvPr/>
        </p:nvSpPr>
        <p:spPr>
          <a:xfrm>
            <a:off x="4848224" y="3189909"/>
            <a:ext cx="3948726" cy="228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4" name="TextBox 13"/>
          <p:cNvSpPr txBox="1"/>
          <p:nvPr/>
        </p:nvSpPr>
        <p:spPr>
          <a:xfrm>
            <a:off x="4715416" y="3505200"/>
            <a:ext cx="4214341" cy="492443"/>
          </a:xfrm>
          <a:prstGeom prst="rect">
            <a:avLst/>
          </a:prstGeom>
          <a:noFill/>
        </p:spPr>
        <p:txBody>
          <a:bodyPr wrap="square" tIns="0" bIns="0" rtlCol="0">
            <a:spAutoFit/>
          </a:bodyPr>
          <a:lstStyle/>
          <a:p>
            <a:pPr algn="ctr" fontAlgn="auto">
              <a:spcBef>
                <a:spcPts val="0"/>
              </a:spcBef>
              <a:spcAft>
                <a:spcPts val="0"/>
              </a:spcAft>
            </a:pPr>
            <a:r>
              <a:rPr lang="en-US" sz="1600" b="1" dirty="0" smtClean="0">
                <a:solidFill>
                  <a:srgbClr val="FF0000"/>
                </a:solidFill>
                <a:latin typeface="Times New Roman" panose="02020603050405020304" pitchFamily="18" charset="0"/>
                <a:cs typeface="Times New Roman" panose="02020603050405020304" pitchFamily="18" charset="0"/>
              </a:rPr>
              <a:t>Roberts family gets BCBS benefits ONLY if  James pays in full</a:t>
            </a:r>
            <a:endParaRPr lang="en-US" sz="1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1150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0"/>
            <a:ext cx="7772400" cy="685800"/>
          </a:xfrm>
        </p:spPr>
        <p:txBody>
          <a:bodyPr/>
          <a:lstStyle/>
          <a:p>
            <a:pPr eaLnBrk="1" hangingPunct="1"/>
            <a:r>
              <a:rPr lang="en-US" altLang="en-US" sz="3600" smtClean="0"/>
              <a:t>The Virtues of Collective Ownership</a:t>
            </a:r>
          </a:p>
        </p:txBody>
      </p:sp>
      <p:sp>
        <p:nvSpPr>
          <p:cNvPr id="18435" name="Rectangle 3"/>
          <p:cNvSpPr>
            <a:spLocks noGrp="1" noChangeArrowheads="1"/>
          </p:cNvSpPr>
          <p:nvPr>
            <p:ph type="body" idx="1"/>
          </p:nvPr>
        </p:nvSpPr>
        <p:spPr>
          <a:xfrm>
            <a:off x="304800" y="762000"/>
            <a:ext cx="8534400" cy="6096000"/>
          </a:xfrm>
        </p:spPr>
        <p:txBody>
          <a:bodyPr/>
          <a:lstStyle/>
          <a:p>
            <a:pPr eaLnBrk="1" hangingPunct="1">
              <a:lnSpc>
                <a:spcPct val="80000"/>
              </a:lnSpc>
            </a:pPr>
            <a:r>
              <a:rPr lang="en-US" altLang="en-US" sz="2800" smtClean="0"/>
              <a:t>E.g., journalists on single-payer health care</a:t>
            </a:r>
          </a:p>
          <a:p>
            <a:pPr lvl="1" eaLnBrk="1" hangingPunct="1">
              <a:lnSpc>
                <a:spcPct val="80000"/>
              </a:lnSpc>
            </a:pPr>
            <a:r>
              <a:rPr lang="en-US" altLang="en-US" sz="2400" smtClean="0"/>
              <a:t>Europeans have healthcare payroll taxes withheld from pay</a:t>
            </a:r>
          </a:p>
          <a:p>
            <a:pPr lvl="1" eaLnBrk="1" hangingPunct="1">
              <a:lnSpc>
                <a:spcPct val="80000"/>
              </a:lnSpc>
            </a:pPr>
            <a:r>
              <a:rPr lang="en-US" altLang="en-US" sz="2400" smtClean="0"/>
              <a:t>Americans have insurance premiums withheld from pay</a:t>
            </a:r>
          </a:p>
          <a:p>
            <a:pPr lvl="1" eaLnBrk="1" hangingPunct="1">
              <a:lnSpc>
                <a:spcPct val="80000"/>
              </a:lnSpc>
            </a:pPr>
            <a:r>
              <a:rPr lang="en-US" altLang="en-US" sz="2400" smtClean="0"/>
              <a:t>Supposedly no difference (per $ withheld)</a:t>
            </a:r>
            <a:endParaRPr lang="en-US" altLang="en-US" sz="2000" smtClean="0"/>
          </a:p>
          <a:p>
            <a:pPr eaLnBrk="1" hangingPunct="1">
              <a:lnSpc>
                <a:spcPct val="80000"/>
              </a:lnSpc>
            </a:pPr>
            <a:r>
              <a:rPr lang="en-US" altLang="en-US" sz="2800" smtClean="0"/>
              <a:t>Public ownership is simpler/less costly</a:t>
            </a:r>
          </a:p>
          <a:p>
            <a:pPr lvl="1" eaLnBrk="1" hangingPunct="1">
              <a:lnSpc>
                <a:spcPct val="80000"/>
              </a:lnSpc>
            </a:pPr>
            <a:r>
              <a:rPr lang="en-US" altLang="en-US" sz="2400" smtClean="0"/>
              <a:t>U.S. physicians annual spend $61k more (than Canadian docs) dealing with insurance companies</a:t>
            </a:r>
          </a:p>
          <a:p>
            <a:pPr lvl="1" eaLnBrk="1" hangingPunct="1">
              <a:lnSpc>
                <a:spcPct val="80000"/>
              </a:lnSpc>
            </a:pPr>
            <a:r>
              <a:rPr lang="en-US" altLang="en-US" sz="2400" smtClean="0"/>
              <a:t>See also Peter Diamond on the administrative costs of retirement accounts: SSA has proportionally less admin cost</a:t>
            </a:r>
          </a:p>
          <a:p>
            <a:pPr eaLnBrk="1" hangingPunct="1">
              <a:lnSpc>
                <a:spcPct val="80000"/>
              </a:lnSpc>
            </a:pPr>
            <a:r>
              <a:rPr lang="en-US" altLang="en-US" sz="2800" smtClean="0"/>
              <a:t>Government’s large scale permits it to invest more in each decision and share the resulting wisdom</a:t>
            </a:r>
          </a:p>
          <a:p>
            <a:pPr eaLnBrk="1" hangingPunct="1">
              <a:lnSpc>
                <a:spcPct val="80000"/>
              </a:lnSpc>
            </a:pPr>
            <a:r>
              <a:rPr lang="en-US" altLang="en-US" sz="2800" smtClean="0"/>
              <a:t>Government gets a bulk discount </a:t>
            </a:r>
            <a:r>
              <a:rPr lang="en-US" altLang="en-US" sz="2800" smtClean="0">
                <a:sym typeface="Wingdings" pitchFamily="2" charset="2"/>
              </a:rPr>
              <a:t> more people served</a:t>
            </a:r>
            <a:endParaRPr lang="en-US" altLang="en-US" sz="2400" smtClean="0"/>
          </a:p>
          <a:p>
            <a:pPr eaLnBrk="1" hangingPunct="1">
              <a:lnSpc>
                <a:spcPct val="80000"/>
              </a:lnSpc>
            </a:pPr>
            <a:r>
              <a:rPr lang="en-US" altLang="en-US" sz="2800" smtClean="0"/>
              <a:t>Only real costs of public ownership: government faced with “difficult decisions”</a:t>
            </a:r>
          </a:p>
          <a:p>
            <a:pPr eaLnBrk="1" hangingPunct="1">
              <a:lnSpc>
                <a:spcPct val="80000"/>
              </a:lnSpc>
            </a:pPr>
            <a:r>
              <a:rPr lang="en-US" altLang="en-US" sz="2800" smtClean="0"/>
              <a:t>These arguments work for most industries: health, education, groceries, airlines, housing, banking</a:t>
            </a:r>
            <a:endParaRPr lang="en-US" altLang="en-US" smtClean="0"/>
          </a:p>
        </p:txBody>
      </p:sp>
    </p:spTree>
    <p:extLst>
      <p:ext uri="{BB962C8B-B14F-4D97-AF65-F5344CB8AC3E}">
        <p14:creationId xmlns:p14="http://schemas.microsoft.com/office/powerpoint/2010/main" val="361757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84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84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843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843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843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8435">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8435">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8435">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8435">
                                            <p:txEl>
                                              <p:pRg st="9" end="9"/>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84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4"/>
          <a:srcRect/>
          <a:stretch>
            <a:fillRect/>
          </a:stretch>
        </p:blipFill>
        <p:spPr bwMode="auto">
          <a:xfrm>
            <a:off x="419100" y="0"/>
            <a:ext cx="83026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Z:\SkyDrive\econ260\SecularHoursBr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
            <a:ext cx="9170988"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Z:\SkyDrive\econ260\SecularHoursNEu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 y="533400"/>
            <a:ext cx="9128125" cy="60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838200"/>
          </a:xfrm>
        </p:spPr>
        <p:txBody>
          <a:bodyPr/>
          <a:lstStyle/>
          <a:p>
            <a:pPr eaLnBrk="1" hangingPunct="1"/>
            <a:r>
              <a:rPr lang="en-US" altLang="en-US" sz="3600" smtClean="0"/>
              <a:t>Main Lessons</a:t>
            </a:r>
          </a:p>
        </p:txBody>
      </p:sp>
      <p:sp>
        <p:nvSpPr>
          <p:cNvPr id="27651" name="Rectangle 3"/>
          <p:cNvSpPr>
            <a:spLocks noGrp="1" noChangeArrowheads="1"/>
          </p:cNvSpPr>
          <p:nvPr>
            <p:ph type="body" idx="1"/>
          </p:nvPr>
        </p:nvSpPr>
        <p:spPr>
          <a:xfrm>
            <a:off x="685800" y="1066800"/>
            <a:ext cx="7772400" cy="5486400"/>
          </a:xfrm>
        </p:spPr>
        <p:txBody>
          <a:bodyPr/>
          <a:lstStyle/>
          <a:p>
            <a:pPr eaLnBrk="1" hangingPunct="1">
              <a:lnSpc>
                <a:spcPct val="90000"/>
              </a:lnSpc>
            </a:pPr>
            <a:r>
              <a:rPr lang="en-US" altLang="en-US" sz="2800" smtClean="0"/>
              <a:t>rational foundations of policy distortions</a:t>
            </a:r>
          </a:p>
          <a:p>
            <a:pPr eaLnBrk="1" hangingPunct="1">
              <a:lnSpc>
                <a:spcPct val="90000"/>
              </a:lnSpc>
            </a:pPr>
            <a:r>
              <a:rPr lang="en-US" altLang="en-US" sz="2800" smtClean="0"/>
              <a:t>how policy distortions are a result of “incomplete markets”</a:t>
            </a:r>
          </a:p>
          <a:p>
            <a:pPr eaLnBrk="1" hangingPunct="1">
              <a:lnSpc>
                <a:spcPct val="90000"/>
              </a:lnSpc>
            </a:pPr>
            <a:r>
              <a:rPr lang="en-US" altLang="en-US" sz="2800" smtClean="0"/>
              <a:t>why labor supply is so important</a:t>
            </a:r>
          </a:p>
          <a:p>
            <a:pPr eaLnBrk="1" hangingPunct="1">
              <a:lnSpc>
                <a:spcPct val="90000"/>
              </a:lnSpc>
            </a:pPr>
            <a:r>
              <a:rPr lang="en-US" altLang="en-US" sz="2800" smtClean="0"/>
              <a:t>tax equivalencies</a:t>
            </a:r>
          </a:p>
          <a:p>
            <a:pPr eaLnBrk="1" hangingPunct="1">
              <a:lnSpc>
                <a:spcPct val="90000"/>
              </a:lnSpc>
            </a:pPr>
            <a:r>
              <a:rPr lang="en-US" altLang="en-US" sz="2800" smtClean="0"/>
              <a:t>wealth vs. substitution effect of a tax</a:t>
            </a:r>
          </a:p>
          <a:p>
            <a:pPr eaLnBrk="1" hangingPunct="1">
              <a:lnSpc>
                <a:spcPct val="90000"/>
              </a:lnSpc>
            </a:pPr>
            <a:r>
              <a:rPr lang="en-US" altLang="en-US" sz="2800" smtClean="0"/>
              <a:t>rigorous definition of deadweight cost</a:t>
            </a:r>
          </a:p>
          <a:p>
            <a:pPr eaLnBrk="1" hangingPunct="1">
              <a:lnSpc>
                <a:spcPct val="90000"/>
              </a:lnSpc>
            </a:pPr>
            <a:r>
              <a:rPr lang="en-US" altLang="en-US" sz="2800" smtClean="0"/>
              <a:t>the “taxable income elasticity”</a:t>
            </a:r>
          </a:p>
          <a:p>
            <a:pPr eaLnBrk="1" hangingPunct="1">
              <a:lnSpc>
                <a:spcPct val="90000"/>
              </a:lnSpc>
            </a:pPr>
            <a:r>
              <a:rPr lang="en-US" altLang="en-US" sz="2800" smtClean="0"/>
              <a:t>measuring marginal tax rates</a:t>
            </a:r>
          </a:p>
          <a:p>
            <a:pPr eaLnBrk="1" hangingPunct="1">
              <a:lnSpc>
                <a:spcPct val="90000"/>
              </a:lnSpc>
            </a:pPr>
            <a:r>
              <a:rPr lang="en-US" altLang="en-US" sz="2800" smtClean="0"/>
              <a:t>public policy needs market analysis</a:t>
            </a:r>
          </a:p>
          <a:p>
            <a:pPr eaLnBrk="1" hangingPunct="1">
              <a:lnSpc>
                <a:spcPct val="90000"/>
              </a:lnSpc>
            </a:pPr>
            <a:r>
              <a:rPr lang="en-US" altLang="en-US" sz="2800" smtClean="0"/>
              <a:t>applications of the results to other economics fields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65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765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765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7651">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Z:\SkyDrive\econ260\SecularHoursSEu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7675"/>
            <a:ext cx="9185275" cy="610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cbm\SkyDrive\quicktrans\Screen Shot 2015-01-15 at 10.21.17 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63" y="914400"/>
            <a:ext cx="7915275"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2"/>
          <p:cNvSpPr txBox="1">
            <a:spLocks noChangeArrowheads="1"/>
          </p:cNvSpPr>
          <p:nvPr/>
        </p:nvSpPr>
        <p:spPr bwMode="auto">
          <a:xfrm>
            <a:off x="2590800" y="6388100"/>
            <a:ext cx="4386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charset="0"/>
                <a:ea typeface="MS PGothic" pitchFamily="34" charset="-128"/>
              </a:defRPr>
            </a:lvl1pPr>
            <a:lvl2pPr marL="742950" indent="-285750" eaLnBrk="0" hangingPunct="0">
              <a:spcBef>
                <a:spcPct val="20000"/>
              </a:spcBef>
              <a:buChar char="–"/>
              <a:defRPr sz="2800">
                <a:solidFill>
                  <a:schemeClr val="tx1"/>
                </a:solidFill>
                <a:latin typeface="Times New Roman" charset="0"/>
                <a:ea typeface="MS PGothic" pitchFamily="34" charset="-128"/>
              </a:defRPr>
            </a:lvl2pPr>
            <a:lvl3pPr marL="1143000" indent="-228600" eaLnBrk="0" hangingPunct="0">
              <a:spcBef>
                <a:spcPct val="20000"/>
              </a:spcBef>
              <a:buChar char="•"/>
              <a:defRPr sz="2400">
                <a:solidFill>
                  <a:schemeClr val="tx1"/>
                </a:solidFill>
                <a:latin typeface="Times New Roman" charset="0"/>
                <a:ea typeface="MS PGothic" pitchFamily="34" charset="-128"/>
              </a:defRPr>
            </a:lvl3pPr>
            <a:lvl4pPr marL="1600200" indent="-228600" eaLnBrk="0" hangingPunct="0">
              <a:spcBef>
                <a:spcPct val="20000"/>
              </a:spcBef>
              <a:buChar char="–"/>
              <a:defRPr sz="2000">
                <a:solidFill>
                  <a:schemeClr val="tx1"/>
                </a:solidFill>
                <a:latin typeface="Times New Roman" charset="0"/>
                <a:ea typeface="MS PGothic" pitchFamily="34" charset="-128"/>
              </a:defRPr>
            </a:lvl4pPr>
            <a:lvl5pPr marL="2057400" indent="-228600" eaLnBrk="0" hangingPunct="0">
              <a:spcBef>
                <a:spcPct val="20000"/>
              </a:spcBef>
              <a:buChar char="»"/>
              <a:defRPr sz="2000">
                <a:solidFill>
                  <a:schemeClr val="tx1"/>
                </a:solidFill>
                <a:latin typeface="Times New Roman"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9pPr>
          </a:lstStyle>
          <a:p>
            <a:pPr eaLnBrk="1" hangingPunct="1">
              <a:spcBef>
                <a:spcPct val="0"/>
              </a:spcBef>
              <a:buFontTx/>
              <a:buNone/>
            </a:pPr>
            <a:r>
              <a:rPr lang="en-US" altLang="en-US" sz="1800"/>
              <a:t>Source: Philipson, et al., </a:t>
            </a:r>
            <a:r>
              <a:rPr lang="en-US" altLang="en-US" sz="1800" i="1"/>
              <a:t>Health Affairs </a:t>
            </a:r>
            <a:r>
              <a:rPr lang="en-US" altLang="en-US" sz="1800"/>
              <a:t>2012.</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2"/>
          <p:cNvSpPr txBox="1">
            <a:spLocks noChangeArrowheads="1"/>
          </p:cNvSpPr>
          <p:nvPr/>
        </p:nvSpPr>
        <p:spPr bwMode="auto">
          <a:xfrm>
            <a:off x="2590800" y="6388100"/>
            <a:ext cx="4386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charset="0"/>
                <a:ea typeface="MS PGothic" pitchFamily="34" charset="-128"/>
              </a:defRPr>
            </a:lvl1pPr>
            <a:lvl2pPr marL="742950" indent="-285750" eaLnBrk="0" hangingPunct="0">
              <a:spcBef>
                <a:spcPct val="20000"/>
              </a:spcBef>
              <a:buChar char="–"/>
              <a:defRPr sz="2800">
                <a:solidFill>
                  <a:schemeClr val="tx1"/>
                </a:solidFill>
                <a:latin typeface="Times New Roman" charset="0"/>
                <a:ea typeface="MS PGothic" pitchFamily="34" charset="-128"/>
              </a:defRPr>
            </a:lvl2pPr>
            <a:lvl3pPr marL="1143000" indent="-228600" eaLnBrk="0" hangingPunct="0">
              <a:spcBef>
                <a:spcPct val="20000"/>
              </a:spcBef>
              <a:buChar char="•"/>
              <a:defRPr sz="2400">
                <a:solidFill>
                  <a:schemeClr val="tx1"/>
                </a:solidFill>
                <a:latin typeface="Times New Roman" charset="0"/>
                <a:ea typeface="MS PGothic" pitchFamily="34" charset="-128"/>
              </a:defRPr>
            </a:lvl3pPr>
            <a:lvl4pPr marL="1600200" indent="-228600" eaLnBrk="0" hangingPunct="0">
              <a:spcBef>
                <a:spcPct val="20000"/>
              </a:spcBef>
              <a:buChar char="–"/>
              <a:defRPr sz="2000">
                <a:solidFill>
                  <a:schemeClr val="tx1"/>
                </a:solidFill>
                <a:latin typeface="Times New Roman" charset="0"/>
                <a:ea typeface="MS PGothic" pitchFamily="34" charset="-128"/>
              </a:defRPr>
            </a:lvl4pPr>
            <a:lvl5pPr marL="2057400" indent="-228600" eaLnBrk="0" hangingPunct="0">
              <a:spcBef>
                <a:spcPct val="20000"/>
              </a:spcBef>
              <a:buChar char="»"/>
              <a:defRPr sz="2000">
                <a:solidFill>
                  <a:schemeClr val="tx1"/>
                </a:solidFill>
                <a:latin typeface="Times New Roman"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9pPr>
          </a:lstStyle>
          <a:p>
            <a:pPr eaLnBrk="1" hangingPunct="1">
              <a:spcBef>
                <a:spcPct val="0"/>
              </a:spcBef>
              <a:buFontTx/>
              <a:buNone/>
            </a:pPr>
            <a:r>
              <a:rPr lang="en-US" altLang="en-US" sz="1800"/>
              <a:t>Source: Philipson, et al., </a:t>
            </a:r>
            <a:r>
              <a:rPr lang="en-US" altLang="en-US" sz="1800" i="1"/>
              <a:t>Health Affairs </a:t>
            </a:r>
            <a:r>
              <a:rPr lang="en-US" altLang="en-US" sz="1800"/>
              <a:t>2012.</a:t>
            </a:r>
          </a:p>
        </p:txBody>
      </p:sp>
      <p:pic>
        <p:nvPicPr>
          <p:cNvPr id="34819" name="Picture 2" descr="C:\Users\cbm\SkyDrive\quicktrans\Screen Shot 2015-01-15 at 10.21.39 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5" y="914400"/>
            <a:ext cx="79057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2"/>
          <p:cNvSpPr txBox="1">
            <a:spLocks noChangeArrowheads="1"/>
          </p:cNvSpPr>
          <p:nvPr/>
        </p:nvSpPr>
        <p:spPr bwMode="auto">
          <a:xfrm>
            <a:off x="2590800" y="6388100"/>
            <a:ext cx="4386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charset="0"/>
                <a:ea typeface="MS PGothic" pitchFamily="34" charset="-128"/>
              </a:defRPr>
            </a:lvl1pPr>
            <a:lvl2pPr marL="742950" indent="-285750" eaLnBrk="0" hangingPunct="0">
              <a:spcBef>
                <a:spcPct val="20000"/>
              </a:spcBef>
              <a:buChar char="–"/>
              <a:defRPr sz="2800">
                <a:solidFill>
                  <a:schemeClr val="tx1"/>
                </a:solidFill>
                <a:latin typeface="Times New Roman" charset="0"/>
                <a:ea typeface="MS PGothic" pitchFamily="34" charset="-128"/>
              </a:defRPr>
            </a:lvl2pPr>
            <a:lvl3pPr marL="1143000" indent="-228600" eaLnBrk="0" hangingPunct="0">
              <a:spcBef>
                <a:spcPct val="20000"/>
              </a:spcBef>
              <a:buChar char="•"/>
              <a:defRPr sz="2400">
                <a:solidFill>
                  <a:schemeClr val="tx1"/>
                </a:solidFill>
                <a:latin typeface="Times New Roman" charset="0"/>
                <a:ea typeface="MS PGothic" pitchFamily="34" charset="-128"/>
              </a:defRPr>
            </a:lvl3pPr>
            <a:lvl4pPr marL="1600200" indent="-228600" eaLnBrk="0" hangingPunct="0">
              <a:spcBef>
                <a:spcPct val="20000"/>
              </a:spcBef>
              <a:buChar char="–"/>
              <a:defRPr sz="2000">
                <a:solidFill>
                  <a:schemeClr val="tx1"/>
                </a:solidFill>
                <a:latin typeface="Times New Roman" charset="0"/>
                <a:ea typeface="MS PGothic" pitchFamily="34" charset="-128"/>
              </a:defRPr>
            </a:lvl4pPr>
            <a:lvl5pPr marL="2057400" indent="-228600" eaLnBrk="0" hangingPunct="0">
              <a:spcBef>
                <a:spcPct val="20000"/>
              </a:spcBef>
              <a:buChar char="»"/>
              <a:defRPr sz="2000">
                <a:solidFill>
                  <a:schemeClr val="tx1"/>
                </a:solidFill>
                <a:latin typeface="Times New Roman"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9pPr>
          </a:lstStyle>
          <a:p>
            <a:pPr eaLnBrk="1" hangingPunct="1">
              <a:spcBef>
                <a:spcPct val="0"/>
              </a:spcBef>
              <a:buFontTx/>
              <a:buNone/>
            </a:pPr>
            <a:r>
              <a:rPr lang="en-US" altLang="en-US" sz="1800"/>
              <a:t>Source: Philipson, et al., </a:t>
            </a:r>
            <a:r>
              <a:rPr lang="en-US" altLang="en-US" sz="1800" i="1"/>
              <a:t>Health Affairs </a:t>
            </a:r>
            <a:r>
              <a:rPr lang="en-US" altLang="en-US" sz="1800"/>
              <a:t>2012.</a:t>
            </a:r>
          </a:p>
        </p:txBody>
      </p:sp>
      <p:pic>
        <p:nvPicPr>
          <p:cNvPr id="35843" name="Picture 2" descr="C:\Users\cbm\SkyDrive\quicktrans\Screen Shot 2015-01-15 at 10.22.24 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762000"/>
            <a:ext cx="7962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838200"/>
          </a:xfrm>
        </p:spPr>
        <p:txBody>
          <a:bodyPr/>
          <a:lstStyle/>
          <a:p>
            <a:pPr eaLnBrk="1" hangingPunct="1"/>
            <a:r>
              <a:rPr lang="en-US" altLang="en-US" sz="3600" smtClean="0"/>
              <a:t>Rational Foundations (cont’d)</a:t>
            </a:r>
            <a:br>
              <a:rPr lang="en-US" altLang="en-US" sz="3600" smtClean="0"/>
            </a:br>
            <a:r>
              <a:rPr lang="en-US" altLang="en-US" sz="2800" smtClean="0"/>
              <a:t>How complete are markets in Public Finance?</a:t>
            </a:r>
          </a:p>
        </p:txBody>
      </p:sp>
      <p:sp>
        <p:nvSpPr>
          <p:cNvPr id="36867" name="Rectangle 3"/>
          <p:cNvSpPr>
            <a:spLocks noGrp="1" noChangeArrowheads="1"/>
          </p:cNvSpPr>
          <p:nvPr>
            <p:ph type="body" idx="1"/>
          </p:nvPr>
        </p:nvSpPr>
        <p:spPr>
          <a:xfrm>
            <a:off x="685800" y="1295400"/>
            <a:ext cx="7772400" cy="5257800"/>
          </a:xfrm>
        </p:spPr>
        <p:txBody>
          <a:bodyPr/>
          <a:lstStyle/>
          <a:p>
            <a:pPr eaLnBrk="1" hangingPunct="1"/>
            <a:r>
              <a:rPr lang="en-US" altLang="en-US" sz="2800" smtClean="0"/>
              <a:t>complete enough that:</a:t>
            </a:r>
          </a:p>
          <a:p>
            <a:pPr lvl="1" eaLnBrk="1" hangingPunct="1"/>
            <a:r>
              <a:rPr lang="en-US" altLang="en-US" sz="2400" smtClean="0"/>
              <a:t>profits are zero</a:t>
            </a:r>
          </a:p>
          <a:p>
            <a:pPr lvl="1" eaLnBrk="1" hangingPunct="1"/>
            <a:r>
              <a:rPr lang="en-US" altLang="en-US" sz="2400" smtClean="0"/>
              <a:t>goods (factor) prices equal marginal cost (product)</a:t>
            </a:r>
          </a:p>
          <a:p>
            <a:pPr eaLnBrk="1" hangingPunct="1"/>
            <a:r>
              <a:rPr lang="en-US" altLang="en-US" sz="2800" smtClean="0"/>
              <a:t>not so complete that there are contracts on untaxed goods (otherwise lump sum taxation is possible)</a:t>
            </a:r>
          </a:p>
          <a:p>
            <a:pPr eaLnBrk="1" hangingPunct="1"/>
            <a:r>
              <a:rPr lang="en-US" altLang="en-US" sz="2800" smtClean="0"/>
              <a:t>[not a complete set of policy contingent claims]</a:t>
            </a:r>
          </a:p>
          <a:p>
            <a:pPr eaLnBrk="1" hangingPunct="1"/>
            <a:r>
              <a:rPr lang="en-US" altLang="en-US" sz="2800" smtClean="0"/>
              <a:t>insufficient substitutes for complete markets. eg,</a:t>
            </a:r>
          </a:p>
          <a:p>
            <a:pPr lvl="1" eaLnBrk="1" hangingPunct="1"/>
            <a:r>
              <a:rPr lang="en-US" altLang="en-US" sz="2400" smtClean="0"/>
              <a:t>altruism</a:t>
            </a:r>
          </a:p>
          <a:p>
            <a:pPr lvl="1" eaLnBrk="1" hangingPunct="1"/>
            <a:r>
              <a:rPr lang="en-US" altLang="en-US" sz="2400" smtClean="0"/>
              <a:t>voluntary provision</a:t>
            </a: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68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68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8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686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686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686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68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2057400"/>
            <a:ext cx="7772400" cy="1752600"/>
          </a:xfrm>
        </p:spPr>
        <p:txBody>
          <a:bodyPr/>
          <a:lstStyle/>
          <a:p>
            <a:pPr eaLnBrk="1" hangingPunct="1"/>
            <a:r>
              <a:rPr lang="en-US" altLang="en-US" sz="3200" smtClean="0">
                <a:hlinkClick r:id="rId3" action="ppaction://hlinkpres?slideindex=1&amp;slidetitle="/>
              </a:rPr>
              <a:t>Labor Tax Conversion Factors</a:t>
            </a:r>
            <a:r>
              <a:rPr lang="en-US" altLang="en-US" sz="3200" smtClean="0"/>
              <a:t/>
            </a:r>
            <a:br>
              <a:rPr lang="en-US" altLang="en-US" sz="3200" smtClean="0"/>
            </a:br>
            <a:r>
              <a:rPr lang="en-US" altLang="en-US" sz="3200" smtClean="0">
                <a:hlinkClick r:id="rId4" action="ppaction://hlinkfile"/>
              </a:rPr>
              <a:t>Wealth vs. Substitution Effects</a:t>
            </a:r>
            <a:endParaRPr lang="en-US" altLang="en-US" sz="32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2" descr="http://churlsgonewild.files.wordpress.com/2012/10/economic-consequences-peace-john-maynard-keyn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4788" y="460375"/>
            <a:ext cx="3806825"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4691" name="Picture 3" descr="C:\Users\cbm\SkyDrive\econ260\USCG Commander Lisa Ragone, Chief of Response, Sector Detro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81000"/>
            <a:ext cx="7975600" cy="595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14847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rot="5400000">
            <a:off x="-1073149" y="3543300"/>
            <a:ext cx="5867400" cy="3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1858963" y="4802188"/>
            <a:ext cx="6019800"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1865313" y="900831"/>
            <a:ext cx="5351943" cy="3901357"/>
          </a:xfrm>
          <a:custGeom>
            <a:avLst/>
            <a:gdLst>
              <a:gd name="connsiteX0" fmla="*/ 0 w 5415117"/>
              <a:gd name="connsiteY0" fmla="*/ 3849329 h 3849329"/>
              <a:gd name="connsiteX1" fmla="*/ 176981 w 5415117"/>
              <a:gd name="connsiteY1" fmla="*/ 3333136 h 3849329"/>
              <a:gd name="connsiteX2" fmla="*/ 575187 w 5415117"/>
              <a:gd name="connsiteY2" fmla="*/ 2625213 h 3849329"/>
              <a:gd name="connsiteX3" fmla="*/ 973394 w 5415117"/>
              <a:gd name="connsiteY3" fmla="*/ 2020529 h 3849329"/>
              <a:gd name="connsiteX4" fmla="*/ 1356852 w 5415117"/>
              <a:gd name="connsiteY4" fmla="*/ 1622323 h 3849329"/>
              <a:gd name="connsiteX5" fmla="*/ 1578078 w 5415117"/>
              <a:gd name="connsiteY5" fmla="*/ 1401097 h 3849329"/>
              <a:gd name="connsiteX6" fmla="*/ 1769807 w 5415117"/>
              <a:gd name="connsiteY6" fmla="*/ 1224116 h 3849329"/>
              <a:gd name="connsiteX7" fmla="*/ 2123768 w 5415117"/>
              <a:gd name="connsiteY7" fmla="*/ 958645 h 3849329"/>
              <a:gd name="connsiteX8" fmla="*/ 2492478 w 5415117"/>
              <a:gd name="connsiteY8" fmla="*/ 737420 h 3849329"/>
              <a:gd name="connsiteX9" fmla="*/ 3052916 w 5415117"/>
              <a:gd name="connsiteY9" fmla="*/ 501445 h 3849329"/>
              <a:gd name="connsiteX10" fmla="*/ 3687097 w 5415117"/>
              <a:gd name="connsiteY10" fmla="*/ 309716 h 3849329"/>
              <a:gd name="connsiteX11" fmla="*/ 4336026 w 5415117"/>
              <a:gd name="connsiteY11" fmla="*/ 147484 h 3849329"/>
              <a:gd name="connsiteX12" fmla="*/ 4984955 w 5415117"/>
              <a:gd name="connsiteY12" fmla="*/ 29497 h 3849329"/>
              <a:gd name="connsiteX13" fmla="*/ 5353665 w 5415117"/>
              <a:gd name="connsiteY13" fmla="*/ 14749 h 3849329"/>
              <a:gd name="connsiteX14" fmla="*/ 5353665 w 5415117"/>
              <a:gd name="connsiteY14" fmla="*/ 0 h 3849329"/>
              <a:gd name="connsiteX0" fmla="*/ 0 w 5353665"/>
              <a:gd name="connsiteY0" fmla="*/ 3834580 h 3834580"/>
              <a:gd name="connsiteX1" fmla="*/ 176981 w 5353665"/>
              <a:gd name="connsiteY1" fmla="*/ 3318387 h 3834580"/>
              <a:gd name="connsiteX2" fmla="*/ 575187 w 5353665"/>
              <a:gd name="connsiteY2" fmla="*/ 2610464 h 3834580"/>
              <a:gd name="connsiteX3" fmla="*/ 973394 w 5353665"/>
              <a:gd name="connsiteY3" fmla="*/ 2005780 h 3834580"/>
              <a:gd name="connsiteX4" fmla="*/ 1356852 w 5353665"/>
              <a:gd name="connsiteY4" fmla="*/ 1607574 h 3834580"/>
              <a:gd name="connsiteX5" fmla="*/ 1578078 w 5353665"/>
              <a:gd name="connsiteY5" fmla="*/ 1386348 h 3834580"/>
              <a:gd name="connsiteX6" fmla="*/ 1769807 w 5353665"/>
              <a:gd name="connsiteY6" fmla="*/ 1209367 h 3834580"/>
              <a:gd name="connsiteX7" fmla="*/ 2123768 w 5353665"/>
              <a:gd name="connsiteY7" fmla="*/ 943896 h 3834580"/>
              <a:gd name="connsiteX8" fmla="*/ 2492478 w 5353665"/>
              <a:gd name="connsiteY8" fmla="*/ 722671 h 3834580"/>
              <a:gd name="connsiteX9" fmla="*/ 3052916 w 5353665"/>
              <a:gd name="connsiteY9" fmla="*/ 486696 h 3834580"/>
              <a:gd name="connsiteX10" fmla="*/ 3687097 w 5353665"/>
              <a:gd name="connsiteY10" fmla="*/ 294967 h 3834580"/>
              <a:gd name="connsiteX11" fmla="*/ 4336026 w 5353665"/>
              <a:gd name="connsiteY11" fmla="*/ 132735 h 3834580"/>
              <a:gd name="connsiteX12" fmla="*/ 4984955 w 5353665"/>
              <a:gd name="connsiteY12" fmla="*/ 14748 h 3834580"/>
              <a:gd name="connsiteX13" fmla="*/ 5353665 w 5353665"/>
              <a:gd name="connsiteY13" fmla="*/ 0 h 383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665" h="3834580">
                <a:moveTo>
                  <a:pt x="0" y="3834580"/>
                </a:moveTo>
                <a:cubicBezTo>
                  <a:pt x="40558" y="3678493"/>
                  <a:pt x="81117" y="3522406"/>
                  <a:pt x="176981" y="3318387"/>
                </a:cubicBezTo>
                <a:cubicBezTo>
                  <a:pt x="272845" y="3114368"/>
                  <a:pt x="442452" y="2829232"/>
                  <a:pt x="575187" y="2610464"/>
                </a:cubicBezTo>
                <a:cubicBezTo>
                  <a:pt x="707922" y="2391696"/>
                  <a:pt x="843117" y="2172928"/>
                  <a:pt x="973394" y="2005780"/>
                </a:cubicBezTo>
                <a:cubicBezTo>
                  <a:pt x="1103671" y="1838632"/>
                  <a:pt x="1256071" y="1710813"/>
                  <a:pt x="1356852" y="1607574"/>
                </a:cubicBezTo>
                <a:cubicBezTo>
                  <a:pt x="1457633" y="1504335"/>
                  <a:pt x="1509252" y="1452716"/>
                  <a:pt x="1578078" y="1386348"/>
                </a:cubicBezTo>
                <a:cubicBezTo>
                  <a:pt x="1646904" y="1319980"/>
                  <a:pt x="1678859" y="1283109"/>
                  <a:pt x="1769807" y="1209367"/>
                </a:cubicBezTo>
                <a:cubicBezTo>
                  <a:pt x="1860755" y="1135625"/>
                  <a:pt x="2003323" y="1025012"/>
                  <a:pt x="2123768" y="943896"/>
                </a:cubicBezTo>
                <a:cubicBezTo>
                  <a:pt x="2244213" y="862780"/>
                  <a:pt x="2337620" y="798871"/>
                  <a:pt x="2492478" y="722671"/>
                </a:cubicBezTo>
                <a:cubicBezTo>
                  <a:pt x="2647336" y="646471"/>
                  <a:pt x="2853813" y="557980"/>
                  <a:pt x="3052916" y="486696"/>
                </a:cubicBezTo>
                <a:cubicBezTo>
                  <a:pt x="3252019" y="415412"/>
                  <a:pt x="3473245" y="353961"/>
                  <a:pt x="3687097" y="294967"/>
                </a:cubicBezTo>
                <a:cubicBezTo>
                  <a:pt x="3900949" y="235974"/>
                  <a:pt x="4119716" y="179438"/>
                  <a:pt x="4336026" y="132735"/>
                </a:cubicBezTo>
                <a:cubicBezTo>
                  <a:pt x="4552336" y="86032"/>
                  <a:pt x="4815349" y="36870"/>
                  <a:pt x="4984955" y="14748"/>
                </a:cubicBezTo>
                <a:cubicBezTo>
                  <a:pt x="5154561" y="-7374"/>
                  <a:pt x="5292213" y="4916"/>
                  <a:pt x="5353665" y="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39941" name="TextBox 22"/>
          <p:cNvSpPr txBox="1">
            <a:spLocks noChangeArrowheads="1"/>
          </p:cNvSpPr>
          <p:nvPr/>
        </p:nvSpPr>
        <p:spPr bwMode="auto">
          <a:xfrm>
            <a:off x="1706563" y="1588"/>
            <a:ext cx="533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b="1" i="1">
                <a:solidFill>
                  <a:srgbClr val="000000"/>
                </a:solidFill>
                <a:latin typeface="Times New Roman" charset="0"/>
                <a:cs typeface="Times New Roman" charset="0"/>
              </a:rPr>
              <a:t>c</a:t>
            </a:r>
            <a:endParaRPr lang="en-US" altLang="en-US" b="1" i="1" baseline="-25000">
              <a:solidFill>
                <a:srgbClr val="000000"/>
              </a:solidFill>
              <a:latin typeface="Times New Roman" charset="0"/>
              <a:cs typeface="Times New Roman" charset="0"/>
            </a:endParaRPr>
          </a:p>
        </p:txBody>
      </p:sp>
      <p:sp>
        <p:nvSpPr>
          <p:cNvPr id="39942" name="TextBox 23"/>
          <p:cNvSpPr txBox="1">
            <a:spLocks noChangeArrowheads="1"/>
          </p:cNvSpPr>
          <p:nvPr/>
        </p:nvSpPr>
        <p:spPr bwMode="auto">
          <a:xfrm>
            <a:off x="7878763" y="4497388"/>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b="1" i="1">
                <a:solidFill>
                  <a:srgbClr val="000000"/>
                </a:solidFill>
                <a:latin typeface="Times New Roman" charset="0"/>
                <a:cs typeface="Times New Roman" charset="0"/>
              </a:rPr>
              <a:t>n</a:t>
            </a:r>
            <a:endParaRPr lang="en-US" altLang="en-US" b="1" i="1" baseline="-25000">
              <a:solidFill>
                <a:srgbClr val="000000"/>
              </a:solidFill>
              <a:latin typeface="Times New Roman" charset="0"/>
              <a:cs typeface="Times New Roman" charset="0"/>
            </a:endParaRPr>
          </a:p>
        </p:txBody>
      </p:sp>
      <p:sp>
        <p:nvSpPr>
          <p:cNvPr id="39943" name="TextBox 24"/>
          <p:cNvSpPr txBox="1">
            <a:spLocks noChangeArrowheads="1"/>
          </p:cNvSpPr>
          <p:nvPr/>
        </p:nvSpPr>
        <p:spPr bwMode="auto">
          <a:xfrm>
            <a:off x="1401763" y="4497388"/>
            <a:ext cx="38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b="1">
                <a:solidFill>
                  <a:srgbClr val="000000"/>
                </a:solidFill>
                <a:latin typeface="Times New Roman" charset="0"/>
                <a:cs typeface="Times New Roman" charset="0"/>
              </a:rPr>
              <a:t>0</a:t>
            </a:r>
            <a:endParaRPr lang="en-US" altLang="en-US" b="1" baseline="-25000">
              <a:solidFill>
                <a:srgbClr val="000000"/>
              </a:solidFill>
              <a:latin typeface="Times New Roman" charset="0"/>
              <a:cs typeface="Times New Roman" charset="0"/>
            </a:endParaRPr>
          </a:p>
        </p:txBody>
      </p:sp>
      <p:sp>
        <p:nvSpPr>
          <p:cNvPr id="30" name="Oval 29"/>
          <p:cNvSpPr/>
          <p:nvPr/>
        </p:nvSpPr>
        <p:spPr>
          <a:xfrm>
            <a:off x="3154363" y="2516188"/>
            <a:ext cx="76200" cy="76200"/>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9945"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en-US" altLang="en-US" sz="1800">
              <a:solidFill>
                <a:srgbClr val="000000"/>
              </a:solidFill>
              <a:latin typeface="Arial" charset="0"/>
            </a:endParaRPr>
          </a:p>
        </p:txBody>
      </p:sp>
      <p:sp>
        <p:nvSpPr>
          <p:cNvPr id="38" name="Oval 37"/>
          <p:cNvSpPr/>
          <p:nvPr/>
        </p:nvSpPr>
        <p:spPr>
          <a:xfrm>
            <a:off x="2435225" y="3449638"/>
            <a:ext cx="76200" cy="76200"/>
          </a:xfrm>
          <a:prstGeom prst="ellipse">
            <a:avLst/>
          </a:prstGeom>
          <a:solidFill>
            <a:srgbClr val="3E30FA"/>
          </a:solidFill>
          <a:ln w="38100">
            <a:solidFill>
              <a:srgbClr val="3E30F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4" name="Oval 43"/>
          <p:cNvSpPr/>
          <p:nvPr/>
        </p:nvSpPr>
        <p:spPr>
          <a:xfrm>
            <a:off x="1827213" y="4751388"/>
            <a:ext cx="76200" cy="7620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5" name="Freeform 44"/>
          <p:cNvSpPr/>
          <p:nvPr/>
        </p:nvSpPr>
        <p:spPr bwMode="auto">
          <a:xfrm>
            <a:off x="1891505" y="1449388"/>
            <a:ext cx="2605883" cy="2083110"/>
          </a:xfrm>
          <a:custGeom>
            <a:avLst/>
            <a:gdLst>
              <a:gd name="connsiteX0" fmla="*/ 2050025 w 2050025"/>
              <a:gd name="connsiteY0" fmla="*/ 0 h 1688690"/>
              <a:gd name="connsiteX1" fmla="*/ 1961535 w 2050025"/>
              <a:gd name="connsiteY1" fmla="*/ 265471 h 1688690"/>
              <a:gd name="connsiteX2" fmla="*/ 1887793 w 2050025"/>
              <a:gd name="connsiteY2" fmla="*/ 442452 h 1688690"/>
              <a:gd name="connsiteX3" fmla="*/ 1814051 w 2050025"/>
              <a:gd name="connsiteY3" fmla="*/ 619432 h 1688690"/>
              <a:gd name="connsiteX4" fmla="*/ 1740309 w 2050025"/>
              <a:gd name="connsiteY4" fmla="*/ 766916 h 1688690"/>
              <a:gd name="connsiteX5" fmla="*/ 1666567 w 2050025"/>
              <a:gd name="connsiteY5" fmla="*/ 914400 h 1688690"/>
              <a:gd name="connsiteX6" fmla="*/ 1563329 w 2050025"/>
              <a:gd name="connsiteY6" fmla="*/ 1061884 h 1688690"/>
              <a:gd name="connsiteX7" fmla="*/ 1460090 w 2050025"/>
              <a:gd name="connsiteY7" fmla="*/ 1179871 h 1688690"/>
              <a:gd name="connsiteX8" fmla="*/ 1327354 w 2050025"/>
              <a:gd name="connsiteY8" fmla="*/ 1312606 h 1688690"/>
              <a:gd name="connsiteX9" fmla="*/ 1224116 w 2050025"/>
              <a:gd name="connsiteY9" fmla="*/ 1386348 h 1688690"/>
              <a:gd name="connsiteX10" fmla="*/ 1135625 w 2050025"/>
              <a:gd name="connsiteY10" fmla="*/ 1445342 h 1688690"/>
              <a:gd name="connsiteX11" fmla="*/ 1002890 w 2050025"/>
              <a:gd name="connsiteY11" fmla="*/ 1519084 h 1688690"/>
              <a:gd name="connsiteX12" fmla="*/ 914400 w 2050025"/>
              <a:gd name="connsiteY12" fmla="*/ 1578077 h 1688690"/>
              <a:gd name="connsiteX13" fmla="*/ 796412 w 2050025"/>
              <a:gd name="connsiteY13" fmla="*/ 1607574 h 1688690"/>
              <a:gd name="connsiteX14" fmla="*/ 634180 w 2050025"/>
              <a:gd name="connsiteY14" fmla="*/ 1637071 h 1688690"/>
              <a:gd name="connsiteX15" fmla="*/ 604683 w 2050025"/>
              <a:gd name="connsiteY15" fmla="*/ 1637071 h 1688690"/>
              <a:gd name="connsiteX16" fmla="*/ 339212 w 2050025"/>
              <a:gd name="connsiteY16" fmla="*/ 1681316 h 1688690"/>
              <a:gd name="connsiteX17" fmla="*/ 191729 w 2050025"/>
              <a:gd name="connsiteY17" fmla="*/ 1681316 h 1688690"/>
              <a:gd name="connsiteX18" fmla="*/ 0 w 2050025"/>
              <a:gd name="connsiteY18" fmla="*/ 1681316 h 1688690"/>
              <a:gd name="connsiteX19" fmla="*/ 0 w 2050025"/>
              <a:gd name="connsiteY19" fmla="*/ 1681316 h 1688690"/>
              <a:gd name="connsiteX20" fmla="*/ 0 w 2050025"/>
              <a:gd name="connsiteY20" fmla="*/ 1681316 h 1688690"/>
              <a:gd name="connsiteX0" fmla="*/ 2050025 w 2050025"/>
              <a:gd name="connsiteY0" fmla="*/ 0 h 1684593"/>
              <a:gd name="connsiteX1" fmla="*/ 1961535 w 2050025"/>
              <a:gd name="connsiteY1" fmla="*/ 265471 h 1684593"/>
              <a:gd name="connsiteX2" fmla="*/ 1887793 w 2050025"/>
              <a:gd name="connsiteY2" fmla="*/ 442452 h 1684593"/>
              <a:gd name="connsiteX3" fmla="*/ 1814051 w 2050025"/>
              <a:gd name="connsiteY3" fmla="*/ 619432 h 1684593"/>
              <a:gd name="connsiteX4" fmla="*/ 1740309 w 2050025"/>
              <a:gd name="connsiteY4" fmla="*/ 766916 h 1684593"/>
              <a:gd name="connsiteX5" fmla="*/ 1666567 w 2050025"/>
              <a:gd name="connsiteY5" fmla="*/ 914400 h 1684593"/>
              <a:gd name="connsiteX6" fmla="*/ 1563329 w 2050025"/>
              <a:gd name="connsiteY6" fmla="*/ 1061884 h 1684593"/>
              <a:gd name="connsiteX7" fmla="*/ 1460090 w 2050025"/>
              <a:gd name="connsiteY7" fmla="*/ 1179871 h 1684593"/>
              <a:gd name="connsiteX8" fmla="*/ 1327354 w 2050025"/>
              <a:gd name="connsiteY8" fmla="*/ 1312606 h 1684593"/>
              <a:gd name="connsiteX9" fmla="*/ 1227858 w 2050025"/>
              <a:gd name="connsiteY9" fmla="*/ 1394118 h 1684593"/>
              <a:gd name="connsiteX10" fmla="*/ 1135625 w 2050025"/>
              <a:gd name="connsiteY10" fmla="*/ 1445342 h 1684593"/>
              <a:gd name="connsiteX11" fmla="*/ 1002890 w 2050025"/>
              <a:gd name="connsiteY11" fmla="*/ 1519084 h 1684593"/>
              <a:gd name="connsiteX12" fmla="*/ 914400 w 2050025"/>
              <a:gd name="connsiteY12" fmla="*/ 1578077 h 1684593"/>
              <a:gd name="connsiteX13" fmla="*/ 796412 w 2050025"/>
              <a:gd name="connsiteY13" fmla="*/ 1607574 h 1684593"/>
              <a:gd name="connsiteX14" fmla="*/ 634180 w 2050025"/>
              <a:gd name="connsiteY14" fmla="*/ 1637071 h 1684593"/>
              <a:gd name="connsiteX15" fmla="*/ 604683 w 2050025"/>
              <a:gd name="connsiteY15" fmla="*/ 1637071 h 1684593"/>
              <a:gd name="connsiteX16" fmla="*/ 339212 w 2050025"/>
              <a:gd name="connsiteY16" fmla="*/ 1681316 h 1684593"/>
              <a:gd name="connsiteX17" fmla="*/ 191729 w 2050025"/>
              <a:gd name="connsiteY17" fmla="*/ 1681316 h 1684593"/>
              <a:gd name="connsiteX18" fmla="*/ 0 w 2050025"/>
              <a:gd name="connsiteY18" fmla="*/ 1681316 h 1684593"/>
              <a:gd name="connsiteX19" fmla="*/ 0 w 2050025"/>
              <a:gd name="connsiteY19" fmla="*/ 1681316 h 1684593"/>
              <a:gd name="connsiteX20" fmla="*/ 0 w 2050025"/>
              <a:gd name="connsiteY20" fmla="*/ 1681316 h 1684593"/>
              <a:gd name="connsiteX0" fmla="*/ 2050025 w 2050025"/>
              <a:gd name="connsiteY0" fmla="*/ 0 h 1684593"/>
              <a:gd name="connsiteX1" fmla="*/ 1961535 w 2050025"/>
              <a:gd name="connsiteY1" fmla="*/ 265471 h 1684593"/>
              <a:gd name="connsiteX2" fmla="*/ 1887793 w 2050025"/>
              <a:gd name="connsiteY2" fmla="*/ 442452 h 1684593"/>
              <a:gd name="connsiteX3" fmla="*/ 1814051 w 2050025"/>
              <a:gd name="connsiteY3" fmla="*/ 619432 h 1684593"/>
              <a:gd name="connsiteX4" fmla="*/ 1740309 w 2050025"/>
              <a:gd name="connsiteY4" fmla="*/ 766916 h 1684593"/>
              <a:gd name="connsiteX5" fmla="*/ 1666567 w 2050025"/>
              <a:gd name="connsiteY5" fmla="*/ 914400 h 1684593"/>
              <a:gd name="connsiteX6" fmla="*/ 1563329 w 2050025"/>
              <a:gd name="connsiteY6" fmla="*/ 1061884 h 1684593"/>
              <a:gd name="connsiteX7" fmla="*/ 1460090 w 2050025"/>
              <a:gd name="connsiteY7" fmla="*/ 1179871 h 1684593"/>
              <a:gd name="connsiteX8" fmla="*/ 1327354 w 2050025"/>
              <a:gd name="connsiteY8" fmla="*/ 1312606 h 1684593"/>
              <a:gd name="connsiteX9" fmla="*/ 1227858 w 2050025"/>
              <a:gd name="connsiteY9" fmla="*/ 1394118 h 1684593"/>
              <a:gd name="connsiteX10" fmla="*/ 1139368 w 2050025"/>
              <a:gd name="connsiteY10" fmla="*/ 1456997 h 1684593"/>
              <a:gd name="connsiteX11" fmla="*/ 1002890 w 2050025"/>
              <a:gd name="connsiteY11" fmla="*/ 1519084 h 1684593"/>
              <a:gd name="connsiteX12" fmla="*/ 914400 w 2050025"/>
              <a:gd name="connsiteY12" fmla="*/ 1578077 h 1684593"/>
              <a:gd name="connsiteX13" fmla="*/ 796412 w 2050025"/>
              <a:gd name="connsiteY13" fmla="*/ 1607574 h 1684593"/>
              <a:gd name="connsiteX14" fmla="*/ 634180 w 2050025"/>
              <a:gd name="connsiteY14" fmla="*/ 1637071 h 1684593"/>
              <a:gd name="connsiteX15" fmla="*/ 604683 w 2050025"/>
              <a:gd name="connsiteY15" fmla="*/ 1637071 h 1684593"/>
              <a:gd name="connsiteX16" fmla="*/ 339212 w 2050025"/>
              <a:gd name="connsiteY16" fmla="*/ 1681316 h 1684593"/>
              <a:gd name="connsiteX17" fmla="*/ 191729 w 2050025"/>
              <a:gd name="connsiteY17" fmla="*/ 1681316 h 1684593"/>
              <a:gd name="connsiteX18" fmla="*/ 0 w 2050025"/>
              <a:gd name="connsiteY18" fmla="*/ 1681316 h 1684593"/>
              <a:gd name="connsiteX19" fmla="*/ 0 w 2050025"/>
              <a:gd name="connsiteY19" fmla="*/ 1681316 h 1684593"/>
              <a:gd name="connsiteX20" fmla="*/ 0 w 2050025"/>
              <a:gd name="connsiteY20" fmla="*/ 1681316 h 1684593"/>
              <a:gd name="connsiteX0" fmla="*/ 2050025 w 2050025"/>
              <a:gd name="connsiteY0" fmla="*/ 0 h 1684593"/>
              <a:gd name="connsiteX1" fmla="*/ 1961535 w 2050025"/>
              <a:gd name="connsiteY1" fmla="*/ 265471 h 1684593"/>
              <a:gd name="connsiteX2" fmla="*/ 1887793 w 2050025"/>
              <a:gd name="connsiteY2" fmla="*/ 442452 h 1684593"/>
              <a:gd name="connsiteX3" fmla="*/ 1814051 w 2050025"/>
              <a:gd name="connsiteY3" fmla="*/ 619432 h 1684593"/>
              <a:gd name="connsiteX4" fmla="*/ 1740309 w 2050025"/>
              <a:gd name="connsiteY4" fmla="*/ 766916 h 1684593"/>
              <a:gd name="connsiteX5" fmla="*/ 1666567 w 2050025"/>
              <a:gd name="connsiteY5" fmla="*/ 914400 h 1684593"/>
              <a:gd name="connsiteX6" fmla="*/ 1563329 w 2050025"/>
              <a:gd name="connsiteY6" fmla="*/ 1061884 h 1684593"/>
              <a:gd name="connsiteX7" fmla="*/ 1460090 w 2050025"/>
              <a:gd name="connsiteY7" fmla="*/ 1179871 h 1684593"/>
              <a:gd name="connsiteX8" fmla="*/ 1327354 w 2050025"/>
              <a:gd name="connsiteY8" fmla="*/ 1312606 h 1684593"/>
              <a:gd name="connsiteX9" fmla="*/ 1227858 w 2050025"/>
              <a:gd name="connsiteY9" fmla="*/ 1394118 h 1684593"/>
              <a:gd name="connsiteX10" fmla="*/ 1139368 w 2050025"/>
              <a:gd name="connsiteY10" fmla="*/ 1456997 h 1684593"/>
              <a:gd name="connsiteX11" fmla="*/ 1012248 w 2050025"/>
              <a:gd name="connsiteY11" fmla="*/ 1534624 h 1684593"/>
              <a:gd name="connsiteX12" fmla="*/ 914400 w 2050025"/>
              <a:gd name="connsiteY12" fmla="*/ 1578077 h 1684593"/>
              <a:gd name="connsiteX13" fmla="*/ 796412 w 2050025"/>
              <a:gd name="connsiteY13" fmla="*/ 1607574 h 1684593"/>
              <a:gd name="connsiteX14" fmla="*/ 634180 w 2050025"/>
              <a:gd name="connsiteY14" fmla="*/ 1637071 h 1684593"/>
              <a:gd name="connsiteX15" fmla="*/ 604683 w 2050025"/>
              <a:gd name="connsiteY15" fmla="*/ 1637071 h 1684593"/>
              <a:gd name="connsiteX16" fmla="*/ 339212 w 2050025"/>
              <a:gd name="connsiteY16" fmla="*/ 1681316 h 1684593"/>
              <a:gd name="connsiteX17" fmla="*/ 191729 w 2050025"/>
              <a:gd name="connsiteY17" fmla="*/ 1681316 h 1684593"/>
              <a:gd name="connsiteX18" fmla="*/ 0 w 2050025"/>
              <a:gd name="connsiteY18" fmla="*/ 1681316 h 1684593"/>
              <a:gd name="connsiteX19" fmla="*/ 0 w 2050025"/>
              <a:gd name="connsiteY19" fmla="*/ 1681316 h 1684593"/>
              <a:gd name="connsiteX20" fmla="*/ 0 w 2050025"/>
              <a:gd name="connsiteY20" fmla="*/ 1681316 h 1684593"/>
              <a:gd name="connsiteX0" fmla="*/ 2050025 w 2050025"/>
              <a:gd name="connsiteY0" fmla="*/ 0 h 1684593"/>
              <a:gd name="connsiteX1" fmla="*/ 1961535 w 2050025"/>
              <a:gd name="connsiteY1" fmla="*/ 265471 h 1684593"/>
              <a:gd name="connsiteX2" fmla="*/ 1887793 w 2050025"/>
              <a:gd name="connsiteY2" fmla="*/ 442452 h 1684593"/>
              <a:gd name="connsiteX3" fmla="*/ 1814051 w 2050025"/>
              <a:gd name="connsiteY3" fmla="*/ 619432 h 1684593"/>
              <a:gd name="connsiteX4" fmla="*/ 1740309 w 2050025"/>
              <a:gd name="connsiteY4" fmla="*/ 766916 h 1684593"/>
              <a:gd name="connsiteX5" fmla="*/ 1666567 w 2050025"/>
              <a:gd name="connsiteY5" fmla="*/ 914400 h 1684593"/>
              <a:gd name="connsiteX6" fmla="*/ 1563329 w 2050025"/>
              <a:gd name="connsiteY6" fmla="*/ 1061884 h 1684593"/>
              <a:gd name="connsiteX7" fmla="*/ 1460090 w 2050025"/>
              <a:gd name="connsiteY7" fmla="*/ 1179871 h 1684593"/>
              <a:gd name="connsiteX8" fmla="*/ 1327354 w 2050025"/>
              <a:gd name="connsiteY8" fmla="*/ 1312606 h 1684593"/>
              <a:gd name="connsiteX9" fmla="*/ 1227858 w 2050025"/>
              <a:gd name="connsiteY9" fmla="*/ 1394118 h 1684593"/>
              <a:gd name="connsiteX10" fmla="*/ 1139368 w 2050025"/>
              <a:gd name="connsiteY10" fmla="*/ 1456997 h 1684593"/>
              <a:gd name="connsiteX11" fmla="*/ 1012248 w 2050025"/>
              <a:gd name="connsiteY11" fmla="*/ 1534624 h 1684593"/>
              <a:gd name="connsiteX12" fmla="*/ 914400 w 2050025"/>
              <a:gd name="connsiteY12" fmla="*/ 1578077 h 1684593"/>
              <a:gd name="connsiteX13" fmla="*/ 796412 w 2050025"/>
              <a:gd name="connsiteY13" fmla="*/ 1607574 h 1684593"/>
              <a:gd name="connsiteX14" fmla="*/ 680970 w 2050025"/>
              <a:gd name="connsiteY14" fmla="*/ 1631244 h 1684593"/>
              <a:gd name="connsiteX15" fmla="*/ 604683 w 2050025"/>
              <a:gd name="connsiteY15" fmla="*/ 1637071 h 1684593"/>
              <a:gd name="connsiteX16" fmla="*/ 339212 w 2050025"/>
              <a:gd name="connsiteY16" fmla="*/ 1681316 h 1684593"/>
              <a:gd name="connsiteX17" fmla="*/ 191729 w 2050025"/>
              <a:gd name="connsiteY17" fmla="*/ 1681316 h 1684593"/>
              <a:gd name="connsiteX18" fmla="*/ 0 w 2050025"/>
              <a:gd name="connsiteY18" fmla="*/ 1681316 h 1684593"/>
              <a:gd name="connsiteX19" fmla="*/ 0 w 2050025"/>
              <a:gd name="connsiteY19" fmla="*/ 1681316 h 1684593"/>
              <a:gd name="connsiteX20" fmla="*/ 0 w 2050025"/>
              <a:gd name="connsiteY20" fmla="*/ 1681316 h 1684593"/>
              <a:gd name="connsiteX0" fmla="*/ 2050025 w 2050025"/>
              <a:gd name="connsiteY0" fmla="*/ 0 h 1684161"/>
              <a:gd name="connsiteX1" fmla="*/ 1961535 w 2050025"/>
              <a:gd name="connsiteY1" fmla="*/ 265471 h 1684161"/>
              <a:gd name="connsiteX2" fmla="*/ 1887793 w 2050025"/>
              <a:gd name="connsiteY2" fmla="*/ 442452 h 1684161"/>
              <a:gd name="connsiteX3" fmla="*/ 1814051 w 2050025"/>
              <a:gd name="connsiteY3" fmla="*/ 619432 h 1684161"/>
              <a:gd name="connsiteX4" fmla="*/ 1740309 w 2050025"/>
              <a:gd name="connsiteY4" fmla="*/ 766916 h 1684161"/>
              <a:gd name="connsiteX5" fmla="*/ 1666567 w 2050025"/>
              <a:gd name="connsiteY5" fmla="*/ 914400 h 1684161"/>
              <a:gd name="connsiteX6" fmla="*/ 1563329 w 2050025"/>
              <a:gd name="connsiteY6" fmla="*/ 1061884 h 1684161"/>
              <a:gd name="connsiteX7" fmla="*/ 1460090 w 2050025"/>
              <a:gd name="connsiteY7" fmla="*/ 1179871 h 1684161"/>
              <a:gd name="connsiteX8" fmla="*/ 1327354 w 2050025"/>
              <a:gd name="connsiteY8" fmla="*/ 1312606 h 1684161"/>
              <a:gd name="connsiteX9" fmla="*/ 1227858 w 2050025"/>
              <a:gd name="connsiteY9" fmla="*/ 1394118 h 1684161"/>
              <a:gd name="connsiteX10" fmla="*/ 1139368 w 2050025"/>
              <a:gd name="connsiteY10" fmla="*/ 1456997 h 1684161"/>
              <a:gd name="connsiteX11" fmla="*/ 1012248 w 2050025"/>
              <a:gd name="connsiteY11" fmla="*/ 1534624 h 1684161"/>
              <a:gd name="connsiteX12" fmla="*/ 914400 w 2050025"/>
              <a:gd name="connsiteY12" fmla="*/ 1578077 h 1684161"/>
              <a:gd name="connsiteX13" fmla="*/ 796412 w 2050025"/>
              <a:gd name="connsiteY13" fmla="*/ 1607574 h 1684161"/>
              <a:gd name="connsiteX14" fmla="*/ 680970 w 2050025"/>
              <a:gd name="connsiteY14" fmla="*/ 1631244 h 1684161"/>
              <a:gd name="connsiteX15" fmla="*/ 602812 w 2050025"/>
              <a:gd name="connsiteY15" fmla="*/ 1642899 h 1684161"/>
              <a:gd name="connsiteX16" fmla="*/ 339212 w 2050025"/>
              <a:gd name="connsiteY16" fmla="*/ 1681316 h 1684161"/>
              <a:gd name="connsiteX17" fmla="*/ 191729 w 2050025"/>
              <a:gd name="connsiteY17" fmla="*/ 1681316 h 1684161"/>
              <a:gd name="connsiteX18" fmla="*/ 0 w 2050025"/>
              <a:gd name="connsiteY18" fmla="*/ 1681316 h 1684161"/>
              <a:gd name="connsiteX19" fmla="*/ 0 w 2050025"/>
              <a:gd name="connsiteY19" fmla="*/ 1681316 h 1684161"/>
              <a:gd name="connsiteX20" fmla="*/ 0 w 2050025"/>
              <a:gd name="connsiteY20" fmla="*/ 1681316 h 1684161"/>
              <a:gd name="connsiteX0" fmla="*/ 2050025 w 2050025"/>
              <a:gd name="connsiteY0" fmla="*/ 0 h 1684161"/>
              <a:gd name="connsiteX1" fmla="*/ 1961535 w 2050025"/>
              <a:gd name="connsiteY1" fmla="*/ 265471 h 1684161"/>
              <a:gd name="connsiteX2" fmla="*/ 1887793 w 2050025"/>
              <a:gd name="connsiteY2" fmla="*/ 442452 h 1684161"/>
              <a:gd name="connsiteX3" fmla="*/ 1814051 w 2050025"/>
              <a:gd name="connsiteY3" fmla="*/ 619432 h 1684161"/>
              <a:gd name="connsiteX4" fmla="*/ 1740309 w 2050025"/>
              <a:gd name="connsiteY4" fmla="*/ 766916 h 1684161"/>
              <a:gd name="connsiteX5" fmla="*/ 1666567 w 2050025"/>
              <a:gd name="connsiteY5" fmla="*/ 914400 h 1684161"/>
              <a:gd name="connsiteX6" fmla="*/ 1563329 w 2050025"/>
              <a:gd name="connsiteY6" fmla="*/ 1061884 h 1684161"/>
              <a:gd name="connsiteX7" fmla="*/ 1460090 w 2050025"/>
              <a:gd name="connsiteY7" fmla="*/ 1179871 h 1684161"/>
              <a:gd name="connsiteX8" fmla="*/ 1327354 w 2050025"/>
              <a:gd name="connsiteY8" fmla="*/ 1312606 h 1684161"/>
              <a:gd name="connsiteX9" fmla="*/ 1227858 w 2050025"/>
              <a:gd name="connsiteY9" fmla="*/ 1394118 h 1684161"/>
              <a:gd name="connsiteX10" fmla="*/ 1139368 w 2050025"/>
              <a:gd name="connsiteY10" fmla="*/ 1456997 h 1684161"/>
              <a:gd name="connsiteX11" fmla="*/ 1012248 w 2050025"/>
              <a:gd name="connsiteY11" fmla="*/ 1534624 h 1684161"/>
              <a:gd name="connsiteX12" fmla="*/ 914400 w 2050025"/>
              <a:gd name="connsiteY12" fmla="*/ 1578077 h 1684161"/>
              <a:gd name="connsiteX13" fmla="*/ 796412 w 2050025"/>
              <a:gd name="connsiteY13" fmla="*/ 1607574 h 1684161"/>
              <a:gd name="connsiteX14" fmla="*/ 690328 w 2050025"/>
              <a:gd name="connsiteY14" fmla="*/ 1631244 h 1684161"/>
              <a:gd name="connsiteX15" fmla="*/ 602812 w 2050025"/>
              <a:gd name="connsiteY15" fmla="*/ 1642899 h 1684161"/>
              <a:gd name="connsiteX16" fmla="*/ 339212 w 2050025"/>
              <a:gd name="connsiteY16" fmla="*/ 1681316 h 1684161"/>
              <a:gd name="connsiteX17" fmla="*/ 191729 w 2050025"/>
              <a:gd name="connsiteY17" fmla="*/ 1681316 h 1684161"/>
              <a:gd name="connsiteX18" fmla="*/ 0 w 2050025"/>
              <a:gd name="connsiteY18" fmla="*/ 1681316 h 1684161"/>
              <a:gd name="connsiteX19" fmla="*/ 0 w 2050025"/>
              <a:gd name="connsiteY19" fmla="*/ 1681316 h 1684161"/>
              <a:gd name="connsiteX20" fmla="*/ 0 w 2050025"/>
              <a:gd name="connsiteY20" fmla="*/ 1681316 h 1684161"/>
              <a:gd name="connsiteX0" fmla="*/ 2050025 w 2050025"/>
              <a:gd name="connsiteY0" fmla="*/ 0 h 1684161"/>
              <a:gd name="connsiteX1" fmla="*/ 1961535 w 2050025"/>
              <a:gd name="connsiteY1" fmla="*/ 265471 h 1684161"/>
              <a:gd name="connsiteX2" fmla="*/ 1887793 w 2050025"/>
              <a:gd name="connsiteY2" fmla="*/ 442452 h 1684161"/>
              <a:gd name="connsiteX3" fmla="*/ 1814051 w 2050025"/>
              <a:gd name="connsiteY3" fmla="*/ 619432 h 1684161"/>
              <a:gd name="connsiteX4" fmla="*/ 1740309 w 2050025"/>
              <a:gd name="connsiteY4" fmla="*/ 766916 h 1684161"/>
              <a:gd name="connsiteX5" fmla="*/ 1666567 w 2050025"/>
              <a:gd name="connsiteY5" fmla="*/ 914400 h 1684161"/>
              <a:gd name="connsiteX6" fmla="*/ 1563329 w 2050025"/>
              <a:gd name="connsiteY6" fmla="*/ 1061884 h 1684161"/>
              <a:gd name="connsiteX7" fmla="*/ 1460090 w 2050025"/>
              <a:gd name="connsiteY7" fmla="*/ 1179871 h 1684161"/>
              <a:gd name="connsiteX8" fmla="*/ 1327354 w 2050025"/>
              <a:gd name="connsiteY8" fmla="*/ 1312606 h 1684161"/>
              <a:gd name="connsiteX9" fmla="*/ 1227858 w 2050025"/>
              <a:gd name="connsiteY9" fmla="*/ 1394118 h 1684161"/>
              <a:gd name="connsiteX10" fmla="*/ 1139368 w 2050025"/>
              <a:gd name="connsiteY10" fmla="*/ 1456997 h 1684161"/>
              <a:gd name="connsiteX11" fmla="*/ 1012248 w 2050025"/>
              <a:gd name="connsiteY11" fmla="*/ 1534624 h 1684161"/>
              <a:gd name="connsiteX12" fmla="*/ 914400 w 2050025"/>
              <a:gd name="connsiteY12" fmla="*/ 1578077 h 1684161"/>
              <a:gd name="connsiteX13" fmla="*/ 796412 w 2050025"/>
              <a:gd name="connsiteY13" fmla="*/ 1607574 h 1684161"/>
              <a:gd name="connsiteX14" fmla="*/ 690328 w 2050025"/>
              <a:gd name="connsiteY14" fmla="*/ 1631244 h 1684161"/>
              <a:gd name="connsiteX15" fmla="*/ 339212 w 2050025"/>
              <a:gd name="connsiteY15" fmla="*/ 1681316 h 1684161"/>
              <a:gd name="connsiteX16" fmla="*/ 191729 w 2050025"/>
              <a:gd name="connsiteY16" fmla="*/ 1681316 h 1684161"/>
              <a:gd name="connsiteX17" fmla="*/ 0 w 2050025"/>
              <a:gd name="connsiteY17" fmla="*/ 1681316 h 1684161"/>
              <a:gd name="connsiteX18" fmla="*/ 0 w 2050025"/>
              <a:gd name="connsiteY18" fmla="*/ 1681316 h 1684161"/>
              <a:gd name="connsiteX19" fmla="*/ 0 w 2050025"/>
              <a:gd name="connsiteY19" fmla="*/ 1681316 h 1684161"/>
              <a:gd name="connsiteX0" fmla="*/ 2050025 w 2050025"/>
              <a:gd name="connsiteY0" fmla="*/ 0 h 1684161"/>
              <a:gd name="connsiteX1" fmla="*/ 1961535 w 2050025"/>
              <a:gd name="connsiteY1" fmla="*/ 265471 h 1684161"/>
              <a:gd name="connsiteX2" fmla="*/ 1887793 w 2050025"/>
              <a:gd name="connsiteY2" fmla="*/ 442452 h 1684161"/>
              <a:gd name="connsiteX3" fmla="*/ 1814051 w 2050025"/>
              <a:gd name="connsiteY3" fmla="*/ 619432 h 1684161"/>
              <a:gd name="connsiteX4" fmla="*/ 1740309 w 2050025"/>
              <a:gd name="connsiteY4" fmla="*/ 766916 h 1684161"/>
              <a:gd name="connsiteX5" fmla="*/ 1666567 w 2050025"/>
              <a:gd name="connsiteY5" fmla="*/ 914400 h 1684161"/>
              <a:gd name="connsiteX6" fmla="*/ 1563329 w 2050025"/>
              <a:gd name="connsiteY6" fmla="*/ 1061884 h 1684161"/>
              <a:gd name="connsiteX7" fmla="*/ 1460090 w 2050025"/>
              <a:gd name="connsiteY7" fmla="*/ 1179871 h 1684161"/>
              <a:gd name="connsiteX8" fmla="*/ 1327354 w 2050025"/>
              <a:gd name="connsiteY8" fmla="*/ 1312606 h 1684161"/>
              <a:gd name="connsiteX9" fmla="*/ 1227858 w 2050025"/>
              <a:gd name="connsiteY9" fmla="*/ 1394118 h 1684161"/>
              <a:gd name="connsiteX10" fmla="*/ 1139368 w 2050025"/>
              <a:gd name="connsiteY10" fmla="*/ 1456997 h 1684161"/>
              <a:gd name="connsiteX11" fmla="*/ 1012248 w 2050025"/>
              <a:gd name="connsiteY11" fmla="*/ 1534624 h 1684161"/>
              <a:gd name="connsiteX12" fmla="*/ 914400 w 2050025"/>
              <a:gd name="connsiteY12" fmla="*/ 1578077 h 1684161"/>
              <a:gd name="connsiteX13" fmla="*/ 802027 w 2050025"/>
              <a:gd name="connsiteY13" fmla="*/ 1613402 h 1684161"/>
              <a:gd name="connsiteX14" fmla="*/ 690328 w 2050025"/>
              <a:gd name="connsiteY14" fmla="*/ 1631244 h 1684161"/>
              <a:gd name="connsiteX15" fmla="*/ 339212 w 2050025"/>
              <a:gd name="connsiteY15" fmla="*/ 1681316 h 1684161"/>
              <a:gd name="connsiteX16" fmla="*/ 191729 w 2050025"/>
              <a:gd name="connsiteY16" fmla="*/ 1681316 h 1684161"/>
              <a:gd name="connsiteX17" fmla="*/ 0 w 2050025"/>
              <a:gd name="connsiteY17" fmla="*/ 1681316 h 1684161"/>
              <a:gd name="connsiteX18" fmla="*/ 0 w 2050025"/>
              <a:gd name="connsiteY18" fmla="*/ 1681316 h 1684161"/>
              <a:gd name="connsiteX19" fmla="*/ 0 w 2050025"/>
              <a:gd name="connsiteY19" fmla="*/ 1681316 h 1684161"/>
              <a:gd name="connsiteX0" fmla="*/ 2050025 w 2050025"/>
              <a:gd name="connsiteY0" fmla="*/ 0 h 1687359"/>
              <a:gd name="connsiteX1" fmla="*/ 1961535 w 2050025"/>
              <a:gd name="connsiteY1" fmla="*/ 265471 h 1687359"/>
              <a:gd name="connsiteX2" fmla="*/ 1887793 w 2050025"/>
              <a:gd name="connsiteY2" fmla="*/ 442452 h 1687359"/>
              <a:gd name="connsiteX3" fmla="*/ 1814051 w 2050025"/>
              <a:gd name="connsiteY3" fmla="*/ 619432 h 1687359"/>
              <a:gd name="connsiteX4" fmla="*/ 1740309 w 2050025"/>
              <a:gd name="connsiteY4" fmla="*/ 766916 h 1687359"/>
              <a:gd name="connsiteX5" fmla="*/ 1666567 w 2050025"/>
              <a:gd name="connsiteY5" fmla="*/ 914400 h 1687359"/>
              <a:gd name="connsiteX6" fmla="*/ 1563329 w 2050025"/>
              <a:gd name="connsiteY6" fmla="*/ 1061884 h 1687359"/>
              <a:gd name="connsiteX7" fmla="*/ 1460090 w 2050025"/>
              <a:gd name="connsiteY7" fmla="*/ 1179871 h 1687359"/>
              <a:gd name="connsiteX8" fmla="*/ 1327354 w 2050025"/>
              <a:gd name="connsiteY8" fmla="*/ 1312606 h 1687359"/>
              <a:gd name="connsiteX9" fmla="*/ 1227858 w 2050025"/>
              <a:gd name="connsiteY9" fmla="*/ 1394118 h 1687359"/>
              <a:gd name="connsiteX10" fmla="*/ 1139368 w 2050025"/>
              <a:gd name="connsiteY10" fmla="*/ 1456997 h 1687359"/>
              <a:gd name="connsiteX11" fmla="*/ 1012248 w 2050025"/>
              <a:gd name="connsiteY11" fmla="*/ 1534624 h 1687359"/>
              <a:gd name="connsiteX12" fmla="*/ 914400 w 2050025"/>
              <a:gd name="connsiteY12" fmla="*/ 1578077 h 1687359"/>
              <a:gd name="connsiteX13" fmla="*/ 802027 w 2050025"/>
              <a:gd name="connsiteY13" fmla="*/ 1613402 h 1687359"/>
              <a:gd name="connsiteX14" fmla="*/ 690328 w 2050025"/>
              <a:gd name="connsiteY14" fmla="*/ 1631244 h 1687359"/>
              <a:gd name="connsiteX15" fmla="*/ 339212 w 2050025"/>
              <a:gd name="connsiteY15" fmla="*/ 1681316 h 1687359"/>
              <a:gd name="connsiteX16" fmla="*/ 191729 w 2050025"/>
              <a:gd name="connsiteY16" fmla="*/ 1681316 h 1687359"/>
              <a:gd name="connsiteX17" fmla="*/ 0 w 2050025"/>
              <a:gd name="connsiteY17" fmla="*/ 1681316 h 1687359"/>
              <a:gd name="connsiteX18" fmla="*/ 0 w 2050025"/>
              <a:gd name="connsiteY18" fmla="*/ 1681316 h 1687359"/>
              <a:gd name="connsiteX19" fmla="*/ 0 w 2050025"/>
              <a:gd name="connsiteY19" fmla="*/ 1681316 h 1687359"/>
              <a:gd name="connsiteX0" fmla="*/ 2053769 w 2053769"/>
              <a:gd name="connsiteY0" fmla="*/ 0 h 1694914"/>
              <a:gd name="connsiteX1" fmla="*/ 1965279 w 2053769"/>
              <a:gd name="connsiteY1" fmla="*/ 265471 h 1694914"/>
              <a:gd name="connsiteX2" fmla="*/ 1891537 w 2053769"/>
              <a:gd name="connsiteY2" fmla="*/ 442452 h 1694914"/>
              <a:gd name="connsiteX3" fmla="*/ 1817795 w 2053769"/>
              <a:gd name="connsiteY3" fmla="*/ 619432 h 1694914"/>
              <a:gd name="connsiteX4" fmla="*/ 1744053 w 2053769"/>
              <a:gd name="connsiteY4" fmla="*/ 766916 h 1694914"/>
              <a:gd name="connsiteX5" fmla="*/ 1670311 w 2053769"/>
              <a:gd name="connsiteY5" fmla="*/ 914400 h 1694914"/>
              <a:gd name="connsiteX6" fmla="*/ 1567073 w 2053769"/>
              <a:gd name="connsiteY6" fmla="*/ 1061884 h 1694914"/>
              <a:gd name="connsiteX7" fmla="*/ 1463834 w 2053769"/>
              <a:gd name="connsiteY7" fmla="*/ 1179871 h 1694914"/>
              <a:gd name="connsiteX8" fmla="*/ 1331098 w 2053769"/>
              <a:gd name="connsiteY8" fmla="*/ 1312606 h 1694914"/>
              <a:gd name="connsiteX9" fmla="*/ 1231602 w 2053769"/>
              <a:gd name="connsiteY9" fmla="*/ 1394118 h 1694914"/>
              <a:gd name="connsiteX10" fmla="*/ 1143112 w 2053769"/>
              <a:gd name="connsiteY10" fmla="*/ 1456997 h 1694914"/>
              <a:gd name="connsiteX11" fmla="*/ 1015992 w 2053769"/>
              <a:gd name="connsiteY11" fmla="*/ 1534624 h 1694914"/>
              <a:gd name="connsiteX12" fmla="*/ 918144 w 2053769"/>
              <a:gd name="connsiteY12" fmla="*/ 1578077 h 1694914"/>
              <a:gd name="connsiteX13" fmla="*/ 805771 w 2053769"/>
              <a:gd name="connsiteY13" fmla="*/ 1613402 h 1694914"/>
              <a:gd name="connsiteX14" fmla="*/ 694072 w 2053769"/>
              <a:gd name="connsiteY14" fmla="*/ 1631244 h 1694914"/>
              <a:gd name="connsiteX15" fmla="*/ 342956 w 2053769"/>
              <a:gd name="connsiteY15" fmla="*/ 1681316 h 1694914"/>
              <a:gd name="connsiteX16" fmla="*/ 195473 w 2053769"/>
              <a:gd name="connsiteY16" fmla="*/ 1681316 h 1694914"/>
              <a:gd name="connsiteX17" fmla="*/ 3744 w 2053769"/>
              <a:gd name="connsiteY17" fmla="*/ 1681316 h 1694914"/>
              <a:gd name="connsiteX18" fmla="*/ 3744 w 2053769"/>
              <a:gd name="connsiteY18" fmla="*/ 1681316 h 1694914"/>
              <a:gd name="connsiteX19" fmla="*/ 0 w 2053769"/>
              <a:gd name="connsiteY19" fmla="*/ 1694914 h 1694914"/>
              <a:gd name="connsiteX0" fmla="*/ 2108045 w 2108045"/>
              <a:gd name="connsiteY0" fmla="*/ 0 h 1694914"/>
              <a:gd name="connsiteX1" fmla="*/ 2019555 w 2108045"/>
              <a:gd name="connsiteY1" fmla="*/ 265471 h 1694914"/>
              <a:gd name="connsiteX2" fmla="*/ 1945813 w 2108045"/>
              <a:gd name="connsiteY2" fmla="*/ 442452 h 1694914"/>
              <a:gd name="connsiteX3" fmla="*/ 1872071 w 2108045"/>
              <a:gd name="connsiteY3" fmla="*/ 619432 h 1694914"/>
              <a:gd name="connsiteX4" fmla="*/ 1798329 w 2108045"/>
              <a:gd name="connsiteY4" fmla="*/ 766916 h 1694914"/>
              <a:gd name="connsiteX5" fmla="*/ 1724587 w 2108045"/>
              <a:gd name="connsiteY5" fmla="*/ 914400 h 1694914"/>
              <a:gd name="connsiteX6" fmla="*/ 1621349 w 2108045"/>
              <a:gd name="connsiteY6" fmla="*/ 1061884 h 1694914"/>
              <a:gd name="connsiteX7" fmla="*/ 1518110 w 2108045"/>
              <a:gd name="connsiteY7" fmla="*/ 1179871 h 1694914"/>
              <a:gd name="connsiteX8" fmla="*/ 1385374 w 2108045"/>
              <a:gd name="connsiteY8" fmla="*/ 1312606 h 1694914"/>
              <a:gd name="connsiteX9" fmla="*/ 1285878 w 2108045"/>
              <a:gd name="connsiteY9" fmla="*/ 1394118 h 1694914"/>
              <a:gd name="connsiteX10" fmla="*/ 1197388 w 2108045"/>
              <a:gd name="connsiteY10" fmla="*/ 1456997 h 1694914"/>
              <a:gd name="connsiteX11" fmla="*/ 1070268 w 2108045"/>
              <a:gd name="connsiteY11" fmla="*/ 1534624 h 1694914"/>
              <a:gd name="connsiteX12" fmla="*/ 972420 w 2108045"/>
              <a:gd name="connsiteY12" fmla="*/ 1578077 h 1694914"/>
              <a:gd name="connsiteX13" fmla="*/ 860047 w 2108045"/>
              <a:gd name="connsiteY13" fmla="*/ 1613402 h 1694914"/>
              <a:gd name="connsiteX14" fmla="*/ 748348 w 2108045"/>
              <a:gd name="connsiteY14" fmla="*/ 1631244 h 1694914"/>
              <a:gd name="connsiteX15" fmla="*/ 397232 w 2108045"/>
              <a:gd name="connsiteY15" fmla="*/ 1681316 h 1694914"/>
              <a:gd name="connsiteX16" fmla="*/ 249749 w 2108045"/>
              <a:gd name="connsiteY16" fmla="*/ 1681316 h 1694914"/>
              <a:gd name="connsiteX17" fmla="*/ 58020 w 2108045"/>
              <a:gd name="connsiteY17" fmla="*/ 1681316 h 1694914"/>
              <a:gd name="connsiteX18" fmla="*/ 58020 w 2108045"/>
              <a:gd name="connsiteY18" fmla="*/ 1681316 h 1694914"/>
              <a:gd name="connsiteX19" fmla="*/ 0 w 2108045"/>
              <a:gd name="connsiteY19" fmla="*/ 1694914 h 1694914"/>
              <a:gd name="connsiteX0" fmla="*/ 2108045 w 2108045"/>
              <a:gd name="connsiteY0" fmla="*/ 0 h 1694914"/>
              <a:gd name="connsiteX1" fmla="*/ 2019555 w 2108045"/>
              <a:gd name="connsiteY1" fmla="*/ 265471 h 1694914"/>
              <a:gd name="connsiteX2" fmla="*/ 1945813 w 2108045"/>
              <a:gd name="connsiteY2" fmla="*/ 442452 h 1694914"/>
              <a:gd name="connsiteX3" fmla="*/ 1872071 w 2108045"/>
              <a:gd name="connsiteY3" fmla="*/ 619432 h 1694914"/>
              <a:gd name="connsiteX4" fmla="*/ 1798329 w 2108045"/>
              <a:gd name="connsiteY4" fmla="*/ 766916 h 1694914"/>
              <a:gd name="connsiteX5" fmla="*/ 1724587 w 2108045"/>
              <a:gd name="connsiteY5" fmla="*/ 914400 h 1694914"/>
              <a:gd name="connsiteX6" fmla="*/ 1621349 w 2108045"/>
              <a:gd name="connsiteY6" fmla="*/ 1061884 h 1694914"/>
              <a:gd name="connsiteX7" fmla="*/ 1518110 w 2108045"/>
              <a:gd name="connsiteY7" fmla="*/ 1179871 h 1694914"/>
              <a:gd name="connsiteX8" fmla="*/ 1385374 w 2108045"/>
              <a:gd name="connsiteY8" fmla="*/ 1312606 h 1694914"/>
              <a:gd name="connsiteX9" fmla="*/ 1285878 w 2108045"/>
              <a:gd name="connsiteY9" fmla="*/ 1394118 h 1694914"/>
              <a:gd name="connsiteX10" fmla="*/ 1197388 w 2108045"/>
              <a:gd name="connsiteY10" fmla="*/ 1456997 h 1694914"/>
              <a:gd name="connsiteX11" fmla="*/ 1070268 w 2108045"/>
              <a:gd name="connsiteY11" fmla="*/ 1534624 h 1694914"/>
              <a:gd name="connsiteX12" fmla="*/ 972420 w 2108045"/>
              <a:gd name="connsiteY12" fmla="*/ 1578077 h 1694914"/>
              <a:gd name="connsiteX13" fmla="*/ 860047 w 2108045"/>
              <a:gd name="connsiteY13" fmla="*/ 1613402 h 1694914"/>
              <a:gd name="connsiteX14" fmla="*/ 748348 w 2108045"/>
              <a:gd name="connsiteY14" fmla="*/ 1631244 h 1694914"/>
              <a:gd name="connsiteX15" fmla="*/ 397232 w 2108045"/>
              <a:gd name="connsiteY15" fmla="*/ 1681316 h 1694914"/>
              <a:gd name="connsiteX16" fmla="*/ 249749 w 2108045"/>
              <a:gd name="connsiteY16" fmla="*/ 1681316 h 1694914"/>
              <a:gd name="connsiteX17" fmla="*/ 58020 w 2108045"/>
              <a:gd name="connsiteY17" fmla="*/ 1681316 h 1694914"/>
              <a:gd name="connsiteX18" fmla="*/ 56148 w 2108045"/>
              <a:gd name="connsiteY18" fmla="*/ 1694914 h 1694914"/>
              <a:gd name="connsiteX19" fmla="*/ 0 w 2108045"/>
              <a:gd name="connsiteY19" fmla="*/ 1694914 h 1694914"/>
              <a:gd name="connsiteX0" fmla="*/ 2108045 w 2108045"/>
              <a:gd name="connsiteY0" fmla="*/ 0 h 1694914"/>
              <a:gd name="connsiteX1" fmla="*/ 2019555 w 2108045"/>
              <a:gd name="connsiteY1" fmla="*/ 265471 h 1694914"/>
              <a:gd name="connsiteX2" fmla="*/ 1945813 w 2108045"/>
              <a:gd name="connsiteY2" fmla="*/ 442452 h 1694914"/>
              <a:gd name="connsiteX3" fmla="*/ 1872071 w 2108045"/>
              <a:gd name="connsiteY3" fmla="*/ 619432 h 1694914"/>
              <a:gd name="connsiteX4" fmla="*/ 1798329 w 2108045"/>
              <a:gd name="connsiteY4" fmla="*/ 766916 h 1694914"/>
              <a:gd name="connsiteX5" fmla="*/ 1724587 w 2108045"/>
              <a:gd name="connsiteY5" fmla="*/ 914400 h 1694914"/>
              <a:gd name="connsiteX6" fmla="*/ 1621349 w 2108045"/>
              <a:gd name="connsiteY6" fmla="*/ 1061884 h 1694914"/>
              <a:gd name="connsiteX7" fmla="*/ 1518110 w 2108045"/>
              <a:gd name="connsiteY7" fmla="*/ 1179871 h 1694914"/>
              <a:gd name="connsiteX8" fmla="*/ 1385374 w 2108045"/>
              <a:gd name="connsiteY8" fmla="*/ 1312606 h 1694914"/>
              <a:gd name="connsiteX9" fmla="*/ 1285878 w 2108045"/>
              <a:gd name="connsiteY9" fmla="*/ 1394118 h 1694914"/>
              <a:gd name="connsiteX10" fmla="*/ 1197388 w 2108045"/>
              <a:gd name="connsiteY10" fmla="*/ 1456997 h 1694914"/>
              <a:gd name="connsiteX11" fmla="*/ 1070268 w 2108045"/>
              <a:gd name="connsiteY11" fmla="*/ 1534624 h 1694914"/>
              <a:gd name="connsiteX12" fmla="*/ 972420 w 2108045"/>
              <a:gd name="connsiteY12" fmla="*/ 1578077 h 1694914"/>
              <a:gd name="connsiteX13" fmla="*/ 860047 w 2108045"/>
              <a:gd name="connsiteY13" fmla="*/ 1613402 h 1694914"/>
              <a:gd name="connsiteX14" fmla="*/ 748348 w 2108045"/>
              <a:gd name="connsiteY14" fmla="*/ 1631244 h 1694914"/>
              <a:gd name="connsiteX15" fmla="*/ 397232 w 2108045"/>
              <a:gd name="connsiteY15" fmla="*/ 1681316 h 1694914"/>
              <a:gd name="connsiteX16" fmla="*/ 249749 w 2108045"/>
              <a:gd name="connsiteY16" fmla="*/ 1681316 h 1694914"/>
              <a:gd name="connsiteX17" fmla="*/ 58020 w 2108045"/>
              <a:gd name="connsiteY17" fmla="*/ 1681316 h 1694914"/>
              <a:gd name="connsiteX18" fmla="*/ 13101 w 2108045"/>
              <a:gd name="connsiteY18" fmla="*/ 1677432 h 1694914"/>
              <a:gd name="connsiteX19" fmla="*/ 0 w 2108045"/>
              <a:gd name="connsiteY19" fmla="*/ 1694914 h 1694914"/>
              <a:gd name="connsiteX0" fmla="*/ 2108045 w 2108045"/>
              <a:gd name="connsiteY0" fmla="*/ 0 h 1695287"/>
              <a:gd name="connsiteX1" fmla="*/ 2019555 w 2108045"/>
              <a:gd name="connsiteY1" fmla="*/ 265471 h 1695287"/>
              <a:gd name="connsiteX2" fmla="*/ 1945813 w 2108045"/>
              <a:gd name="connsiteY2" fmla="*/ 442452 h 1695287"/>
              <a:gd name="connsiteX3" fmla="*/ 1872071 w 2108045"/>
              <a:gd name="connsiteY3" fmla="*/ 619432 h 1695287"/>
              <a:gd name="connsiteX4" fmla="*/ 1798329 w 2108045"/>
              <a:gd name="connsiteY4" fmla="*/ 766916 h 1695287"/>
              <a:gd name="connsiteX5" fmla="*/ 1724587 w 2108045"/>
              <a:gd name="connsiteY5" fmla="*/ 914400 h 1695287"/>
              <a:gd name="connsiteX6" fmla="*/ 1621349 w 2108045"/>
              <a:gd name="connsiteY6" fmla="*/ 1061884 h 1695287"/>
              <a:gd name="connsiteX7" fmla="*/ 1518110 w 2108045"/>
              <a:gd name="connsiteY7" fmla="*/ 1179871 h 1695287"/>
              <a:gd name="connsiteX8" fmla="*/ 1385374 w 2108045"/>
              <a:gd name="connsiteY8" fmla="*/ 1312606 h 1695287"/>
              <a:gd name="connsiteX9" fmla="*/ 1285878 w 2108045"/>
              <a:gd name="connsiteY9" fmla="*/ 1394118 h 1695287"/>
              <a:gd name="connsiteX10" fmla="*/ 1197388 w 2108045"/>
              <a:gd name="connsiteY10" fmla="*/ 1456997 h 1695287"/>
              <a:gd name="connsiteX11" fmla="*/ 1070268 w 2108045"/>
              <a:gd name="connsiteY11" fmla="*/ 1534624 h 1695287"/>
              <a:gd name="connsiteX12" fmla="*/ 972420 w 2108045"/>
              <a:gd name="connsiteY12" fmla="*/ 1578077 h 1695287"/>
              <a:gd name="connsiteX13" fmla="*/ 860047 w 2108045"/>
              <a:gd name="connsiteY13" fmla="*/ 1613402 h 1695287"/>
              <a:gd name="connsiteX14" fmla="*/ 748348 w 2108045"/>
              <a:gd name="connsiteY14" fmla="*/ 1631244 h 1695287"/>
              <a:gd name="connsiteX15" fmla="*/ 397232 w 2108045"/>
              <a:gd name="connsiteY15" fmla="*/ 1681316 h 1695287"/>
              <a:gd name="connsiteX16" fmla="*/ 249749 w 2108045"/>
              <a:gd name="connsiteY16" fmla="*/ 1681316 h 1695287"/>
              <a:gd name="connsiteX17" fmla="*/ 59891 w 2108045"/>
              <a:gd name="connsiteY17" fmla="*/ 1691029 h 1695287"/>
              <a:gd name="connsiteX18" fmla="*/ 13101 w 2108045"/>
              <a:gd name="connsiteY18" fmla="*/ 1677432 h 1695287"/>
              <a:gd name="connsiteX19" fmla="*/ 0 w 2108045"/>
              <a:gd name="connsiteY19" fmla="*/ 1694914 h 1695287"/>
              <a:gd name="connsiteX0" fmla="*/ 2108045 w 2108045"/>
              <a:gd name="connsiteY0" fmla="*/ 0 h 1694914"/>
              <a:gd name="connsiteX1" fmla="*/ 2019555 w 2108045"/>
              <a:gd name="connsiteY1" fmla="*/ 265471 h 1694914"/>
              <a:gd name="connsiteX2" fmla="*/ 1945813 w 2108045"/>
              <a:gd name="connsiteY2" fmla="*/ 442452 h 1694914"/>
              <a:gd name="connsiteX3" fmla="*/ 1872071 w 2108045"/>
              <a:gd name="connsiteY3" fmla="*/ 619432 h 1694914"/>
              <a:gd name="connsiteX4" fmla="*/ 1798329 w 2108045"/>
              <a:gd name="connsiteY4" fmla="*/ 766916 h 1694914"/>
              <a:gd name="connsiteX5" fmla="*/ 1724587 w 2108045"/>
              <a:gd name="connsiteY5" fmla="*/ 914400 h 1694914"/>
              <a:gd name="connsiteX6" fmla="*/ 1621349 w 2108045"/>
              <a:gd name="connsiteY6" fmla="*/ 1061884 h 1694914"/>
              <a:gd name="connsiteX7" fmla="*/ 1518110 w 2108045"/>
              <a:gd name="connsiteY7" fmla="*/ 1179871 h 1694914"/>
              <a:gd name="connsiteX8" fmla="*/ 1385374 w 2108045"/>
              <a:gd name="connsiteY8" fmla="*/ 1312606 h 1694914"/>
              <a:gd name="connsiteX9" fmla="*/ 1285878 w 2108045"/>
              <a:gd name="connsiteY9" fmla="*/ 1394118 h 1694914"/>
              <a:gd name="connsiteX10" fmla="*/ 1197388 w 2108045"/>
              <a:gd name="connsiteY10" fmla="*/ 1456997 h 1694914"/>
              <a:gd name="connsiteX11" fmla="*/ 1070268 w 2108045"/>
              <a:gd name="connsiteY11" fmla="*/ 1534624 h 1694914"/>
              <a:gd name="connsiteX12" fmla="*/ 972420 w 2108045"/>
              <a:gd name="connsiteY12" fmla="*/ 1578077 h 1694914"/>
              <a:gd name="connsiteX13" fmla="*/ 860047 w 2108045"/>
              <a:gd name="connsiteY13" fmla="*/ 1613402 h 1694914"/>
              <a:gd name="connsiteX14" fmla="*/ 748348 w 2108045"/>
              <a:gd name="connsiteY14" fmla="*/ 1631244 h 1694914"/>
              <a:gd name="connsiteX15" fmla="*/ 397232 w 2108045"/>
              <a:gd name="connsiteY15" fmla="*/ 1681316 h 1694914"/>
              <a:gd name="connsiteX16" fmla="*/ 249749 w 2108045"/>
              <a:gd name="connsiteY16" fmla="*/ 1681316 h 1694914"/>
              <a:gd name="connsiteX17" fmla="*/ 59891 w 2108045"/>
              <a:gd name="connsiteY17" fmla="*/ 1691029 h 1694914"/>
              <a:gd name="connsiteX18" fmla="*/ 13101 w 2108045"/>
              <a:gd name="connsiteY18" fmla="*/ 1677432 h 1694914"/>
              <a:gd name="connsiteX19" fmla="*/ 0 w 2108045"/>
              <a:gd name="connsiteY19" fmla="*/ 1694914 h 1694914"/>
              <a:gd name="connsiteX0" fmla="*/ 2108045 w 2108045"/>
              <a:gd name="connsiteY0" fmla="*/ 0 h 1694914"/>
              <a:gd name="connsiteX1" fmla="*/ 2019555 w 2108045"/>
              <a:gd name="connsiteY1" fmla="*/ 265471 h 1694914"/>
              <a:gd name="connsiteX2" fmla="*/ 1945813 w 2108045"/>
              <a:gd name="connsiteY2" fmla="*/ 442452 h 1694914"/>
              <a:gd name="connsiteX3" fmla="*/ 1872071 w 2108045"/>
              <a:gd name="connsiteY3" fmla="*/ 619432 h 1694914"/>
              <a:gd name="connsiteX4" fmla="*/ 1798329 w 2108045"/>
              <a:gd name="connsiteY4" fmla="*/ 766916 h 1694914"/>
              <a:gd name="connsiteX5" fmla="*/ 1724587 w 2108045"/>
              <a:gd name="connsiteY5" fmla="*/ 914400 h 1694914"/>
              <a:gd name="connsiteX6" fmla="*/ 1621349 w 2108045"/>
              <a:gd name="connsiteY6" fmla="*/ 1061884 h 1694914"/>
              <a:gd name="connsiteX7" fmla="*/ 1518110 w 2108045"/>
              <a:gd name="connsiteY7" fmla="*/ 1179871 h 1694914"/>
              <a:gd name="connsiteX8" fmla="*/ 1385374 w 2108045"/>
              <a:gd name="connsiteY8" fmla="*/ 1312606 h 1694914"/>
              <a:gd name="connsiteX9" fmla="*/ 1285878 w 2108045"/>
              <a:gd name="connsiteY9" fmla="*/ 1394118 h 1694914"/>
              <a:gd name="connsiteX10" fmla="*/ 1197388 w 2108045"/>
              <a:gd name="connsiteY10" fmla="*/ 1456997 h 1694914"/>
              <a:gd name="connsiteX11" fmla="*/ 1070268 w 2108045"/>
              <a:gd name="connsiteY11" fmla="*/ 1534624 h 1694914"/>
              <a:gd name="connsiteX12" fmla="*/ 972420 w 2108045"/>
              <a:gd name="connsiteY12" fmla="*/ 1578077 h 1694914"/>
              <a:gd name="connsiteX13" fmla="*/ 860047 w 2108045"/>
              <a:gd name="connsiteY13" fmla="*/ 1613402 h 1694914"/>
              <a:gd name="connsiteX14" fmla="*/ 748348 w 2108045"/>
              <a:gd name="connsiteY14" fmla="*/ 1631244 h 1694914"/>
              <a:gd name="connsiteX15" fmla="*/ 397232 w 2108045"/>
              <a:gd name="connsiteY15" fmla="*/ 1681316 h 1694914"/>
              <a:gd name="connsiteX16" fmla="*/ 247878 w 2108045"/>
              <a:gd name="connsiteY16" fmla="*/ 1689086 h 1694914"/>
              <a:gd name="connsiteX17" fmla="*/ 59891 w 2108045"/>
              <a:gd name="connsiteY17" fmla="*/ 1691029 h 1694914"/>
              <a:gd name="connsiteX18" fmla="*/ 13101 w 2108045"/>
              <a:gd name="connsiteY18" fmla="*/ 1677432 h 1694914"/>
              <a:gd name="connsiteX19" fmla="*/ 0 w 2108045"/>
              <a:gd name="connsiteY19" fmla="*/ 1694914 h 1694914"/>
              <a:gd name="connsiteX0" fmla="*/ 2108045 w 2108045"/>
              <a:gd name="connsiteY0" fmla="*/ 0 h 1699017"/>
              <a:gd name="connsiteX1" fmla="*/ 2019555 w 2108045"/>
              <a:gd name="connsiteY1" fmla="*/ 265471 h 1699017"/>
              <a:gd name="connsiteX2" fmla="*/ 1945813 w 2108045"/>
              <a:gd name="connsiteY2" fmla="*/ 442452 h 1699017"/>
              <a:gd name="connsiteX3" fmla="*/ 1872071 w 2108045"/>
              <a:gd name="connsiteY3" fmla="*/ 619432 h 1699017"/>
              <a:gd name="connsiteX4" fmla="*/ 1798329 w 2108045"/>
              <a:gd name="connsiteY4" fmla="*/ 766916 h 1699017"/>
              <a:gd name="connsiteX5" fmla="*/ 1724587 w 2108045"/>
              <a:gd name="connsiteY5" fmla="*/ 914400 h 1699017"/>
              <a:gd name="connsiteX6" fmla="*/ 1621349 w 2108045"/>
              <a:gd name="connsiteY6" fmla="*/ 1061884 h 1699017"/>
              <a:gd name="connsiteX7" fmla="*/ 1518110 w 2108045"/>
              <a:gd name="connsiteY7" fmla="*/ 1179871 h 1699017"/>
              <a:gd name="connsiteX8" fmla="*/ 1385374 w 2108045"/>
              <a:gd name="connsiteY8" fmla="*/ 1312606 h 1699017"/>
              <a:gd name="connsiteX9" fmla="*/ 1285878 w 2108045"/>
              <a:gd name="connsiteY9" fmla="*/ 1394118 h 1699017"/>
              <a:gd name="connsiteX10" fmla="*/ 1197388 w 2108045"/>
              <a:gd name="connsiteY10" fmla="*/ 1456997 h 1699017"/>
              <a:gd name="connsiteX11" fmla="*/ 1070268 w 2108045"/>
              <a:gd name="connsiteY11" fmla="*/ 1534624 h 1699017"/>
              <a:gd name="connsiteX12" fmla="*/ 972420 w 2108045"/>
              <a:gd name="connsiteY12" fmla="*/ 1578077 h 1699017"/>
              <a:gd name="connsiteX13" fmla="*/ 860047 w 2108045"/>
              <a:gd name="connsiteY13" fmla="*/ 1613402 h 1699017"/>
              <a:gd name="connsiteX14" fmla="*/ 748348 w 2108045"/>
              <a:gd name="connsiteY14" fmla="*/ 1631244 h 1699017"/>
              <a:gd name="connsiteX15" fmla="*/ 397232 w 2108045"/>
              <a:gd name="connsiteY15" fmla="*/ 1681316 h 1699017"/>
              <a:gd name="connsiteX16" fmla="*/ 247878 w 2108045"/>
              <a:gd name="connsiteY16" fmla="*/ 1689086 h 1699017"/>
              <a:gd name="connsiteX17" fmla="*/ 59891 w 2108045"/>
              <a:gd name="connsiteY17" fmla="*/ 1698799 h 1699017"/>
              <a:gd name="connsiteX18" fmla="*/ 13101 w 2108045"/>
              <a:gd name="connsiteY18" fmla="*/ 1677432 h 1699017"/>
              <a:gd name="connsiteX19" fmla="*/ 0 w 2108045"/>
              <a:gd name="connsiteY19" fmla="*/ 1694914 h 1699017"/>
              <a:gd name="connsiteX0" fmla="*/ 2108045 w 2108045"/>
              <a:gd name="connsiteY0" fmla="*/ 0 h 1699017"/>
              <a:gd name="connsiteX1" fmla="*/ 2019555 w 2108045"/>
              <a:gd name="connsiteY1" fmla="*/ 265471 h 1699017"/>
              <a:gd name="connsiteX2" fmla="*/ 1945813 w 2108045"/>
              <a:gd name="connsiteY2" fmla="*/ 442452 h 1699017"/>
              <a:gd name="connsiteX3" fmla="*/ 1872071 w 2108045"/>
              <a:gd name="connsiteY3" fmla="*/ 619432 h 1699017"/>
              <a:gd name="connsiteX4" fmla="*/ 1798329 w 2108045"/>
              <a:gd name="connsiteY4" fmla="*/ 766916 h 1699017"/>
              <a:gd name="connsiteX5" fmla="*/ 1724587 w 2108045"/>
              <a:gd name="connsiteY5" fmla="*/ 914400 h 1699017"/>
              <a:gd name="connsiteX6" fmla="*/ 1621349 w 2108045"/>
              <a:gd name="connsiteY6" fmla="*/ 1061884 h 1699017"/>
              <a:gd name="connsiteX7" fmla="*/ 1518110 w 2108045"/>
              <a:gd name="connsiteY7" fmla="*/ 1179871 h 1699017"/>
              <a:gd name="connsiteX8" fmla="*/ 1385374 w 2108045"/>
              <a:gd name="connsiteY8" fmla="*/ 1312606 h 1699017"/>
              <a:gd name="connsiteX9" fmla="*/ 1285878 w 2108045"/>
              <a:gd name="connsiteY9" fmla="*/ 1394118 h 1699017"/>
              <a:gd name="connsiteX10" fmla="*/ 1197388 w 2108045"/>
              <a:gd name="connsiteY10" fmla="*/ 1456997 h 1699017"/>
              <a:gd name="connsiteX11" fmla="*/ 1070268 w 2108045"/>
              <a:gd name="connsiteY11" fmla="*/ 1534624 h 1699017"/>
              <a:gd name="connsiteX12" fmla="*/ 972420 w 2108045"/>
              <a:gd name="connsiteY12" fmla="*/ 1578077 h 1699017"/>
              <a:gd name="connsiteX13" fmla="*/ 860047 w 2108045"/>
              <a:gd name="connsiteY13" fmla="*/ 1613402 h 1699017"/>
              <a:gd name="connsiteX14" fmla="*/ 748348 w 2108045"/>
              <a:gd name="connsiteY14" fmla="*/ 1637072 h 1699017"/>
              <a:gd name="connsiteX15" fmla="*/ 397232 w 2108045"/>
              <a:gd name="connsiteY15" fmla="*/ 1681316 h 1699017"/>
              <a:gd name="connsiteX16" fmla="*/ 247878 w 2108045"/>
              <a:gd name="connsiteY16" fmla="*/ 1689086 h 1699017"/>
              <a:gd name="connsiteX17" fmla="*/ 59891 w 2108045"/>
              <a:gd name="connsiteY17" fmla="*/ 1698799 h 1699017"/>
              <a:gd name="connsiteX18" fmla="*/ 13101 w 2108045"/>
              <a:gd name="connsiteY18" fmla="*/ 1677432 h 1699017"/>
              <a:gd name="connsiteX19" fmla="*/ 0 w 2108045"/>
              <a:gd name="connsiteY19" fmla="*/ 1694914 h 1699017"/>
              <a:gd name="connsiteX0" fmla="*/ 2108045 w 2108045"/>
              <a:gd name="connsiteY0" fmla="*/ 0 h 1699017"/>
              <a:gd name="connsiteX1" fmla="*/ 2019555 w 2108045"/>
              <a:gd name="connsiteY1" fmla="*/ 265471 h 1699017"/>
              <a:gd name="connsiteX2" fmla="*/ 1945813 w 2108045"/>
              <a:gd name="connsiteY2" fmla="*/ 442452 h 1699017"/>
              <a:gd name="connsiteX3" fmla="*/ 1872071 w 2108045"/>
              <a:gd name="connsiteY3" fmla="*/ 619432 h 1699017"/>
              <a:gd name="connsiteX4" fmla="*/ 1798329 w 2108045"/>
              <a:gd name="connsiteY4" fmla="*/ 766916 h 1699017"/>
              <a:gd name="connsiteX5" fmla="*/ 1724587 w 2108045"/>
              <a:gd name="connsiteY5" fmla="*/ 914400 h 1699017"/>
              <a:gd name="connsiteX6" fmla="*/ 1621349 w 2108045"/>
              <a:gd name="connsiteY6" fmla="*/ 1061884 h 1699017"/>
              <a:gd name="connsiteX7" fmla="*/ 1518110 w 2108045"/>
              <a:gd name="connsiteY7" fmla="*/ 1179871 h 1699017"/>
              <a:gd name="connsiteX8" fmla="*/ 1385374 w 2108045"/>
              <a:gd name="connsiteY8" fmla="*/ 1312606 h 1699017"/>
              <a:gd name="connsiteX9" fmla="*/ 1285878 w 2108045"/>
              <a:gd name="connsiteY9" fmla="*/ 1394118 h 1699017"/>
              <a:gd name="connsiteX10" fmla="*/ 1197388 w 2108045"/>
              <a:gd name="connsiteY10" fmla="*/ 1456997 h 1699017"/>
              <a:gd name="connsiteX11" fmla="*/ 1070268 w 2108045"/>
              <a:gd name="connsiteY11" fmla="*/ 1534624 h 1699017"/>
              <a:gd name="connsiteX12" fmla="*/ 972420 w 2108045"/>
              <a:gd name="connsiteY12" fmla="*/ 1578077 h 1699017"/>
              <a:gd name="connsiteX13" fmla="*/ 860047 w 2108045"/>
              <a:gd name="connsiteY13" fmla="*/ 1613402 h 1699017"/>
              <a:gd name="connsiteX14" fmla="*/ 748348 w 2108045"/>
              <a:gd name="connsiteY14" fmla="*/ 1637072 h 1699017"/>
              <a:gd name="connsiteX15" fmla="*/ 378516 w 2108045"/>
              <a:gd name="connsiteY15" fmla="*/ 1677431 h 1699017"/>
              <a:gd name="connsiteX16" fmla="*/ 247878 w 2108045"/>
              <a:gd name="connsiteY16" fmla="*/ 1689086 h 1699017"/>
              <a:gd name="connsiteX17" fmla="*/ 59891 w 2108045"/>
              <a:gd name="connsiteY17" fmla="*/ 1698799 h 1699017"/>
              <a:gd name="connsiteX18" fmla="*/ 13101 w 2108045"/>
              <a:gd name="connsiteY18" fmla="*/ 1677432 h 1699017"/>
              <a:gd name="connsiteX19" fmla="*/ 0 w 2108045"/>
              <a:gd name="connsiteY19" fmla="*/ 1694914 h 1699017"/>
              <a:gd name="connsiteX0" fmla="*/ 2108045 w 2108045"/>
              <a:gd name="connsiteY0" fmla="*/ 0 h 1698966"/>
              <a:gd name="connsiteX1" fmla="*/ 2019555 w 2108045"/>
              <a:gd name="connsiteY1" fmla="*/ 265471 h 1698966"/>
              <a:gd name="connsiteX2" fmla="*/ 1945813 w 2108045"/>
              <a:gd name="connsiteY2" fmla="*/ 442452 h 1698966"/>
              <a:gd name="connsiteX3" fmla="*/ 1872071 w 2108045"/>
              <a:gd name="connsiteY3" fmla="*/ 619432 h 1698966"/>
              <a:gd name="connsiteX4" fmla="*/ 1798329 w 2108045"/>
              <a:gd name="connsiteY4" fmla="*/ 766916 h 1698966"/>
              <a:gd name="connsiteX5" fmla="*/ 1724587 w 2108045"/>
              <a:gd name="connsiteY5" fmla="*/ 914400 h 1698966"/>
              <a:gd name="connsiteX6" fmla="*/ 1621349 w 2108045"/>
              <a:gd name="connsiteY6" fmla="*/ 1061884 h 1698966"/>
              <a:gd name="connsiteX7" fmla="*/ 1518110 w 2108045"/>
              <a:gd name="connsiteY7" fmla="*/ 1179871 h 1698966"/>
              <a:gd name="connsiteX8" fmla="*/ 1385374 w 2108045"/>
              <a:gd name="connsiteY8" fmla="*/ 1312606 h 1698966"/>
              <a:gd name="connsiteX9" fmla="*/ 1285878 w 2108045"/>
              <a:gd name="connsiteY9" fmla="*/ 1394118 h 1698966"/>
              <a:gd name="connsiteX10" fmla="*/ 1197388 w 2108045"/>
              <a:gd name="connsiteY10" fmla="*/ 1456997 h 1698966"/>
              <a:gd name="connsiteX11" fmla="*/ 1070268 w 2108045"/>
              <a:gd name="connsiteY11" fmla="*/ 1534624 h 1698966"/>
              <a:gd name="connsiteX12" fmla="*/ 972420 w 2108045"/>
              <a:gd name="connsiteY12" fmla="*/ 1578077 h 1698966"/>
              <a:gd name="connsiteX13" fmla="*/ 860047 w 2108045"/>
              <a:gd name="connsiteY13" fmla="*/ 1613402 h 1698966"/>
              <a:gd name="connsiteX14" fmla="*/ 748348 w 2108045"/>
              <a:gd name="connsiteY14" fmla="*/ 1637072 h 1698966"/>
              <a:gd name="connsiteX15" fmla="*/ 378516 w 2108045"/>
              <a:gd name="connsiteY15" fmla="*/ 1677431 h 1698966"/>
              <a:gd name="connsiteX16" fmla="*/ 231034 w 2108045"/>
              <a:gd name="connsiteY16" fmla="*/ 1685201 h 1698966"/>
              <a:gd name="connsiteX17" fmla="*/ 59891 w 2108045"/>
              <a:gd name="connsiteY17" fmla="*/ 1698799 h 1698966"/>
              <a:gd name="connsiteX18" fmla="*/ 13101 w 2108045"/>
              <a:gd name="connsiteY18" fmla="*/ 1677432 h 1698966"/>
              <a:gd name="connsiteX19" fmla="*/ 0 w 2108045"/>
              <a:gd name="connsiteY19" fmla="*/ 1694914 h 1698966"/>
              <a:gd name="connsiteX0" fmla="*/ 2108045 w 2108045"/>
              <a:gd name="connsiteY0" fmla="*/ 0 h 1699051"/>
              <a:gd name="connsiteX1" fmla="*/ 2019555 w 2108045"/>
              <a:gd name="connsiteY1" fmla="*/ 265471 h 1699051"/>
              <a:gd name="connsiteX2" fmla="*/ 1945813 w 2108045"/>
              <a:gd name="connsiteY2" fmla="*/ 442452 h 1699051"/>
              <a:gd name="connsiteX3" fmla="*/ 1872071 w 2108045"/>
              <a:gd name="connsiteY3" fmla="*/ 619432 h 1699051"/>
              <a:gd name="connsiteX4" fmla="*/ 1798329 w 2108045"/>
              <a:gd name="connsiteY4" fmla="*/ 766916 h 1699051"/>
              <a:gd name="connsiteX5" fmla="*/ 1724587 w 2108045"/>
              <a:gd name="connsiteY5" fmla="*/ 914400 h 1699051"/>
              <a:gd name="connsiteX6" fmla="*/ 1621349 w 2108045"/>
              <a:gd name="connsiteY6" fmla="*/ 1061884 h 1699051"/>
              <a:gd name="connsiteX7" fmla="*/ 1518110 w 2108045"/>
              <a:gd name="connsiteY7" fmla="*/ 1179871 h 1699051"/>
              <a:gd name="connsiteX8" fmla="*/ 1385374 w 2108045"/>
              <a:gd name="connsiteY8" fmla="*/ 1312606 h 1699051"/>
              <a:gd name="connsiteX9" fmla="*/ 1285878 w 2108045"/>
              <a:gd name="connsiteY9" fmla="*/ 1394118 h 1699051"/>
              <a:gd name="connsiteX10" fmla="*/ 1197388 w 2108045"/>
              <a:gd name="connsiteY10" fmla="*/ 1456997 h 1699051"/>
              <a:gd name="connsiteX11" fmla="*/ 1070268 w 2108045"/>
              <a:gd name="connsiteY11" fmla="*/ 1534624 h 1699051"/>
              <a:gd name="connsiteX12" fmla="*/ 972420 w 2108045"/>
              <a:gd name="connsiteY12" fmla="*/ 1578077 h 1699051"/>
              <a:gd name="connsiteX13" fmla="*/ 860047 w 2108045"/>
              <a:gd name="connsiteY13" fmla="*/ 1613402 h 1699051"/>
              <a:gd name="connsiteX14" fmla="*/ 748348 w 2108045"/>
              <a:gd name="connsiteY14" fmla="*/ 1637072 h 1699051"/>
              <a:gd name="connsiteX15" fmla="*/ 378516 w 2108045"/>
              <a:gd name="connsiteY15" fmla="*/ 1677431 h 1699051"/>
              <a:gd name="connsiteX16" fmla="*/ 231034 w 2108045"/>
              <a:gd name="connsiteY16" fmla="*/ 1685201 h 1699051"/>
              <a:gd name="connsiteX17" fmla="*/ 59891 w 2108045"/>
              <a:gd name="connsiteY17" fmla="*/ 1698799 h 1699051"/>
              <a:gd name="connsiteX18" fmla="*/ 13101 w 2108045"/>
              <a:gd name="connsiteY18" fmla="*/ 1677432 h 1699051"/>
              <a:gd name="connsiteX19" fmla="*/ 0 w 2108045"/>
              <a:gd name="connsiteY19" fmla="*/ 1694914 h 1699051"/>
              <a:gd name="connsiteX0" fmla="*/ 2108045 w 2108045"/>
              <a:gd name="connsiteY0" fmla="*/ 0 h 1699304"/>
              <a:gd name="connsiteX1" fmla="*/ 2019555 w 2108045"/>
              <a:gd name="connsiteY1" fmla="*/ 265471 h 1699304"/>
              <a:gd name="connsiteX2" fmla="*/ 1945813 w 2108045"/>
              <a:gd name="connsiteY2" fmla="*/ 442452 h 1699304"/>
              <a:gd name="connsiteX3" fmla="*/ 1872071 w 2108045"/>
              <a:gd name="connsiteY3" fmla="*/ 619432 h 1699304"/>
              <a:gd name="connsiteX4" fmla="*/ 1798329 w 2108045"/>
              <a:gd name="connsiteY4" fmla="*/ 766916 h 1699304"/>
              <a:gd name="connsiteX5" fmla="*/ 1724587 w 2108045"/>
              <a:gd name="connsiteY5" fmla="*/ 914400 h 1699304"/>
              <a:gd name="connsiteX6" fmla="*/ 1621349 w 2108045"/>
              <a:gd name="connsiteY6" fmla="*/ 1061884 h 1699304"/>
              <a:gd name="connsiteX7" fmla="*/ 1518110 w 2108045"/>
              <a:gd name="connsiteY7" fmla="*/ 1179871 h 1699304"/>
              <a:gd name="connsiteX8" fmla="*/ 1385374 w 2108045"/>
              <a:gd name="connsiteY8" fmla="*/ 1312606 h 1699304"/>
              <a:gd name="connsiteX9" fmla="*/ 1285878 w 2108045"/>
              <a:gd name="connsiteY9" fmla="*/ 1394118 h 1699304"/>
              <a:gd name="connsiteX10" fmla="*/ 1197388 w 2108045"/>
              <a:gd name="connsiteY10" fmla="*/ 1456997 h 1699304"/>
              <a:gd name="connsiteX11" fmla="*/ 1070268 w 2108045"/>
              <a:gd name="connsiteY11" fmla="*/ 1534624 h 1699304"/>
              <a:gd name="connsiteX12" fmla="*/ 972420 w 2108045"/>
              <a:gd name="connsiteY12" fmla="*/ 1578077 h 1699304"/>
              <a:gd name="connsiteX13" fmla="*/ 860047 w 2108045"/>
              <a:gd name="connsiteY13" fmla="*/ 1613402 h 1699304"/>
              <a:gd name="connsiteX14" fmla="*/ 748348 w 2108045"/>
              <a:gd name="connsiteY14" fmla="*/ 1637072 h 1699304"/>
              <a:gd name="connsiteX15" fmla="*/ 378516 w 2108045"/>
              <a:gd name="connsiteY15" fmla="*/ 1677431 h 1699304"/>
              <a:gd name="connsiteX16" fmla="*/ 231034 w 2108045"/>
              <a:gd name="connsiteY16" fmla="*/ 1691029 h 1699304"/>
              <a:gd name="connsiteX17" fmla="*/ 59891 w 2108045"/>
              <a:gd name="connsiteY17" fmla="*/ 1698799 h 1699304"/>
              <a:gd name="connsiteX18" fmla="*/ 13101 w 2108045"/>
              <a:gd name="connsiteY18" fmla="*/ 1677432 h 1699304"/>
              <a:gd name="connsiteX19" fmla="*/ 0 w 2108045"/>
              <a:gd name="connsiteY19" fmla="*/ 1694914 h 1699304"/>
              <a:gd name="connsiteX0" fmla="*/ 2108045 w 2108045"/>
              <a:gd name="connsiteY0" fmla="*/ 0 h 1699304"/>
              <a:gd name="connsiteX1" fmla="*/ 2019555 w 2108045"/>
              <a:gd name="connsiteY1" fmla="*/ 265471 h 1699304"/>
              <a:gd name="connsiteX2" fmla="*/ 1945813 w 2108045"/>
              <a:gd name="connsiteY2" fmla="*/ 442452 h 1699304"/>
              <a:gd name="connsiteX3" fmla="*/ 1872071 w 2108045"/>
              <a:gd name="connsiteY3" fmla="*/ 619432 h 1699304"/>
              <a:gd name="connsiteX4" fmla="*/ 1798329 w 2108045"/>
              <a:gd name="connsiteY4" fmla="*/ 766916 h 1699304"/>
              <a:gd name="connsiteX5" fmla="*/ 1724587 w 2108045"/>
              <a:gd name="connsiteY5" fmla="*/ 914400 h 1699304"/>
              <a:gd name="connsiteX6" fmla="*/ 1621349 w 2108045"/>
              <a:gd name="connsiteY6" fmla="*/ 1061884 h 1699304"/>
              <a:gd name="connsiteX7" fmla="*/ 1518110 w 2108045"/>
              <a:gd name="connsiteY7" fmla="*/ 1179871 h 1699304"/>
              <a:gd name="connsiteX8" fmla="*/ 1385374 w 2108045"/>
              <a:gd name="connsiteY8" fmla="*/ 1312606 h 1699304"/>
              <a:gd name="connsiteX9" fmla="*/ 1285878 w 2108045"/>
              <a:gd name="connsiteY9" fmla="*/ 1394118 h 1699304"/>
              <a:gd name="connsiteX10" fmla="*/ 1197388 w 2108045"/>
              <a:gd name="connsiteY10" fmla="*/ 1456997 h 1699304"/>
              <a:gd name="connsiteX11" fmla="*/ 1070268 w 2108045"/>
              <a:gd name="connsiteY11" fmla="*/ 1534624 h 1699304"/>
              <a:gd name="connsiteX12" fmla="*/ 972420 w 2108045"/>
              <a:gd name="connsiteY12" fmla="*/ 1578077 h 1699304"/>
              <a:gd name="connsiteX13" fmla="*/ 860047 w 2108045"/>
              <a:gd name="connsiteY13" fmla="*/ 1613402 h 1699304"/>
              <a:gd name="connsiteX14" fmla="*/ 748348 w 2108045"/>
              <a:gd name="connsiteY14" fmla="*/ 1637072 h 1699304"/>
              <a:gd name="connsiteX15" fmla="*/ 378516 w 2108045"/>
              <a:gd name="connsiteY15" fmla="*/ 1677431 h 1699304"/>
              <a:gd name="connsiteX16" fmla="*/ 231034 w 2108045"/>
              <a:gd name="connsiteY16" fmla="*/ 1691029 h 1699304"/>
              <a:gd name="connsiteX17" fmla="*/ 59891 w 2108045"/>
              <a:gd name="connsiteY17" fmla="*/ 1698799 h 1699304"/>
              <a:gd name="connsiteX18" fmla="*/ 0 w 2108045"/>
              <a:gd name="connsiteY18" fmla="*/ 1694914 h 1699304"/>
              <a:gd name="connsiteX0" fmla="*/ 2048154 w 2048154"/>
              <a:gd name="connsiteY0" fmla="*/ 0 h 1699304"/>
              <a:gd name="connsiteX1" fmla="*/ 1959664 w 2048154"/>
              <a:gd name="connsiteY1" fmla="*/ 265471 h 1699304"/>
              <a:gd name="connsiteX2" fmla="*/ 1885922 w 2048154"/>
              <a:gd name="connsiteY2" fmla="*/ 442452 h 1699304"/>
              <a:gd name="connsiteX3" fmla="*/ 1812180 w 2048154"/>
              <a:gd name="connsiteY3" fmla="*/ 619432 h 1699304"/>
              <a:gd name="connsiteX4" fmla="*/ 1738438 w 2048154"/>
              <a:gd name="connsiteY4" fmla="*/ 766916 h 1699304"/>
              <a:gd name="connsiteX5" fmla="*/ 1664696 w 2048154"/>
              <a:gd name="connsiteY5" fmla="*/ 914400 h 1699304"/>
              <a:gd name="connsiteX6" fmla="*/ 1561458 w 2048154"/>
              <a:gd name="connsiteY6" fmla="*/ 1061884 h 1699304"/>
              <a:gd name="connsiteX7" fmla="*/ 1458219 w 2048154"/>
              <a:gd name="connsiteY7" fmla="*/ 1179871 h 1699304"/>
              <a:gd name="connsiteX8" fmla="*/ 1325483 w 2048154"/>
              <a:gd name="connsiteY8" fmla="*/ 1312606 h 1699304"/>
              <a:gd name="connsiteX9" fmla="*/ 1225987 w 2048154"/>
              <a:gd name="connsiteY9" fmla="*/ 1394118 h 1699304"/>
              <a:gd name="connsiteX10" fmla="*/ 1137497 w 2048154"/>
              <a:gd name="connsiteY10" fmla="*/ 1456997 h 1699304"/>
              <a:gd name="connsiteX11" fmla="*/ 1010377 w 2048154"/>
              <a:gd name="connsiteY11" fmla="*/ 1534624 h 1699304"/>
              <a:gd name="connsiteX12" fmla="*/ 912529 w 2048154"/>
              <a:gd name="connsiteY12" fmla="*/ 1578077 h 1699304"/>
              <a:gd name="connsiteX13" fmla="*/ 800156 w 2048154"/>
              <a:gd name="connsiteY13" fmla="*/ 1613402 h 1699304"/>
              <a:gd name="connsiteX14" fmla="*/ 688457 w 2048154"/>
              <a:gd name="connsiteY14" fmla="*/ 1637072 h 1699304"/>
              <a:gd name="connsiteX15" fmla="*/ 318625 w 2048154"/>
              <a:gd name="connsiteY15" fmla="*/ 1677431 h 1699304"/>
              <a:gd name="connsiteX16" fmla="*/ 171143 w 2048154"/>
              <a:gd name="connsiteY16" fmla="*/ 1691029 h 1699304"/>
              <a:gd name="connsiteX17" fmla="*/ 0 w 2048154"/>
              <a:gd name="connsiteY17" fmla="*/ 1698799 h 169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8154" h="1699304">
                <a:moveTo>
                  <a:pt x="2048154" y="0"/>
                </a:moveTo>
                <a:cubicBezTo>
                  <a:pt x="2017428" y="95864"/>
                  <a:pt x="1986703" y="191729"/>
                  <a:pt x="1959664" y="265471"/>
                </a:cubicBezTo>
                <a:cubicBezTo>
                  <a:pt x="1932625" y="339213"/>
                  <a:pt x="1885922" y="442452"/>
                  <a:pt x="1885922" y="442452"/>
                </a:cubicBezTo>
                <a:cubicBezTo>
                  <a:pt x="1861341" y="501446"/>
                  <a:pt x="1836761" y="565355"/>
                  <a:pt x="1812180" y="619432"/>
                </a:cubicBezTo>
                <a:cubicBezTo>
                  <a:pt x="1787599" y="673509"/>
                  <a:pt x="1738438" y="766916"/>
                  <a:pt x="1738438" y="766916"/>
                </a:cubicBezTo>
                <a:cubicBezTo>
                  <a:pt x="1713857" y="816077"/>
                  <a:pt x="1694193" y="865239"/>
                  <a:pt x="1664696" y="914400"/>
                </a:cubicBezTo>
                <a:cubicBezTo>
                  <a:pt x="1635199" y="963561"/>
                  <a:pt x="1595871" y="1017639"/>
                  <a:pt x="1561458" y="1061884"/>
                </a:cubicBezTo>
                <a:cubicBezTo>
                  <a:pt x="1527045" y="1106129"/>
                  <a:pt x="1497548" y="1138084"/>
                  <a:pt x="1458219" y="1179871"/>
                </a:cubicBezTo>
                <a:cubicBezTo>
                  <a:pt x="1418890" y="1221658"/>
                  <a:pt x="1364188" y="1276898"/>
                  <a:pt x="1325483" y="1312606"/>
                </a:cubicBezTo>
                <a:cubicBezTo>
                  <a:pt x="1286778" y="1348314"/>
                  <a:pt x="1257318" y="1370053"/>
                  <a:pt x="1225987" y="1394118"/>
                </a:cubicBezTo>
                <a:cubicBezTo>
                  <a:pt x="1194656" y="1418183"/>
                  <a:pt x="1173432" y="1433579"/>
                  <a:pt x="1137497" y="1456997"/>
                </a:cubicBezTo>
                <a:cubicBezTo>
                  <a:pt x="1101562" y="1480415"/>
                  <a:pt x="1047872" y="1514444"/>
                  <a:pt x="1010377" y="1534624"/>
                </a:cubicBezTo>
                <a:cubicBezTo>
                  <a:pt x="972882" y="1554804"/>
                  <a:pt x="947566" y="1564947"/>
                  <a:pt x="912529" y="1578077"/>
                </a:cubicBezTo>
                <a:cubicBezTo>
                  <a:pt x="877492" y="1591207"/>
                  <a:pt x="837501" y="1603570"/>
                  <a:pt x="800156" y="1613402"/>
                </a:cubicBezTo>
                <a:cubicBezTo>
                  <a:pt x="762811" y="1623235"/>
                  <a:pt x="768712" y="1626401"/>
                  <a:pt x="688457" y="1637072"/>
                </a:cubicBezTo>
                <a:cubicBezTo>
                  <a:pt x="608202" y="1647743"/>
                  <a:pt x="404844" y="1668438"/>
                  <a:pt x="318625" y="1677431"/>
                </a:cubicBezTo>
                <a:cubicBezTo>
                  <a:pt x="232406" y="1686424"/>
                  <a:pt x="171143" y="1691029"/>
                  <a:pt x="171143" y="1691029"/>
                </a:cubicBezTo>
                <a:cubicBezTo>
                  <a:pt x="107233" y="1696857"/>
                  <a:pt x="63910" y="1700741"/>
                  <a:pt x="0" y="1698799"/>
                </a:cubicBezTo>
              </a:path>
            </a:pathLst>
          </a:custGeom>
          <a:ln w="254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cxnSp>
        <p:nvCxnSpPr>
          <p:cNvPr id="49" name="Straight Connector 48"/>
          <p:cNvCxnSpPr/>
          <p:nvPr/>
        </p:nvCxnSpPr>
        <p:spPr bwMode="auto">
          <a:xfrm flipV="1">
            <a:off x="1868488" y="920750"/>
            <a:ext cx="2205037" cy="35194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flipV="1">
            <a:off x="1855788" y="3187700"/>
            <a:ext cx="3514725" cy="385763"/>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bwMode="auto">
          <a:xfrm>
            <a:off x="1917646" y="1342729"/>
            <a:ext cx="1885484" cy="1695004"/>
          </a:xfrm>
          <a:custGeom>
            <a:avLst/>
            <a:gdLst>
              <a:gd name="connsiteX0" fmla="*/ 2050025 w 2050025"/>
              <a:gd name="connsiteY0" fmla="*/ 0 h 1688690"/>
              <a:gd name="connsiteX1" fmla="*/ 1961535 w 2050025"/>
              <a:gd name="connsiteY1" fmla="*/ 265471 h 1688690"/>
              <a:gd name="connsiteX2" fmla="*/ 1887793 w 2050025"/>
              <a:gd name="connsiteY2" fmla="*/ 442452 h 1688690"/>
              <a:gd name="connsiteX3" fmla="*/ 1814051 w 2050025"/>
              <a:gd name="connsiteY3" fmla="*/ 619432 h 1688690"/>
              <a:gd name="connsiteX4" fmla="*/ 1740309 w 2050025"/>
              <a:gd name="connsiteY4" fmla="*/ 766916 h 1688690"/>
              <a:gd name="connsiteX5" fmla="*/ 1666567 w 2050025"/>
              <a:gd name="connsiteY5" fmla="*/ 914400 h 1688690"/>
              <a:gd name="connsiteX6" fmla="*/ 1563329 w 2050025"/>
              <a:gd name="connsiteY6" fmla="*/ 1061884 h 1688690"/>
              <a:gd name="connsiteX7" fmla="*/ 1460090 w 2050025"/>
              <a:gd name="connsiteY7" fmla="*/ 1179871 h 1688690"/>
              <a:gd name="connsiteX8" fmla="*/ 1327354 w 2050025"/>
              <a:gd name="connsiteY8" fmla="*/ 1312606 h 1688690"/>
              <a:gd name="connsiteX9" fmla="*/ 1224116 w 2050025"/>
              <a:gd name="connsiteY9" fmla="*/ 1386348 h 1688690"/>
              <a:gd name="connsiteX10" fmla="*/ 1135625 w 2050025"/>
              <a:gd name="connsiteY10" fmla="*/ 1445342 h 1688690"/>
              <a:gd name="connsiteX11" fmla="*/ 1002890 w 2050025"/>
              <a:gd name="connsiteY11" fmla="*/ 1519084 h 1688690"/>
              <a:gd name="connsiteX12" fmla="*/ 914400 w 2050025"/>
              <a:gd name="connsiteY12" fmla="*/ 1578077 h 1688690"/>
              <a:gd name="connsiteX13" fmla="*/ 796412 w 2050025"/>
              <a:gd name="connsiteY13" fmla="*/ 1607574 h 1688690"/>
              <a:gd name="connsiteX14" fmla="*/ 634180 w 2050025"/>
              <a:gd name="connsiteY14" fmla="*/ 1637071 h 1688690"/>
              <a:gd name="connsiteX15" fmla="*/ 604683 w 2050025"/>
              <a:gd name="connsiteY15" fmla="*/ 1637071 h 1688690"/>
              <a:gd name="connsiteX16" fmla="*/ 339212 w 2050025"/>
              <a:gd name="connsiteY16" fmla="*/ 1681316 h 1688690"/>
              <a:gd name="connsiteX17" fmla="*/ 191729 w 2050025"/>
              <a:gd name="connsiteY17" fmla="*/ 1681316 h 1688690"/>
              <a:gd name="connsiteX18" fmla="*/ 0 w 2050025"/>
              <a:gd name="connsiteY18" fmla="*/ 1681316 h 1688690"/>
              <a:gd name="connsiteX19" fmla="*/ 0 w 2050025"/>
              <a:gd name="connsiteY19" fmla="*/ 1681316 h 1688690"/>
              <a:gd name="connsiteX20" fmla="*/ 0 w 2050025"/>
              <a:gd name="connsiteY20" fmla="*/ 1681316 h 1688690"/>
              <a:gd name="connsiteX0" fmla="*/ 2050025 w 2050025"/>
              <a:gd name="connsiteY0" fmla="*/ 0 h 1684593"/>
              <a:gd name="connsiteX1" fmla="*/ 1961535 w 2050025"/>
              <a:gd name="connsiteY1" fmla="*/ 265471 h 1684593"/>
              <a:gd name="connsiteX2" fmla="*/ 1887793 w 2050025"/>
              <a:gd name="connsiteY2" fmla="*/ 442452 h 1684593"/>
              <a:gd name="connsiteX3" fmla="*/ 1814051 w 2050025"/>
              <a:gd name="connsiteY3" fmla="*/ 619432 h 1684593"/>
              <a:gd name="connsiteX4" fmla="*/ 1740309 w 2050025"/>
              <a:gd name="connsiteY4" fmla="*/ 766916 h 1684593"/>
              <a:gd name="connsiteX5" fmla="*/ 1666567 w 2050025"/>
              <a:gd name="connsiteY5" fmla="*/ 914400 h 1684593"/>
              <a:gd name="connsiteX6" fmla="*/ 1563329 w 2050025"/>
              <a:gd name="connsiteY6" fmla="*/ 1061884 h 1684593"/>
              <a:gd name="connsiteX7" fmla="*/ 1460090 w 2050025"/>
              <a:gd name="connsiteY7" fmla="*/ 1179871 h 1684593"/>
              <a:gd name="connsiteX8" fmla="*/ 1327354 w 2050025"/>
              <a:gd name="connsiteY8" fmla="*/ 1312606 h 1684593"/>
              <a:gd name="connsiteX9" fmla="*/ 1227858 w 2050025"/>
              <a:gd name="connsiteY9" fmla="*/ 1394118 h 1684593"/>
              <a:gd name="connsiteX10" fmla="*/ 1135625 w 2050025"/>
              <a:gd name="connsiteY10" fmla="*/ 1445342 h 1684593"/>
              <a:gd name="connsiteX11" fmla="*/ 1002890 w 2050025"/>
              <a:gd name="connsiteY11" fmla="*/ 1519084 h 1684593"/>
              <a:gd name="connsiteX12" fmla="*/ 914400 w 2050025"/>
              <a:gd name="connsiteY12" fmla="*/ 1578077 h 1684593"/>
              <a:gd name="connsiteX13" fmla="*/ 796412 w 2050025"/>
              <a:gd name="connsiteY13" fmla="*/ 1607574 h 1684593"/>
              <a:gd name="connsiteX14" fmla="*/ 634180 w 2050025"/>
              <a:gd name="connsiteY14" fmla="*/ 1637071 h 1684593"/>
              <a:gd name="connsiteX15" fmla="*/ 604683 w 2050025"/>
              <a:gd name="connsiteY15" fmla="*/ 1637071 h 1684593"/>
              <a:gd name="connsiteX16" fmla="*/ 339212 w 2050025"/>
              <a:gd name="connsiteY16" fmla="*/ 1681316 h 1684593"/>
              <a:gd name="connsiteX17" fmla="*/ 191729 w 2050025"/>
              <a:gd name="connsiteY17" fmla="*/ 1681316 h 1684593"/>
              <a:gd name="connsiteX18" fmla="*/ 0 w 2050025"/>
              <a:gd name="connsiteY18" fmla="*/ 1681316 h 1684593"/>
              <a:gd name="connsiteX19" fmla="*/ 0 w 2050025"/>
              <a:gd name="connsiteY19" fmla="*/ 1681316 h 1684593"/>
              <a:gd name="connsiteX20" fmla="*/ 0 w 2050025"/>
              <a:gd name="connsiteY20" fmla="*/ 1681316 h 1684593"/>
              <a:gd name="connsiteX0" fmla="*/ 2050025 w 2050025"/>
              <a:gd name="connsiteY0" fmla="*/ 0 h 1684593"/>
              <a:gd name="connsiteX1" fmla="*/ 1961535 w 2050025"/>
              <a:gd name="connsiteY1" fmla="*/ 265471 h 1684593"/>
              <a:gd name="connsiteX2" fmla="*/ 1887793 w 2050025"/>
              <a:gd name="connsiteY2" fmla="*/ 442452 h 1684593"/>
              <a:gd name="connsiteX3" fmla="*/ 1814051 w 2050025"/>
              <a:gd name="connsiteY3" fmla="*/ 619432 h 1684593"/>
              <a:gd name="connsiteX4" fmla="*/ 1740309 w 2050025"/>
              <a:gd name="connsiteY4" fmla="*/ 766916 h 1684593"/>
              <a:gd name="connsiteX5" fmla="*/ 1666567 w 2050025"/>
              <a:gd name="connsiteY5" fmla="*/ 914400 h 1684593"/>
              <a:gd name="connsiteX6" fmla="*/ 1563329 w 2050025"/>
              <a:gd name="connsiteY6" fmla="*/ 1061884 h 1684593"/>
              <a:gd name="connsiteX7" fmla="*/ 1460090 w 2050025"/>
              <a:gd name="connsiteY7" fmla="*/ 1179871 h 1684593"/>
              <a:gd name="connsiteX8" fmla="*/ 1327354 w 2050025"/>
              <a:gd name="connsiteY8" fmla="*/ 1312606 h 1684593"/>
              <a:gd name="connsiteX9" fmla="*/ 1227858 w 2050025"/>
              <a:gd name="connsiteY9" fmla="*/ 1394118 h 1684593"/>
              <a:gd name="connsiteX10" fmla="*/ 1139368 w 2050025"/>
              <a:gd name="connsiteY10" fmla="*/ 1456997 h 1684593"/>
              <a:gd name="connsiteX11" fmla="*/ 1002890 w 2050025"/>
              <a:gd name="connsiteY11" fmla="*/ 1519084 h 1684593"/>
              <a:gd name="connsiteX12" fmla="*/ 914400 w 2050025"/>
              <a:gd name="connsiteY12" fmla="*/ 1578077 h 1684593"/>
              <a:gd name="connsiteX13" fmla="*/ 796412 w 2050025"/>
              <a:gd name="connsiteY13" fmla="*/ 1607574 h 1684593"/>
              <a:gd name="connsiteX14" fmla="*/ 634180 w 2050025"/>
              <a:gd name="connsiteY14" fmla="*/ 1637071 h 1684593"/>
              <a:gd name="connsiteX15" fmla="*/ 604683 w 2050025"/>
              <a:gd name="connsiteY15" fmla="*/ 1637071 h 1684593"/>
              <a:gd name="connsiteX16" fmla="*/ 339212 w 2050025"/>
              <a:gd name="connsiteY16" fmla="*/ 1681316 h 1684593"/>
              <a:gd name="connsiteX17" fmla="*/ 191729 w 2050025"/>
              <a:gd name="connsiteY17" fmla="*/ 1681316 h 1684593"/>
              <a:gd name="connsiteX18" fmla="*/ 0 w 2050025"/>
              <a:gd name="connsiteY18" fmla="*/ 1681316 h 1684593"/>
              <a:gd name="connsiteX19" fmla="*/ 0 w 2050025"/>
              <a:gd name="connsiteY19" fmla="*/ 1681316 h 1684593"/>
              <a:gd name="connsiteX20" fmla="*/ 0 w 2050025"/>
              <a:gd name="connsiteY20" fmla="*/ 1681316 h 1684593"/>
              <a:gd name="connsiteX0" fmla="*/ 2050025 w 2050025"/>
              <a:gd name="connsiteY0" fmla="*/ 0 h 1684593"/>
              <a:gd name="connsiteX1" fmla="*/ 1961535 w 2050025"/>
              <a:gd name="connsiteY1" fmla="*/ 265471 h 1684593"/>
              <a:gd name="connsiteX2" fmla="*/ 1887793 w 2050025"/>
              <a:gd name="connsiteY2" fmla="*/ 442452 h 1684593"/>
              <a:gd name="connsiteX3" fmla="*/ 1814051 w 2050025"/>
              <a:gd name="connsiteY3" fmla="*/ 619432 h 1684593"/>
              <a:gd name="connsiteX4" fmla="*/ 1740309 w 2050025"/>
              <a:gd name="connsiteY4" fmla="*/ 766916 h 1684593"/>
              <a:gd name="connsiteX5" fmla="*/ 1666567 w 2050025"/>
              <a:gd name="connsiteY5" fmla="*/ 914400 h 1684593"/>
              <a:gd name="connsiteX6" fmla="*/ 1563329 w 2050025"/>
              <a:gd name="connsiteY6" fmla="*/ 1061884 h 1684593"/>
              <a:gd name="connsiteX7" fmla="*/ 1460090 w 2050025"/>
              <a:gd name="connsiteY7" fmla="*/ 1179871 h 1684593"/>
              <a:gd name="connsiteX8" fmla="*/ 1327354 w 2050025"/>
              <a:gd name="connsiteY8" fmla="*/ 1312606 h 1684593"/>
              <a:gd name="connsiteX9" fmla="*/ 1227858 w 2050025"/>
              <a:gd name="connsiteY9" fmla="*/ 1394118 h 1684593"/>
              <a:gd name="connsiteX10" fmla="*/ 1139368 w 2050025"/>
              <a:gd name="connsiteY10" fmla="*/ 1456997 h 1684593"/>
              <a:gd name="connsiteX11" fmla="*/ 1012248 w 2050025"/>
              <a:gd name="connsiteY11" fmla="*/ 1534624 h 1684593"/>
              <a:gd name="connsiteX12" fmla="*/ 914400 w 2050025"/>
              <a:gd name="connsiteY12" fmla="*/ 1578077 h 1684593"/>
              <a:gd name="connsiteX13" fmla="*/ 796412 w 2050025"/>
              <a:gd name="connsiteY13" fmla="*/ 1607574 h 1684593"/>
              <a:gd name="connsiteX14" fmla="*/ 634180 w 2050025"/>
              <a:gd name="connsiteY14" fmla="*/ 1637071 h 1684593"/>
              <a:gd name="connsiteX15" fmla="*/ 604683 w 2050025"/>
              <a:gd name="connsiteY15" fmla="*/ 1637071 h 1684593"/>
              <a:gd name="connsiteX16" fmla="*/ 339212 w 2050025"/>
              <a:gd name="connsiteY16" fmla="*/ 1681316 h 1684593"/>
              <a:gd name="connsiteX17" fmla="*/ 191729 w 2050025"/>
              <a:gd name="connsiteY17" fmla="*/ 1681316 h 1684593"/>
              <a:gd name="connsiteX18" fmla="*/ 0 w 2050025"/>
              <a:gd name="connsiteY18" fmla="*/ 1681316 h 1684593"/>
              <a:gd name="connsiteX19" fmla="*/ 0 w 2050025"/>
              <a:gd name="connsiteY19" fmla="*/ 1681316 h 1684593"/>
              <a:gd name="connsiteX20" fmla="*/ 0 w 2050025"/>
              <a:gd name="connsiteY20" fmla="*/ 1681316 h 1684593"/>
              <a:gd name="connsiteX0" fmla="*/ 2050025 w 2050025"/>
              <a:gd name="connsiteY0" fmla="*/ 0 h 1684593"/>
              <a:gd name="connsiteX1" fmla="*/ 1961535 w 2050025"/>
              <a:gd name="connsiteY1" fmla="*/ 265471 h 1684593"/>
              <a:gd name="connsiteX2" fmla="*/ 1887793 w 2050025"/>
              <a:gd name="connsiteY2" fmla="*/ 442452 h 1684593"/>
              <a:gd name="connsiteX3" fmla="*/ 1814051 w 2050025"/>
              <a:gd name="connsiteY3" fmla="*/ 619432 h 1684593"/>
              <a:gd name="connsiteX4" fmla="*/ 1740309 w 2050025"/>
              <a:gd name="connsiteY4" fmla="*/ 766916 h 1684593"/>
              <a:gd name="connsiteX5" fmla="*/ 1666567 w 2050025"/>
              <a:gd name="connsiteY5" fmla="*/ 914400 h 1684593"/>
              <a:gd name="connsiteX6" fmla="*/ 1563329 w 2050025"/>
              <a:gd name="connsiteY6" fmla="*/ 1061884 h 1684593"/>
              <a:gd name="connsiteX7" fmla="*/ 1460090 w 2050025"/>
              <a:gd name="connsiteY7" fmla="*/ 1179871 h 1684593"/>
              <a:gd name="connsiteX8" fmla="*/ 1327354 w 2050025"/>
              <a:gd name="connsiteY8" fmla="*/ 1312606 h 1684593"/>
              <a:gd name="connsiteX9" fmla="*/ 1227858 w 2050025"/>
              <a:gd name="connsiteY9" fmla="*/ 1394118 h 1684593"/>
              <a:gd name="connsiteX10" fmla="*/ 1139368 w 2050025"/>
              <a:gd name="connsiteY10" fmla="*/ 1456997 h 1684593"/>
              <a:gd name="connsiteX11" fmla="*/ 1012248 w 2050025"/>
              <a:gd name="connsiteY11" fmla="*/ 1534624 h 1684593"/>
              <a:gd name="connsiteX12" fmla="*/ 914400 w 2050025"/>
              <a:gd name="connsiteY12" fmla="*/ 1578077 h 1684593"/>
              <a:gd name="connsiteX13" fmla="*/ 796412 w 2050025"/>
              <a:gd name="connsiteY13" fmla="*/ 1607574 h 1684593"/>
              <a:gd name="connsiteX14" fmla="*/ 680970 w 2050025"/>
              <a:gd name="connsiteY14" fmla="*/ 1631244 h 1684593"/>
              <a:gd name="connsiteX15" fmla="*/ 604683 w 2050025"/>
              <a:gd name="connsiteY15" fmla="*/ 1637071 h 1684593"/>
              <a:gd name="connsiteX16" fmla="*/ 339212 w 2050025"/>
              <a:gd name="connsiteY16" fmla="*/ 1681316 h 1684593"/>
              <a:gd name="connsiteX17" fmla="*/ 191729 w 2050025"/>
              <a:gd name="connsiteY17" fmla="*/ 1681316 h 1684593"/>
              <a:gd name="connsiteX18" fmla="*/ 0 w 2050025"/>
              <a:gd name="connsiteY18" fmla="*/ 1681316 h 1684593"/>
              <a:gd name="connsiteX19" fmla="*/ 0 w 2050025"/>
              <a:gd name="connsiteY19" fmla="*/ 1681316 h 1684593"/>
              <a:gd name="connsiteX20" fmla="*/ 0 w 2050025"/>
              <a:gd name="connsiteY20" fmla="*/ 1681316 h 1684593"/>
              <a:gd name="connsiteX0" fmla="*/ 2050025 w 2050025"/>
              <a:gd name="connsiteY0" fmla="*/ 0 h 1684161"/>
              <a:gd name="connsiteX1" fmla="*/ 1961535 w 2050025"/>
              <a:gd name="connsiteY1" fmla="*/ 265471 h 1684161"/>
              <a:gd name="connsiteX2" fmla="*/ 1887793 w 2050025"/>
              <a:gd name="connsiteY2" fmla="*/ 442452 h 1684161"/>
              <a:gd name="connsiteX3" fmla="*/ 1814051 w 2050025"/>
              <a:gd name="connsiteY3" fmla="*/ 619432 h 1684161"/>
              <a:gd name="connsiteX4" fmla="*/ 1740309 w 2050025"/>
              <a:gd name="connsiteY4" fmla="*/ 766916 h 1684161"/>
              <a:gd name="connsiteX5" fmla="*/ 1666567 w 2050025"/>
              <a:gd name="connsiteY5" fmla="*/ 914400 h 1684161"/>
              <a:gd name="connsiteX6" fmla="*/ 1563329 w 2050025"/>
              <a:gd name="connsiteY6" fmla="*/ 1061884 h 1684161"/>
              <a:gd name="connsiteX7" fmla="*/ 1460090 w 2050025"/>
              <a:gd name="connsiteY7" fmla="*/ 1179871 h 1684161"/>
              <a:gd name="connsiteX8" fmla="*/ 1327354 w 2050025"/>
              <a:gd name="connsiteY8" fmla="*/ 1312606 h 1684161"/>
              <a:gd name="connsiteX9" fmla="*/ 1227858 w 2050025"/>
              <a:gd name="connsiteY9" fmla="*/ 1394118 h 1684161"/>
              <a:gd name="connsiteX10" fmla="*/ 1139368 w 2050025"/>
              <a:gd name="connsiteY10" fmla="*/ 1456997 h 1684161"/>
              <a:gd name="connsiteX11" fmla="*/ 1012248 w 2050025"/>
              <a:gd name="connsiteY11" fmla="*/ 1534624 h 1684161"/>
              <a:gd name="connsiteX12" fmla="*/ 914400 w 2050025"/>
              <a:gd name="connsiteY12" fmla="*/ 1578077 h 1684161"/>
              <a:gd name="connsiteX13" fmla="*/ 796412 w 2050025"/>
              <a:gd name="connsiteY13" fmla="*/ 1607574 h 1684161"/>
              <a:gd name="connsiteX14" fmla="*/ 680970 w 2050025"/>
              <a:gd name="connsiteY14" fmla="*/ 1631244 h 1684161"/>
              <a:gd name="connsiteX15" fmla="*/ 602812 w 2050025"/>
              <a:gd name="connsiteY15" fmla="*/ 1642899 h 1684161"/>
              <a:gd name="connsiteX16" fmla="*/ 339212 w 2050025"/>
              <a:gd name="connsiteY16" fmla="*/ 1681316 h 1684161"/>
              <a:gd name="connsiteX17" fmla="*/ 191729 w 2050025"/>
              <a:gd name="connsiteY17" fmla="*/ 1681316 h 1684161"/>
              <a:gd name="connsiteX18" fmla="*/ 0 w 2050025"/>
              <a:gd name="connsiteY18" fmla="*/ 1681316 h 1684161"/>
              <a:gd name="connsiteX19" fmla="*/ 0 w 2050025"/>
              <a:gd name="connsiteY19" fmla="*/ 1681316 h 1684161"/>
              <a:gd name="connsiteX20" fmla="*/ 0 w 2050025"/>
              <a:gd name="connsiteY20" fmla="*/ 1681316 h 1684161"/>
              <a:gd name="connsiteX0" fmla="*/ 2050025 w 2050025"/>
              <a:gd name="connsiteY0" fmla="*/ 0 h 1684161"/>
              <a:gd name="connsiteX1" fmla="*/ 1961535 w 2050025"/>
              <a:gd name="connsiteY1" fmla="*/ 265471 h 1684161"/>
              <a:gd name="connsiteX2" fmla="*/ 1887793 w 2050025"/>
              <a:gd name="connsiteY2" fmla="*/ 442452 h 1684161"/>
              <a:gd name="connsiteX3" fmla="*/ 1814051 w 2050025"/>
              <a:gd name="connsiteY3" fmla="*/ 619432 h 1684161"/>
              <a:gd name="connsiteX4" fmla="*/ 1740309 w 2050025"/>
              <a:gd name="connsiteY4" fmla="*/ 766916 h 1684161"/>
              <a:gd name="connsiteX5" fmla="*/ 1666567 w 2050025"/>
              <a:gd name="connsiteY5" fmla="*/ 914400 h 1684161"/>
              <a:gd name="connsiteX6" fmla="*/ 1563329 w 2050025"/>
              <a:gd name="connsiteY6" fmla="*/ 1061884 h 1684161"/>
              <a:gd name="connsiteX7" fmla="*/ 1460090 w 2050025"/>
              <a:gd name="connsiteY7" fmla="*/ 1179871 h 1684161"/>
              <a:gd name="connsiteX8" fmla="*/ 1327354 w 2050025"/>
              <a:gd name="connsiteY8" fmla="*/ 1312606 h 1684161"/>
              <a:gd name="connsiteX9" fmla="*/ 1227858 w 2050025"/>
              <a:gd name="connsiteY9" fmla="*/ 1394118 h 1684161"/>
              <a:gd name="connsiteX10" fmla="*/ 1139368 w 2050025"/>
              <a:gd name="connsiteY10" fmla="*/ 1456997 h 1684161"/>
              <a:gd name="connsiteX11" fmla="*/ 1012248 w 2050025"/>
              <a:gd name="connsiteY11" fmla="*/ 1534624 h 1684161"/>
              <a:gd name="connsiteX12" fmla="*/ 914400 w 2050025"/>
              <a:gd name="connsiteY12" fmla="*/ 1578077 h 1684161"/>
              <a:gd name="connsiteX13" fmla="*/ 796412 w 2050025"/>
              <a:gd name="connsiteY13" fmla="*/ 1607574 h 1684161"/>
              <a:gd name="connsiteX14" fmla="*/ 690328 w 2050025"/>
              <a:gd name="connsiteY14" fmla="*/ 1631244 h 1684161"/>
              <a:gd name="connsiteX15" fmla="*/ 602812 w 2050025"/>
              <a:gd name="connsiteY15" fmla="*/ 1642899 h 1684161"/>
              <a:gd name="connsiteX16" fmla="*/ 339212 w 2050025"/>
              <a:gd name="connsiteY16" fmla="*/ 1681316 h 1684161"/>
              <a:gd name="connsiteX17" fmla="*/ 191729 w 2050025"/>
              <a:gd name="connsiteY17" fmla="*/ 1681316 h 1684161"/>
              <a:gd name="connsiteX18" fmla="*/ 0 w 2050025"/>
              <a:gd name="connsiteY18" fmla="*/ 1681316 h 1684161"/>
              <a:gd name="connsiteX19" fmla="*/ 0 w 2050025"/>
              <a:gd name="connsiteY19" fmla="*/ 1681316 h 1684161"/>
              <a:gd name="connsiteX20" fmla="*/ 0 w 2050025"/>
              <a:gd name="connsiteY20" fmla="*/ 1681316 h 1684161"/>
              <a:gd name="connsiteX0" fmla="*/ 2050025 w 2050025"/>
              <a:gd name="connsiteY0" fmla="*/ 0 h 1684161"/>
              <a:gd name="connsiteX1" fmla="*/ 1961535 w 2050025"/>
              <a:gd name="connsiteY1" fmla="*/ 265471 h 1684161"/>
              <a:gd name="connsiteX2" fmla="*/ 1887793 w 2050025"/>
              <a:gd name="connsiteY2" fmla="*/ 442452 h 1684161"/>
              <a:gd name="connsiteX3" fmla="*/ 1814051 w 2050025"/>
              <a:gd name="connsiteY3" fmla="*/ 619432 h 1684161"/>
              <a:gd name="connsiteX4" fmla="*/ 1740309 w 2050025"/>
              <a:gd name="connsiteY4" fmla="*/ 766916 h 1684161"/>
              <a:gd name="connsiteX5" fmla="*/ 1666567 w 2050025"/>
              <a:gd name="connsiteY5" fmla="*/ 914400 h 1684161"/>
              <a:gd name="connsiteX6" fmla="*/ 1563329 w 2050025"/>
              <a:gd name="connsiteY6" fmla="*/ 1061884 h 1684161"/>
              <a:gd name="connsiteX7" fmla="*/ 1460090 w 2050025"/>
              <a:gd name="connsiteY7" fmla="*/ 1179871 h 1684161"/>
              <a:gd name="connsiteX8" fmla="*/ 1327354 w 2050025"/>
              <a:gd name="connsiteY8" fmla="*/ 1312606 h 1684161"/>
              <a:gd name="connsiteX9" fmla="*/ 1227858 w 2050025"/>
              <a:gd name="connsiteY9" fmla="*/ 1394118 h 1684161"/>
              <a:gd name="connsiteX10" fmla="*/ 1139368 w 2050025"/>
              <a:gd name="connsiteY10" fmla="*/ 1456997 h 1684161"/>
              <a:gd name="connsiteX11" fmla="*/ 1012248 w 2050025"/>
              <a:gd name="connsiteY11" fmla="*/ 1534624 h 1684161"/>
              <a:gd name="connsiteX12" fmla="*/ 914400 w 2050025"/>
              <a:gd name="connsiteY12" fmla="*/ 1578077 h 1684161"/>
              <a:gd name="connsiteX13" fmla="*/ 796412 w 2050025"/>
              <a:gd name="connsiteY13" fmla="*/ 1607574 h 1684161"/>
              <a:gd name="connsiteX14" fmla="*/ 690328 w 2050025"/>
              <a:gd name="connsiteY14" fmla="*/ 1631244 h 1684161"/>
              <a:gd name="connsiteX15" fmla="*/ 339212 w 2050025"/>
              <a:gd name="connsiteY15" fmla="*/ 1681316 h 1684161"/>
              <a:gd name="connsiteX16" fmla="*/ 191729 w 2050025"/>
              <a:gd name="connsiteY16" fmla="*/ 1681316 h 1684161"/>
              <a:gd name="connsiteX17" fmla="*/ 0 w 2050025"/>
              <a:gd name="connsiteY17" fmla="*/ 1681316 h 1684161"/>
              <a:gd name="connsiteX18" fmla="*/ 0 w 2050025"/>
              <a:gd name="connsiteY18" fmla="*/ 1681316 h 1684161"/>
              <a:gd name="connsiteX19" fmla="*/ 0 w 2050025"/>
              <a:gd name="connsiteY19" fmla="*/ 1681316 h 1684161"/>
              <a:gd name="connsiteX0" fmla="*/ 2050025 w 2050025"/>
              <a:gd name="connsiteY0" fmla="*/ 0 h 1684161"/>
              <a:gd name="connsiteX1" fmla="*/ 1961535 w 2050025"/>
              <a:gd name="connsiteY1" fmla="*/ 265471 h 1684161"/>
              <a:gd name="connsiteX2" fmla="*/ 1887793 w 2050025"/>
              <a:gd name="connsiteY2" fmla="*/ 442452 h 1684161"/>
              <a:gd name="connsiteX3" fmla="*/ 1814051 w 2050025"/>
              <a:gd name="connsiteY3" fmla="*/ 619432 h 1684161"/>
              <a:gd name="connsiteX4" fmla="*/ 1740309 w 2050025"/>
              <a:gd name="connsiteY4" fmla="*/ 766916 h 1684161"/>
              <a:gd name="connsiteX5" fmla="*/ 1666567 w 2050025"/>
              <a:gd name="connsiteY5" fmla="*/ 914400 h 1684161"/>
              <a:gd name="connsiteX6" fmla="*/ 1563329 w 2050025"/>
              <a:gd name="connsiteY6" fmla="*/ 1061884 h 1684161"/>
              <a:gd name="connsiteX7" fmla="*/ 1460090 w 2050025"/>
              <a:gd name="connsiteY7" fmla="*/ 1179871 h 1684161"/>
              <a:gd name="connsiteX8" fmla="*/ 1327354 w 2050025"/>
              <a:gd name="connsiteY8" fmla="*/ 1312606 h 1684161"/>
              <a:gd name="connsiteX9" fmla="*/ 1227858 w 2050025"/>
              <a:gd name="connsiteY9" fmla="*/ 1394118 h 1684161"/>
              <a:gd name="connsiteX10" fmla="*/ 1139368 w 2050025"/>
              <a:gd name="connsiteY10" fmla="*/ 1456997 h 1684161"/>
              <a:gd name="connsiteX11" fmla="*/ 1012248 w 2050025"/>
              <a:gd name="connsiteY11" fmla="*/ 1534624 h 1684161"/>
              <a:gd name="connsiteX12" fmla="*/ 914400 w 2050025"/>
              <a:gd name="connsiteY12" fmla="*/ 1578077 h 1684161"/>
              <a:gd name="connsiteX13" fmla="*/ 802027 w 2050025"/>
              <a:gd name="connsiteY13" fmla="*/ 1613402 h 1684161"/>
              <a:gd name="connsiteX14" fmla="*/ 690328 w 2050025"/>
              <a:gd name="connsiteY14" fmla="*/ 1631244 h 1684161"/>
              <a:gd name="connsiteX15" fmla="*/ 339212 w 2050025"/>
              <a:gd name="connsiteY15" fmla="*/ 1681316 h 1684161"/>
              <a:gd name="connsiteX16" fmla="*/ 191729 w 2050025"/>
              <a:gd name="connsiteY16" fmla="*/ 1681316 h 1684161"/>
              <a:gd name="connsiteX17" fmla="*/ 0 w 2050025"/>
              <a:gd name="connsiteY17" fmla="*/ 1681316 h 1684161"/>
              <a:gd name="connsiteX18" fmla="*/ 0 w 2050025"/>
              <a:gd name="connsiteY18" fmla="*/ 1681316 h 1684161"/>
              <a:gd name="connsiteX19" fmla="*/ 0 w 2050025"/>
              <a:gd name="connsiteY19" fmla="*/ 1681316 h 1684161"/>
              <a:gd name="connsiteX0" fmla="*/ 2050025 w 2050025"/>
              <a:gd name="connsiteY0" fmla="*/ 0 h 1687359"/>
              <a:gd name="connsiteX1" fmla="*/ 1961535 w 2050025"/>
              <a:gd name="connsiteY1" fmla="*/ 265471 h 1687359"/>
              <a:gd name="connsiteX2" fmla="*/ 1887793 w 2050025"/>
              <a:gd name="connsiteY2" fmla="*/ 442452 h 1687359"/>
              <a:gd name="connsiteX3" fmla="*/ 1814051 w 2050025"/>
              <a:gd name="connsiteY3" fmla="*/ 619432 h 1687359"/>
              <a:gd name="connsiteX4" fmla="*/ 1740309 w 2050025"/>
              <a:gd name="connsiteY4" fmla="*/ 766916 h 1687359"/>
              <a:gd name="connsiteX5" fmla="*/ 1666567 w 2050025"/>
              <a:gd name="connsiteY5" fmla="*/ 914400 h 1687359"/>
              <a:gd name="connsiteX6" fmla="*/ 1563329 w 2050025"/>
              <a:gd name="connsiteY6" fmla="*/ 1061884 h 1687359"/>
              <a:gd name="connsiteX7" fmla="*/ 1460090 w 2050025"/>
              <a:gd name="connsiteY7" fmla="*/ 1179871 h 1687359"/>
              <a:gd name="connsiteX8" fmla="*/ 1327354 w 2050025"/>
              <a:gd name="connsiteY8" fmla="*/ 1312606 h 1687359"/>
              <a:gd name="connsiteX9" fmla="*/ 1227858 w 2050025"/>
              <a:gd name="connsiteY9" fmla="*/ 1394118 h 1687359"/>
              <a:gd name="connsiteX10" fmla="*/ 1139368 w 2050025"/>
              <a:gd name="connsiteY10" fmla="*/ 1456997 h 1687359"/>
              <a:gd name="connsiteX11" fmla="*/ 1012248 w 2050025"/>
              <a:gd name="connsiteY11" fmla="*/ 1534624 h 1687359"/>
              <a:gd name="connsiteX12" fmla="*/ 914400 w 2050025"/>
              <a:gd name="connsiteY12" fmla="*/ 1578077 h 1687359"/>
              <a:gd name="connsiteX13" fmla="*/ 802027 w 2050025"/>
              <a:gd name="connsiteY13" fmla="*/ 1613402 h 1687359"/>
              <a:gd name="connsiteX14" fmla="*/ 690328 w 2050025"/>
              <a:gd name="connsiteY14" fmla="*/ 1631244 h 1687359"/>
              <a:gd name="connsiteX15" fmla="*/ 339212 w 2050025"/>
              <a:gd name="connsiteY15" fmla="*/ 1681316 h 1687359"/>
              <a:gd name="connsiteX16" fmla="*/ 191729 w 2050025"/>
              <a:gd name="connsiteY16" fmla="*/ 1681316 h 1687359"/>
              <a:gd name="connsiteX17" fmla="*/ 0 w 2050025"/>
              <a:gd name="connsiteY17" fmla="*/ 1681316 h 1687359"/>
              <a:gd name="connsiteX18" fmla="*/ 0 w 2050025"/>
              <a:gd name="connsiteY18" fmla="*/ 1681316 h 1687359"/>
              <a:gd name="connsiteX19" fmla="*/ 0 w 2050025"/>
              <a:gd name="connsiteY19" fmla="*/ 1681316 h 1687359"/>
              <a:gd name="connsiteX0" fmla="*/ 2053769 w 2053769"/>
              <a:gd name="connsiteY0" fmla="*/ 0 h 1694914"/>
              <a:gd name="connsiteX1" fmla="*/ 1965279 w 2053769"/>
              <a:gd name="connsiteY1" fmla="*/ 265471 h 1694914"/>
              <a:gd name="connsiteX2" fmla="*/ 1891537 w 2053769"/>
              <a:gd name="connsiteY2" fmla="*/ 442452 h 1694914"/>
              <a:gd name="connsiteX3" fmla="*/ 1817795 w 2053769"/>
              <a:gd name="connsiteY3" fmla="*/ 619432 h 1694914"/>
              <a:gd name="connsiteX4" fmla="*/ 1744053 w 2053769"/>
              <a:gd name="connsiteY4" fmla="*/ 766916 h 1694914"/>
              <a:gd name="connsiteX5" fmla="*/ 1670311 w 2053769"/>
              <a:gd name="connsiteY5" fmla="*/ 914400 h 1694914"/>
              <a:gd name="connsiteX6" fmla="*/ 1567073 w 2053769"/>
              <a:gd name="connsiteY6" fmla="*/ 1061884 h 1694914"/>
              <a:gd name="connsiteX7" fmla="*/ 1463834 w 2053769"/>
              <a:gd name="connsiteY7" fmla="*/ 1179871 h 1694914"/>
              <a:gd name="connsiteX8" fmla="*/ 1331098 w 2053769"/>
              <a:gd name="connsiteY8" fmla="*/ 1312606 h 1694914"/>
              <a:gd name="connsiteX9" fmla="*/ 1231602 w 2053769"/>
              <a:gd name="connsiteY9" fmla="*/ 1394118 h 1694914"/>
              <a:gd name="connsiteX10" fmla="*/ 1143112 w 2053769"/>
              <a:gd name="connsiteY10" fmla="*/ 1456997 h 1694914"/>
              <a:gd name="connsiteX11" fmla="*/ 1015992 w 2053769"/>
              <a:gd name="connsiteY11" fmla="*/ 1534624 h 1694914"/>
              <a:gd name="connsiteX12" fmla="*/ 918144 w 2053769"/>
              <a:gd name="connsiteY12" fmla="*/ 1578077 h 1694914"/>
              <a:gd name="connsiteX13" fmla="*/ 805771 w 2053769"/>
              <a:gd name="connsiteY13" fmla="*/ 1613402 h 1694914"/>
              <a:gd name="connsiteX14" fmla="*/ 694072 w 2053769"/>
              <a:gd name="connsiteY14" fmla="*/ 1631244 h 1694914"/>
              <a:gd name="connsiteX15" fmla="*/ 342956 w 2053769"/>
              <a:gd name="connsiteY15" fmla="*/ 1681316 h 1694914"/>
              <a:gd name="connsiteX16" fmla="*/ 195473 w 2053769"/>
              <a:gd name="connsiteY16" fmla="*/ 1681316 h 1694914"/>
              <a:gd name="connsiteX17" fmla="*/ 3744 w 2053769"/>
              <a:gd name="connsiteY17" fmla="*/ 1681316 h 1694914"/>
              <a:gd name="connsiteX18" fmla="*/ 3744 w 2053769"/>
              <a:gd name="connsiteY18" fmla="*/ 1681316 h 1694914"/>
              <a:gd name="connsiteX19" fmla="*/ 0 w 2053769"/>
              <a:gd name="connsiteY19" fmla="*/ 1694914 h 1694914"/>
              <a:gd name="connsiteX0" fmla="*/ 2108045 w 2108045"/>
              <a:gd name="connsiteY0" fmla="*/ 0 h 1694914"/>
              <a:gd name="connsiteX1" fmla="*/ 2019555 w 2108045"/>
              <a:gd name="connsiteY1" fmla="*/ 265471 h 1694914"/>
              <a:gd name="connsiteX2" fmla="*/ 1945813 w 2108045"/>
              <a:gd name="connsiteY2" fmla="*/ 442452 h 1694914"/>
              <a:gd name="connsiteX3" fmla="*/ 1872071 w 2108045"/>
              <a:gd name="connsiteY3" fmla="*/ 619432 h 1694914"/>
              <a:gd name="connsiteX4" fmla="*/ 1798329 w 2108045"/>
              <a:gd name="connsiteY4" fmla="*/ 766916 h 1694914"/>
              <a:gd name="connsiteX5" fmla="*/ 1724587 w 2108045"/>
              <a:gd name="connsiteY5" fmla="*/ 914400 h 1694914"/>
              <a:gd name="connsiteX6" fmla="*/ 1621349 w 2108045"/>
              <a:gd name="connsiteY6" fmla="*/ 1061884 h 1694914"/>
              <a:gd name="connsiteX7" fmla="*/ 1518110 w 2108045"/>
              <a:gd name="connsiteY7" fmla="*/ 1179871 h 1694914"/>
              <a:gd name="connsiteX8" fmla="*/ 1385374 w 2108045"/>
              <a:gd name="connsiteY8" fmla="*/ 1312606 h 1694914"/>
              <a:gd name="connsiteX9" fmla="*/ 1285878 w 2108045"/>
              <a:gd name="connsiteY9" fmla="*/ 1394118 h 1694914"/>
              <a:gd name="connsiteX10" fmla="*/ 1197388 w 2108045"/>
              <a:gd name="connsiteY10" fmla="*/ 1456997 h 1694914"/>
              <a:gd name="connsiteX11" fmla="*/ 1070268 w 2108045"/>
              <a:gd name="connsiteY11" fmla="*/ 1534624 h 1694914"/>
              <a:gd name="connsiteX12" fmla="*/ 972420 w 2108045"/>
              <a:gd name="connsiteY12" fmla="*/ 1578077 h 1694914"/>
              <a:gd name="connsiteX13" fmla="*/ 860047 w 2108045"/>
              <a:gd name="connsiteY13" fmla="*/ 1613402 h 1694914"/>
              <a:gd name="connsiteX14" fmla="*/ 748348 w 2108045"/>
              <a:gd name="connsiteY14" fmla="*/ 1631244 h 1694914"/>
              <a:gd name="connsiteX15" fmla="*/ 397232 w 2108045"/>
              <a:gd name="connsiteY15" fmla="*/ 1681316 h 1694914"/>
              <a:gd name="connsiteX16" fmla="*/ 249749 w 2108045"/>
              <a:gd name="connsiteY16" fmla="*/ 1681316 h 1694914"/>
              <a:gd name="connsiteX17" fmla="*/ 58020 w 2108045"/>
              <a:gd name="connsiteY17" fmla="*/ 1681316 h 1694914"/>
              <a:gd name="connsiteX18" fmla="*/ 58020 w 2108045"/>
              <a:gd name="connsiteY18" fmla="*/ 1681316 h 1694914"/>
              <a:gd name="connsiteX19" fmla="*/ 0 w 2108045"/>
              <a:gd name="connsiteY19" fmla="*/ 1694914 h 1694914"/>
              <a:gd name="connsiteX0" fmla="*/ 2108045 w 2108045"/>
              <a:gd name="connsiteY0" fmla="*/ 0 h 1694914"/>
              <a:gd name="connsiteX1" fmla="*/ 2019555 w 2108045"/>
              <a:gd name="connsiteY1" fmla="*/ 265471 h 1694914"/>
              <a:gd name="connsiteX2" fmla="*/ 1945813 w 2108045"/>
              <a:gd name="connsiteY2" fmla="*/ 442452 h 1694914"/>
              <a:gd name="connsiteX3" fmla="*/ 1872071 w 2108045"/>
              <a:gd name="connsiteY3" fmla="*/ 619432 h 1694914"/>
              <a:gd name="connsiteX4" fmla="*/ 1798329 w 2108045"/>
              <a:gd name="connsiteY4" fmla="*/ 766916 h 1694914"/>
              <a:gd name="connsiteX5" fmla="*/ 1724587 w 2108045"/>
              <a:gd name="connsiteY5" fmla="*/ 914400 h 1694914"/>
              <a:gd name="connsiteX6" fmla="*/ 1621349 w 2108045"/>
              <a:gd name="connsiteY6" fmla="*/ 1061884 h 1694914"/>
              <a:gd name="connsiteX7" fmla="*/ 1518110 w 2108045"/>
              <a:gd name="connsiteY7" fmla="*/ 1179871 h 1694914"/>
              <a:gd name="connsiteX8" fmla="*/ 1385374 w 2108045"/>
              <a:gd name="connsiteY8" fmla="*/ 1312606 h 1694914"/>
              <a:gd name="connsiteX9" fmla="*/ 1285878 w 2108045"/>
              <a:gd name="connsiteY9" fmla="*/ 1394118 h 1694914"/>
              <a:gd name="connsiteX10" fmla="*/ 1197388 w 2108045"/>
              <a:gd name="connsiteY10" fmla="*/ 1456997 h 1694914"/>
              <a:gd name="connsiteX11" fmla="*/ 1070268 w 2108045"/>
              <a:gd name="connsiteY11" fmla="*/ 1534624 h 1694914"/>
              <a:gd name="connsiteX12" fmla="*/ 972420 w 2108045"/>
              <a:gd name="connsiteY12" fmla="*/ 1578077 h 1694914"/>
              <a:gd name="connsiteX13" fmla="*/ 860047 w 2108045"/>
              <a:gd name="connsiteY13" fmla="*/ 1613402 h 1694914"/>
              <a:gd name="connsiteX14" fmla="*/ 748348 w 2108045"/>
              <a:gd name="connsiteY14" fmla="*/ 1631244 h 1694914"/>
              <a:gd name="connsiteX15" fmla="*/ 397232 w 2108045"/>
              <a:gd name="connsiteY15" fmla="*/ 1681316 h 1694914"/>
              <a:gd name="connsiteX16" fmla="*/ 249749 w 2108045"/>
              <a:gd name="connsiteY16" fmla="*/ 1681316 h 1694914"/>
              <a:gd name="connsiteX17" fmla="*/ 58020 w 2108045"/>
              <a:gd name="connsiteY17" fmla="*/ 1681316 h 1694914"/>
              <a:gd name="connsiteX18" fmla="*/ 56148 w 2108045"/>
              <a:gd name="connsiteY18" fmla="*/ 1694914 h 1694914"/>
              <a:gd name="connsiteX19" fmla="*/ 0 w 2108045"/>
              <a:gd name="connsiteY19" fmla="*/ 1694914 h 1694914"/>
              <a:gd name="connsiteX0" fmla="*/ 2108045 w 2108045"/>
              <a:gd name="connsiteY0" fmla="*/ 0 h 1694914"/>
              <a:gd name="connsiteX1" fmla="*/ 2019555 w 2108045"/>
              <a:gd name="connsiteY1" fmla="*/ 265471 h 1694914"/>
              <a:gd name="connsiteX2" fmla="*/ 1945813 w 2108045"/>
              <a:gd name="connsiteY2" fmla="*/ 442452 h 1694914"/>
              <a:gd name="connsiteX3" fmla="*/ 1872071 w 2108045"/>
              <a:gd name="connsiteY3" fmla="*/ 619432 h 1694914"/>
              <a:gd name="connsiteX4" fmla="*/ 1798329 w 2108045"/>
              <a:gd name="connsiteY4" fmla="*/ 766916 h 1694914"/>
              <a:gd name="connsiteX5" fmla="*/ 1724587 w 2108045"/>
              <a:gd name="connsiteY5" fmla="*/ 914400 h 1694914"/>
              <a:gd name="connsiteX6" fmla="*/ 1621349 w 2108045"/>
              <a:gd name="connsiteY6" fmla="*/ 1061884 h 1694914"/>
              <a:gd name="connsiteX7" fmla="*/ 1518110 w 2108045"/>
              <a:gd name="connsiteY7" fmla="*/ 1179871 h 1694914"/>
              <a:gd name="connsiteX8" fmla="*/ 1385374 w 2108045"/>
              <a:gd name="connsiteY8" fmla="*/ 1312606 h 1694914"/>
              <a:gd name="connsiteX9" fmla="*/ 1285878 w 2108045"/>
              <a:gd name="connsiteY9" fmla="*/ 1394118 h 1694914"/>
              <a:gd name="connsiteX10" fmla="*/ 1197388 w 2108045"/>
              <a:gd name="connsiteY10" fmla="*/ 1456997 h 1694914"/>
              <a:gd name="connsiteX11" fmla="*/ 1070268 w 2108045"/>
              <a:gd name="connsiteY11" fmla="*/ 1534624 h 1694914"/>
              <a:gd name="connsiteX12" fmla="*/ 972420 w 2108045"/>
              <a:gd name="connsiteY12" fmla="*/ 1578077 h 1694914"/>
              <a:gd name="connsiteX13" fmla="*/ 860047 w 2108045"/>
              <a:gd name="connsiteY13" fmla="*/ 1613402 h 1694914"/>
              <a:gd name="connsiteX14" fmla="*/ 748348 w 2108045"/>
              <a:gd name="connsiteY14" fmla="*/ 1631244 h 1694914"/>
              <a:gd name="connsiteX15" fmla="*/ 397232 w 2108045"/>
              <a:gd name="connsiteY15" fmla="*/ 1681316 h 1694914"/>
              <a:gd name="connsiteX16" fmla="*/ 249749 w 2108045"/>
              <a:gd name="connsiteY16" fmla="*/ 1681316 h 1694914"/>
              <a:gd name="connsiteX17" fmla="*/ 58020 w 2108045"/>
              <a:gd name="connsiteY17" fmla="*/ 1681316 h 1694914"/>
              <a:gd name="connsiteX18" fmla="*/ 13101 w 2108045"/>
              <a:gd name="connsiteY18" fmla="*/ 1677432 h 1694914"/>
              <a:gd name="connsiteX19" fmla="*/ 0 w 2108045"/>
              <a:gd name="connsiteY19" fmla="*/ 1694914 h 1694914"/>
              <a:gd name="connsiteX0" fmla="*/ 2108045 w 2108045"/>
              <a:gd name="connsiteY0" fmla="*/ 0 h 1695287"/>
              <a:gd name="connsiteX1" fmla="*/ 2019555 w 2108045"/>
              <a:gd name="connsiteY1" fmla="*/ 265471 h 1695287"/>
              <a:gd name="connsiteX2" fmla="*/ 1945813 w 2108045"/>
              <a:gd name="connsiteY2" fmla="*/ 442452 h 1695287"/>
              <a:gd name="connsiteX3" fmla="*/ 1872071 w 2108045"/>
              <a:gd name="connsiteY3" fmla="*/ 619432 h 1695287"/>
              <a:gd name="connsiteX4" fmla="*/ 1798329 w 2108045"/>
              <a:gd name="connsiteY4" fmla="*/ 766916 h 1695287"/>
              <a:gd name="connsiteX5" fmla="*/ 1724587 w 2108045"/>
              <a:gd name="connsiteY5" fmla="*/ 914400 h 1695287"/>
              <a:gd name="connsiteX6" fmla="*/ 1621349 w 2108045"/>
              <a:gd name="connsiteY6" fmla="*/ 1061884 h 1695287"/>
              <a:gd name="connsiteX7" fmla="*/ 1518110 w 2108045"/>
              <a:gd name="connsiteY7" fmla="*/ 1179871 h 1695287"/>
              <a:gd name="connsiteX8" fmla="*/ 1385374 w 2108045"/>
              <a:gd name="connsiteY8" fmla="*/ 1312606 h 1695287"/>
              <a:gd name="connsiteX9" fmla="*/ 1285878 w 2108045"/>
              <a:gd name="connsiteY9" fmla="*/ 1394118 h 1695287"/>
              <a:gd name="connsiteX10" fmla="*/ 1197388 w 2108045"/>
              <a:gd name="connsiteY10" fmla="*/ 1456997 h 1695287"/>
              <a:gd name="connsiteX11" fmla="*/ 1070268 w 2108045"/>
              <a:gd name="connsiteY11" fmla="*/ 1534624 h 1695287"/>
              <a:gd name="connsiteX12" fmla="*/ 972420 w 2108045"/>
              <a:gd name="connsiteY12" fmla="*/ 1578077 h 1695287"/>
              <a:gd name="connsiteX13" fmla="*/ 860047 w 2108045"/>
              <a:gd name="connsiteY13" fmla="*/ 1613402 h 1695287"/>
              <a:gd name="connsiteX14" fmla="*/ 748348 w 2108045"/>
              <a:gd name="connsiteY14" fmla="*/ 1631244 h 1695287"/>
              <a:gd name="connsiteX15" fmla="*/ 397232 w 2108045"/>
              <a:gd name="connsiteY15" fmla="*/ 1681316 h 1695287"/>
              <a:gd name="connsiteX16" fmla="*/ 249749 w 2108045"/>
              <a:gd name="connsiteY16" fmla="*/ 1681316 h 1695287"/>
              <a:gd name="connsiteX17" fmla="*/ 59891 w 2108045"/>
              <a:gd name="connsiteY17" fmla="*/ 1691029 h 1695287"/>
              <a:gd name="connsiteX18" fmla="*/ 13101 w 2108045"/>
              <a:gd name="connsiteY18" fmla="*/ 1677432 h 1695287"/>
              <a:gd name="connsiteX19" fmla="*/ 0 w 2108045"/>
              <a:gd name="connsiteY19" fmla="*/ 1694914 h 1695287"/>
              <a:gd name="connsiteX0" fmla="*/ 2108045 w 2108045"/>
              <a:gd name="connsiteY0" fmla="*/ 0 h 1694914"/>
              <a:gd name="connsiteX1" fmla="*/ 2019555 w 2108045"/>
              <a:gd name="connsiteY1" fmla="*/ 265471 h 1694914"/>
              <a:gd name="connsiteX2" fmla="*/ 1945813 w 2108045"/>
              <a:gd name="connsiteY2" fmla="*/ 442452 h 1694914"/>
              <a:gd name="connsiteX3" fmla="*/ 1872071 w 2108045"/>
              <a:gd name="connsiteY3" fmla="*/ 619432 h 1694914"/>
              <a:gd name="connsiteX4" fmla="*/ 1798329 w 2108045"/>
              <a:gd name="connsiteY4" fmla="*/ 766916 h 1694914"/>
              <a:gd name="connsiteX5" fmla="*/ 1724587 w 2108045"/>
              <a:gd name="connsiteY5" fmla="*/ 914400 h 1694914"/>
              <a:gd name="connsiteX6" fmla="*/ 1621349 w 2108045"/>
              <a:gd name="connsiteY6" fmla="*/ 1061884 h 1694914"/>
              <a:gd name="connsiteX7" fmla="*/ 1518110 w 2108045"/>
              <a:gd name="connsiteY7" fmla="*/ 1179871 h 1694914"/>
              <a:gd name="connsiteX8" fmla="*/ 1385374 w 2108045"/>
              <a:gd name="connsiteY8" fmla="*/ 1312606 h 1694914"/>
              <a:gd name="connsiteX9" fmla="*/ 1285878 w 2108045"/>
              <a:gd name="connsiteY9" fmla="*/ 1394118 h 1694914"/>
              <a:gd name="connsiteX10" fmla="*/ 1197388 w 2108045"/>
              <a:gd name="connsiteY10" fmla="*/ 1456997 h 1694914"/>
              <a:gd name="connsiteX11" fmla="*/ 1070268 w 2108045"/>
              <a:gd name="connsiteY11" fmla="*/ 1534624 h 1694914"/>
              <a:gd name="connsiteX12" fmla="*/ 972420 w 2108045"/>
              <a:gd name="connsiteY12" fmla="*/ 1578077 h 1694914"/>
              <a:gd name="connsiteX13" fmla="*/ 860047 w 2108045"/>
              <a:gd name="connsiteY13" fmla="*/ 1613402 h 1694914"/>
              <a:gd name="connsiteX14" fmla="*/ 748348 w 2108045"/>
              <a:gd name="connsiteY14" fmla="*/ 1631244 h 1694914"/>
              <a:gd name="connsiteX15" fmla="*/ 397232 w 2108045"/>
              <a:gd name="connsiteY15" fmla="*/ 1681316 h 1694914"/>
              <a:gd name="connsiteX16" fmla="*/ 249749 w 2108045"/>
              <a:gd name="connsiteY16" fmla="*/ 1681316 h 1694914"/>
              <a:gd name="connsiteX17" fmla="*/ 59891 w 2108045"/>
              <a:gd name="connsiteY17" fmla="*/ 1691029 h 1694914"/>
              <a:gd name="connsiteX18" fmla="*/ 13101 w 2108045"/>
              <a:gd name="connsiteY18" fmla="*/ 1677432 h 1694914"/>
              <a:gd name="connsiteX19" fmla="*/ 0 w 2108045"/>
              <a:gd name="connsiteY19" fmla="*/ 1694914 h 1694914"/>
              <a:gd name="connsiteX0" fmla="*/ 2108045 w 2108045"/>
              <a:gd name="connsiteY0" fmla="*/ 0 h 1694914"/>
              <a:gd name="connsiteX1" fmla="*/ 2019555 w 2108045"/>
              <a:gd name="connsiteY1" fmla="*/ 265471 h 1694914"/>
              <a:gd name="connsiteX2" fmla="*/ 1945813 w 2108045"/>
              <a:gd name="connsiteY2" fmla="*/ 442452 h 1694914"/>
              <a:gd name="connsiteX3" fmla="*/ 1872071 w 2108045"/>
              <a:gd name="connsiteY3" fmla="*/ 619432 h 1694914"/>
              <a:gd name="connsiteX4" fmla="*/ 1798329 w 2108045"/>
              <a:gd name="connsiteY4" fmla="*/ 766916 h 1694914"/>
              <a:gd name="connsiteX5" fmla="*/ 1724587 w 2108045"/>
              <a:gd name="connsiteY5" fmla="*/ 914400 h 1694914"/>
              <a:gd name="connsiteX6" fmla="*/ 1621349 w 2108045"/>
              <a:gd name="connsiteY6" fmla="*/ 1061884 h 1694914"/>
              <a:gd name="connsiteX7" fmla="*/ 1518110 w 2108045"/>
              <a:gd name="connsiteY7" fmla="*/ 1179871 h 1694914"/>
              <a:gd name="connsiteX8" fmla="*/ 1385374 w 2108045"/>
              <a:gd name="connsiteY8" fmla="*/ 1312606 h 1694914"/>
              <a:gd name="connsiteX9" fmla="*/ 1285878 w 2108045"/>
              <a:gd name="connsiteY9" fmla="*/ 1394118 h 1694914"/>
              <a:gd name="connsiteX10" fmla="*/ 1197388 w 2108045"/>
              <a:gd name="connsiteY10" fmla="*/ 1456997 h 1694914"/>
              <a:gd name="connsiteX11" fmla="*/ 1070268 w 2108045"/>
              <a:gd name="connsiteY11" fmla="*/ 1534624 h 1694914"/>
              <a:gd name="connsiteX12" fmla="*/ 972420 w 2108045"/>
              <a:gd name="connsiteY12" fmla="*/ 1578077 h 1694914"/>
              <a:gd name="connsiteX13" fmla="*/ 860047 w 2108045"/>
              <a:gd name="connsiteY13" fmla="*/ 1613402 h 1694914"/>
              <a:gd name="connsiteX14" fmla="*/ 748348 w 2108045"/>
              <a:gd name="connsiteY14" fmla="*/ 1631244 h 1694914"/>
              <a:gd name="connsiteX15" fmla="*/ 397232 w 2108045"/>
              <a:gd name="connsiteY15" fmla="*/ 1681316 h 1694914"/>
              <a:gd name="connsiteX16" fmla="*/ 247878 w 2108045"/>
              <a:gd name="connsiteY16" fmla="*/ 1689086 h 1694914"/>
              <a:gd name="connsiteX17" fmla="*/ 59891 w 2108045"/>
              <a:gd name="connsiteY17" fmla="*/ 1691029 h 1694914"/>
              <a:gd name="connsiteX18" fmla="*/ 13101 w 2108045"/>
              <a:gd name="connsiteY18" fmla="*/ 1677432 h 1694914"/>
              <a:gd name="connsiteX19" fmla="*/ 0 w 2108045"/>
              <a:gd name="connsiteY19" fmla="*/ 1694914 h 1694914"/>
              <a:gd name="connsiteX0" fmla="*/ 2108045 w 2108045"/>
              <a:gd name="connsiteY0" fmla="*/ 0 h 1699017"/>
              <a:gd name="connsiteX1" fmla="*/ 2019555 w 2108045"/>
              <a:gd name="connsiteY1" fmla="*/ 265471 h 1699017"/>
              <a:gd name="connsiteX2" fmla="*/ 1945813 w 2108045"/>
              <a:gd name="connsiteY2" fmla="*/ 442452 h 1699017"/>
              <a:gd name="connsiteX3" fmla="*/ 1872071 w 2108045"/>
              <a:gd name="connsiteY3" fmla="*/ 619432 h 1699017"/>
              <a:gd name="connsiteX4" fmla="*/ 1798329 w 2108045"/>
              <a:gd name="connsiteY4" fmla="*/ 766916 h 1699017"/>
              <a:gd name="connsiteX5" fmla="*/ 1724587 w 2108045"/>
              <a:gd name="connsiteY5" fmla="*/ 914400 h 1699017"/>
              <a:gd name="connsiteX6" fmla="*/ 1621349 w 2108045"/>
              <a:gd name="connsiteY6" fmla="*/ 1061884 h 1699017"/>
              <a:gd name="connsiteX7" fmla="*/ 1518110 w 2108045"/>
              <a:gd name="connsiteY7" fmla="*/ 1179871 h 1699017"/>
              <a:gd name="connsiteX8" fmla="*/ 1385374 w 2108045"/>
              <a:gd name="connsiteY8" fmla="*/ 1312606 h 1699017"/>
              <a:gd name="connsiteX9" fmla="*/ 1285878 w 2108045"/>
              <a:gd name="connsiteY9" fmla="*/ 1394118 h 1699017"/>
              <a:gd name="connsiteX10" fmla="*/ 1197388 w 2108045"/>
              <a:gd name="connsiteY10" fmla="*/ 1456997 h 1699017"/>
              <a:gd name="connsiteX11" fmla="*/ 1070268 w 2108045"/>
              <a:gd name="connsiteY11" fmla="*/ 1534624 h 1699017"/>
              <a:gd name="connsiteX12" fmla="*/ 972420 w 2108045"/>
              <a:gd name="connsiteY12" fmla="*/ 1578077 h 1699017"/>
              <a:gd name="connsiteX13" fmla="*/ 860047 w 2108045"/>
              <a:gd name="connsiteY13" fmla="*/ 1613402 h 1699017"/>
              <a:gd name="connsiteX14" fmla="*/ 748348 w 2108045"/>
              <a:gd name="connsiteY14" fmla="*/ 1631244 h 1699017"/>
              <a:gd name="connsiteX15" fmla="*/ 397232 w 2108045"/>
              <a:gd name="connsiteY15" fmla="*/ 1681316 h 1699017"/>
              <a:gd name="connsiteX16" fmla="*/ 247878 w 2108045"/>
              <a:gd name="connsiteY16" fmla="*/ 1689086 h 1699017"/>
              <a:gd name="connsiteX17" fmla="*/ 59891 w 2108045"/>
              <a:gd name="connsiteY17" fmla="*/ 1698799 h 1699017"/>
              <a:gd name="connsiteX18" fmla="*/ 13101 w 2108045"/>
              <a:gd name="connsiteY18" fmla="*/ 1677432 h 1699017"/>
              <a:gd name="connsiteX19" fmla="*/ 0 w 2108045"/>
              <a:gd name="connsiteY19" fmla="*/ 1694914 h 1699017"/>
              <a:gd name="connsiteX0" fmla="*/ 2108045 w 2108045"/>
              <a:gd name="connsiteY0" fmla="*/ 0 h 1699017"/>
              <a:gd name="connsiteX1" fmla="*/ 2019555 w 2108045"/>
              <a:gd name="connsiteY1" fmla="*/ 265471 h 1699017"/>
              <a:gd name="connsiteX2" fmla="*/ 1945813 w 2108045"/>
              <a:gd name="connsiteY2" fmla="*/ 442452 h 1699017"/>
              <a:gd name="connsiteX3" fmla="*/ 1872071 w 2108045"/>
              <a:gd name="connsiteY3" fmla="*/ 619432 h 1699017"/>
              <a:gd name="connsiteX4" fmla="*/ 1798329 w 2108045"/>
              <a:gd name="connsiteY4" fmla="*/ 766916 h 1699017"/>
              <a:gd name="connsiteX5" fmla="*/ 1724587 w 2108045"/>
              <a:gd name="connsiteY5" fmla="*/ 914400 h 1699017"/>
              <a:gd name="connsiteX6" fmla="*/ 1621349 w 2108045"/>
              <a:gd name="connsiteY6" fmla="*/ 1061884 h 1699017"/>
              <a:gd name="connsiteX7" fmla="*/ 1518110 w 2108045"/>
              <a:gd name="connsiteY7" fmla="*/ 1179871 h 1699017"/>
              <a:gd name="connsiteX8" fmla="*/ 1385374 w 2108045"/>
              <a:gd name="connsiteY8" fmla="*/ 1312606 h 1699017"/>
              <a:gd name="connsiteX9" fmla="*/ 1285878 w 2108045"/>
              <a:gd name="connsiteY9" fmla="*/ 1394118 h 1699017"/>
              <a:gd name="connsiteX10" fmla="*/ 1197388 w 2108045"/>
              <a:gd name="connsiteY10" fmla="*/ 1456997 h 1699017"/>
              <a:gd name="connsiteX11" fmla="*/ 1070268 w 2108045"/>
              <a:gd name="connsiteY11" fmla="*/ 1534624 h 1699017"/>
              <a:gd name="connsiteX12" fmla="*/ 972420 w 2108045"/>
              <a:gd name="connsiteY12" fmla="*/ 1578077 h 1699017"/>
              <a:gd name="connsiteX13" fmla="*/ 860047 w 2108045"/>
              <a:gd name="connsiteY13" fmla="*/ 1613402 h 1699017"/>
              <a:gd name="connsiteX14" fmla="*/ 748348 w 2108045"/>
              <a:gd name="connsiteY14" fmla="*/ 1637072 h 1699017"/>
              <a:gd name="connsiteX15" fmla="*/ 397232 w 2108045"/>
              <a:gd name="connsiteY15" fmla="*/ 1681316 h 1699017"/>
              <a:gd name="connsiteX16" fmla="*/ 247878 w 2108045"/>
              <a:gd name="connsiteY16" fmla="*/ 1689086 h 1699017"/>
              <a:gd name="connsiteX17" fmla="*/ 59891 w 2108045"/>
              <a:gd name="connsiteY17" fmla="*/ 1698799 h 1699017"/>
              <a:gd name="connsiteX18" fmla="*/ 13101 w 2108045"/>
              <a:gd name="connsiteY18" fmla="*/ 1677432 h 1699017"/>
              <a:gd name="connsiteX19" fmla="*/ 0 w 2108045"/>
              <a:gd name="connsiteY19" fmla="*/ 1694914 h 1699017"/>
              <a:gd name="connsiteX0" fmla="*/ 2108045 w 2108045"/>
              <a:gd name="connsiteY0" fmla="*/ 0 h 1699017"/>
              <a:gd name="connsiteX1" fmla="*/ 2019555 w 2108045"/>
              <a:gd name="connsiteY1" fmla="*/ 265471 h 1699017"/>
              <a:gd name="connsiteX2" fmla="*/ 1945813 w 2108045"/>
              <a:gd name="connsiteY2" fmla="*/ 442452 h 1699017"/>
              <a:gd name="connsiteX3" fmla="*/ 1872071 w 2108045"/>
              <a:gd name="connsiteY3" fmla="*/ 619432 h 1699017"/>
              <a:gd name="connsiteX4" fmla="*/ 1798329 w 2108045"/>
              <a:gd name="connsiteY4" fmla="*/ 766916 h 1699017"/>
              <a:gd name="connsiteX5" fmla="*/ 1724587 w 2108045"/>
              <a:gd name="connsiteY5" fmla="*/ 914400 h 1699017"/>
              <a:gd name="connsiteX6" fmla="*/ 1621349 w 2108045"/>
              <a:gd name="connsiteY6" fmla="*/ 1061884 h 1699017"/>
              <a:gd name="connsiteX7" fmla="*/ 1518110 w 2108045"/>
              <a:gd name="connsiteY7" fmla="*/ 1179871 h 1699017"/>
              <a:gd name="connsiteX8" fmla="*/ 1385374 w 2108045"/>
              <a:gd name="connsiteY8" fmla="*/ 1312606 h 1699017"/>
              <a:gd name="connsiteX9" fmla="*/ 1285878 w 2108045"/>
              <a:gd name="connsiteY9" fmla="*/ 1394118 h 1699017"/>
              <a:gd name="connsiteX10" fmla="*/ 1197388 w 2108045"/>
              <a:gd name="connsiteY10" fmla="*/ 1456997 h 1699017"/>
              <a:gd name="connsiteX11" fmla="*/ 1070268 w 2108045"/>
              <a:gd name="connsiteY11" fmla="*/ 1534624 h 1699017"/>
              <a:gd name="connsiteX12" fmla="*/ 972420 w 2108045"/>
              <a:gd name="connsiteY12" fmla="*/ 1578077 h 1699017"/>
              <a:gd name="connsiteX13" fmla="*/ 860047 w 2108045"/>
              <a:gd name="connsiteY13" fmla="*/ 1613402 h 1699017"/>
              <a:gd name="connsiteX14" fmla="*/ 748348 w 2108045"/>
              <a:gd name="connsiteY14" fmla="*/ 1637072 h 1699017"/>
              <a:gd name="connsiteX15" fmla="*/ 378516 w 2108045"/>
              <a:gd name="connsiteY15" fmla="*/ 1677431 h 1699017"/>
              <a:gd name="connsiteX16" fmla="*/ 247878 w 2108045"/>
              <a:gd name="connsiteY16" fmla="*/ 1689086 h 1699017"/>
              <a:gd name="connsiteX17" fmla="*/ 59891 w 2108045"/>
              <a:gd name="connsiteY17" fmla="*/ 1698799 h 1699017"/>
              <a:gd name="connsiteX18" fmla="*/ 13101 w 2108045"/>
              <a:gd name="connsiteY18" fmla="*/ 1677432 h 1699017"/>
              <a:gd name="connsiteX19" fmla="*/ 0 w 2108045"/>
              <a:gd name="connsiteY19" fmla="*/ 1694914 h 1699017"/>
              <a:gd name="connsiteX0" fmla="*/ 2108045 w 2108045"/>
              <a:gd name="connsiteY0" fmla="*/ 0 h 1698966"/>
              <a:gd name="connsiteX1" fmla="*/ 2019555 w 2108045"/>
              <a:gd name="connsiteY1" fmla="*/ 265471 h 1698966"/>
              <a:gd name="connsiteX2" fmla="*/ 1945813 w 2108045"/>
              <a:gd name="connsiteY2" fmla="*/ 442452 h 1698966"/>
              <a:gd name="connsiteX3" fmla="*/ 1872071 w 2108045"/>
              <a:gd name="connsiteY3" fmla="*/ 619432 h 1698966"/>
              <a:gd name="connsiteX4" fmla="*/ 1798329 w 2108045"/>
              <a:gd name="connsiteY4" fmla="*/ 766916 h 1698966"/>
              <a:gd name="connsiteX5" fmla="*/ 1724587 w 2108045"/>
              <a:gd name="connsiteY5" fmla="*/ 914400 h 1698966"/>
              <a:gd name="connsiteX6" fmla="*/ 1621349 w 2108045"/>
              <a:gd name="connsiteY6" fmla="*/ 1061884 h 1698966"/>
              <a:gd name="connsiteX7" fmla="*/ 1518110 w 2108045"/>
              <a:gd name="connsiteY7" fmla="*/ 1179871 h 1698966"/>
              <a:gd name="connsiteX8" fmla="*/ 1385374 w 2108045"/>
              <a:gd name="connsiteY8" fmla="*/ 1312606 h 1698966"/>
              <a:gd name="connsiteX9" fmla="*/ 1285878 w 2108045"/>
              <a:gd name="connsiteY9" fmla="*/ 1394118 h 1698966"/>
              <a:gd name="connsiteX10" fmla="*/ 1197388 w 2108045"/>
              <a:gd name="connsiteY10" fmla="*/ 1456997 h 1698966"/>
              <a:gd name="connsiteX11" fmla="*/ 1070268 w 2108045"/>
              <a:gd name="connsiteY11" fmla="*/ 1534624 h 1698966"/>
              <a:gd name="connsiteX12" fmla="*/ 972420 w 2108045"/>
              <a:gd name="connsiteY12" fmla="*/ 1578077 h 1698966"/>
              <a:gd name="connsiteX13" fmla="*/ 860047 w 2108045"/>
              <a:gd name="connsiteY13" fmla="*/ 1613402 h 1698966"/>
              <a:gd name="connsiteX14" fmla="*/ 748348 w 2108045"/>
              <a:gd name="connsiteY14" fmla="*/ 1637072 h 1698966"/>
              <a:gd name="connsiteX15" fmla="*/ 378516 w 2108045"/>
              <a:gd name="connsiteY15" fmla="*/ 1677431 h 1698966"/>
              <a:gd name="connsiteX16" fmla="*/ 231034 w 2108045"/>
              <a:gd name="connsiteY16" fmla="*/ 1685201 h 1698966"/>
              <a:gd name="connsiteX17" fmla="*/ 59891 w 2108045"/>
              <a:gd name="connsiteY17" fmla="*/ 1698799 h 1698966"/>
              <a:gd name="connsiteX18" fmla="*/ 13101 w 2108045"/>
              <a:gd name="connsiteY18" fmla="*/ 1677432 h 1698966"/>
              <a:gd name="connsiteX19" fmla="*/ 0 w 2108045"/>
              <a:gd name="connsiteY19" fmla="*/ 1694914 h 1698966"/>
              <a:gd name="connsiteX0" fmla="*/ 2108045 w 2108045"/>
              <a:gd name="connsiteY0" fmla="*/ 0 h 1699051"/>
              <a:gd name="connsiteX1" fmla="*/ 2019555 w 2108045"/>
              <a:gd name="connsiteY1" fmla="*/ 265471 h 1699051"/>
              <a:gd name="connsiteX2" fmla="*/ 1945813 w 2108045"/>
              <a:gd name="connsiteY2" fmla="*/ 442452 h 1699051"/>
              <a:gd name="connsiteX3" fmla="*/ 1872071 w 2108045"/>
              <a:gd name="connsiteY3" fmla="*/ 619432 h 1699051"/>
              <a:gd name="connsiteX4" fmla="*/ 1798329 w 2108045"/>
              <a:gd name="connsiteY4" fmla="*/ 766916 h 1699051"/>
              <a:gd name="connsiteX5" fmla="*/ 1724587 w 2108045"/>
              <a:gd name="connsiteY5" fmla="*/ 914400 h 1699051"/>
              <a:gd name="connsiteX6" fmla="*/ 1621349 w 2108045"/>
              <a:gd name="connsiteY6" fmla="*/ 1061884 h 1699051"/>
              <a:gd name="connsiteX7" fmla="*/ 1518110 w 2108045"/>
              <a:gd name="connsiteY7" fmla="*/ 1179871 h 1699051"/>
              <a:gd name="connsiteX8" fmla="*/ 1385374 w 2108045"/>
              <a:gd name="connsiteY8" fmla="*/ 1312606 h 1699051"/>
              <a:gd name="connsiteX9" fmla="*/ 1285878 w 2108045"/>
              <a:gd name="connsiteY9" fmla="*/ 1394118 h 1699051"/>
              <a:gd name="connsiteX10" fmla="*/ 1197388 w 2108045"/>
              <a:gd name="connsiteY10" fmla="*/ 1456997 h 1699051"/>
              <a:gd name="connsiteX11" fmla="*/ 1070268 w 2108045"/>
              <a:gd name="connsiteY11" fmla="*/ 1534624 h 1699051"/>
              <a:gd name="connsiteX12" fmla="*/ 972420 w 2108045"/>
              <a:gd name="connsiteY12" fmla="*/ 1578077 h 1699051"/>
              <a:gd name="connsiteX13" fmla="*/ 860047 w 2108045"/>
              <a:gd name="connsiteY13" fmla="*/ 1613402 h 1699051"/>
              <a:gd name="connsiteX14" fmla="*/ 748348 w 2108045"/>
              <a:gd name="connsiteY14" fmla="*/ 1637072 h 1699051"/>
              <a:gd name="connsiteX15" fmla="*/ 378516 w 2108045"/>
              <a:gd name="connsiteY15" fmla="*/ 1677431 h 1699051"/>
              <a:gd name="connsiteX16" fmla="*/ 231034 w 2108045"/>
              <a:gd name="connsiteY16" fmla="*/ 1685201 h 1699051"/>
              <a:gd name="connsiteX17" fmla="*/ 59891 w 2108045"/>
              <a:gd name="connsiteY17" fmla="*/ 1698799 h 1699051"/>
              <a:gd name="connsiteX18" fmla="*/ 13101 w 2108045"/>
              <a:gd name="connsiteY18" fmla="*/ 1677432 h 1699051"/>
              <a:gd name="connsiteX19" fmla="*/ 0 w 2108045"/>
              <a:gd name="connsiteY19" fmla="*/ 1694914 h 1699051"/>
              <a:gd name="connsiteX0" fmla="*/ 2108045 w 2108045"/>
              <a:gd name="connsiteY0" fmla="*/ 0 h 1699304"/>
              <a:gd name="connsiteX1" fmla="*/ 2019555 w 2108045"/>
              <a:gd name="connsiteY1" fmla="*/ 265471 h 1699304"/>
              <a:gd name="connsiteX2" fmla="*/ 1945813 w 2108045"/>
              <a:gd name="connsiteY2" fmla="*/ 442452 h 1699304"/>
              <a:gd name="connsiteX3" fmla="*/ 1872071 w 2108045"/>
              <a:gd name="connsiteY3" fmla="*/ 619432 h 1699304"/>
              <a:gd name="connsiteX4" fmla="*/ 1798329 w 2108045"/>
              <a:gd name="connsiteY4" fmla="*/ 766916 h 1699304"/>
              <a:gd name="connsiteX5" fmla="*/ 1724587 w 2108045"/>
              <a:gd name="connsiteY5" fmla="*/ 914400 h 1699304"/>
              <a:gd name="connsiteX6" fmla="*/ 1621349 w 2108045"/>
              <a:gd name="connsiteY6" fmla="*/ 1061884 h 1699304"/>
              <a:gd name="connsiteX7" fmla="*/ 1518110 w 2108045"/>
              <a:gd name="connsiteY7" fmla="*/ 1179871 h 1699304"/>
              <a:gd name="connsiteX8" fmla="*/ 1385374 w 2108045"/>
              <a:gd name="connsiteY8" fmla="*/ 1312606 h 1699304"/>
              <a:gd name="connsiteX9" fmla="*/ 1285878 w 2108045"/>
              <a:gd name="connsiteY9" fmla="*/ 1394118 h 1699304"/>
              <a:gd name="connsiteX10" fmla="*/ 1197388 w 2108045"/>
              <a:gd name="connsiteY10" fmla="*/ 1456997 h 1699304"/>
              <a:gd name="connsiteX11" fmla="*/ 1070268 w 2108045"/>
              <a:gd name="connsiteY11" fmla="*/ 1534624 h 1699304"/>
              <a:gd name="connsiteX12" fmla="*/ 972420 w 2108045"/>
              <a:gd name="connsiteY12" fmla="*/ 1578077 h 1699304"/>
              <a:gd name="connsiteX13" fmla="*/ 860047 w 2108045"/>
              <a:gd name="connsiteY13" fmla="*/ 1613402 h 1699304"/>
              <a:gd name="connsiteX14" fmla="*/ 748348 w 2108045"/>
              <a:gd name="connsiteY14" fmla="*/ 1637072 h 1699304"/>
              <a:gd name="connsiteX15" fmla="*/ 378516 w 2108045"/>
              <a:gd name="connsiteY15" fmla="*/ 1677431 h 1699304"/>
              <a:gd name="connsiteX16" fmla="*/ 231034 w 2108045"/>
              <a:gd name="connsiteY16" fmla="*/ 1691029 h 1699304"/>
              <a:gd name="connsiteX17" fmla="*/ 59891 w 2108045"/>
              <a:gd name="connsiteY17" fmla="*/ 1698799 h 1699304"/>
              <a:gd name="connsiteX18" fmla="*/ 13101 w 2108045"/>
              <a:gd name="connsiteY18" fmla="*/ 1677432 h 1699304"/>
              <a:gd name="connsiteX19" fmla="*/ 0 w 2108045"/>
              <a:gd name="connsiteY19" fmla="*/ 1694914 h 1699304"/>
              <a:gd name="connsiteX0" fmla="*/ 2108045 w 2108045"/>
              <a:gd name="connsiteY0" fmla="*/ 0 h 1699304"/>
              <a:gd name="connsiteX1" fmla="*/ 2019555 w 2108045"/>
              <a:gd name="connsiteY1" fmla="*/ 265471 h 1699304"/>
              <a:gd name="connsiteX2" fmla="*/ 1945813 w 2108045"/>
              <a:gd name="connsiteY2" fmla="*/ 442452 h 1699304"/>
              <a:gd name="connsiteX3" fmla="*/ 1872071 w 2108045"/>
              <a:gd name="connsiteY3" fmla="*/ 619432 h 1699304"/>
              <a:gd name="connsiteX4" fmla="*/ 1798329 w 2108045"/>
              <a:gd name="connsiteY4" fmla="*/ 766916 h 1699304"/>
              <a:gd name="connsiteX5" fmla="*/ 1724587 w 2108045"/>
              <a:gd name="connsiteY5" fmla="*/ 914400 h 1699304"/>
              <a:gd name="connsiteX6" fmla="*/ 1621349 w 2108045"/>
              <a:gd name="connsiteY6" fmla="*/ 1061884 h 1699304"/>
              <a:gd name="connsiteX7" fmla="*/ 1518110 w 2108045"/>
              <a:gd name="connsiteY7" fmla="*/ 1179871 h 1699304"/>
              <a:gd name="connsiteX8" fmla="*/ 1385374 w 2108045"/>
              <a:gd name="connsiteY8" fmla="*/ 1312606 h 1699304"/>
              <a:gd name="connsiteX9" fmla="*/ 1285878 w 2108045"/>
              <a:gd name="connsiteY9" fmla="*/ 1394118 h 1699304"/>
              <a:gd name="connsiteX10" fmla="*/ 1197388 w 2108045"/>
              <a:gd name="connsiteY10" fmla="*/ 1456997 h 1699304"/>
              <a:gd name="connsiteX11" fmla="*/ 1070268 w 2108045"/>
              <a:gd name="connsiteY11" fmla="*/ 1534624 h 1699304"/>
              <a:gd name="connsiteX12" fmla="*/ 972420 w 2108045"/>
              <a:gd name="connsiteY12" fmla="*/ 1578077 h 1699304"/>
              <a:gd name="connsiteX13" fmla="*/ 860047 w 2108045"/>
              <a:gd name="connsiteY13" fmla="*/ 1613402 h 1699304"/>
              <a:gd name="connsiteX14" fmla="*/ 748348 w 2108045"/>
              <a:gd name="connsiteY14" fmla="*/ 1637072 h 1699304"/>
              <a:gd name="connsiteX15" fmla="*/ 378516 w 2108045"/>
              <a:gd name="connsiteY15" fmla="*/ 1677431 h 1699304"/>
              <a:gd name="connsiteX16" fmla="*/ 231034 w 2108045"/>
              <a:gd name="connsiteY16" fmla="*/ 1691029 h 1699304"/>
              <a:gd name="connsiteX17" fmla="*/ 59891 w 2108045"/>
              <a:gd name="connsiteY17" fmla="*/ 1698799 h 1699304"/>
              <a:gd name="connsiteX18" fmla="*/ 0 w 2108045"/>
              <a:gd name="connsiteY18" fmla="*/ 1694914 h 1699304"/>
              <a:gd name="connsiteX0" fmla="*/ 2048154 w 2048154"/>
              <a:gd name="connsiteY0" fmla="*/ 0 h 1699304"/>
              <a:gd name="connsiteX1" fmla="*/ 1959664 w 2048154"/>
              <a:gd name="connsiteY1" fmla="*/ 265471 h 1699304"/>
              <a:gd name="connsiteX2" fmla="*/ 1885922 w 2048154"/>
              <a:gd name="connsiteY2" fmla="*/ 442452 h 1699304"/>
              <a:gd name="connsiteX3" fmla="*/ 1812180 w 2048154"/>
              <a:gd name="connsiteY3" fmla="*/ 619432 h 1699304"/>
              <a:gd name="connsiteX4" fmla="*/ 1738438 w 2048154"/>
              <a:gd name="connsiteY4" fmla="*/ 766916 h 1699304"/>
              <a:gd name="connsiteX5" fmla="*/ 1664696 w 2048154"/>
              <a:gd name="connsiteY5" fmla="*/ 914400 h 1699304"/>
              <a:gd name="connsiteX6" fmla="*/ 1561458 w 2048154"/>
              <a:gd name="connsiteY6" fmla="*/ 1061884 h 1699304"/>
              <a:gd name="connsiteX7" fmla="*/ 1458219 w 2048154"/>
              <a:gd name="connsiteY7" fmla="*/ 1179871 h 1699304"/>
              <a:gd name="connsiteX8" fmla="*/ 1325483 w 2048154"/>
              <a:gd name="connsiteY8" fmla="*/ 1312606 h 1699304"/>
              <a:gd name="connsiteX9" fmla="*/ 1225987 w 2048154"/>
              <a:gd name="connsiteY9" fmla="*/ 1394118 h 1699304"/>
              <a:gd name="connsiteX10" fmla="*/ 1137497 w 2048154"/>
              <a:gd name="connsiteY10" fmla="*/ 1456997 h 1699304"/>
              <a:gd name="connsiteX11" fmla="*/ 1010377 w 2048154"/>
              <a:gd name="connsiteY11" fmla="*/ 1534624 h 1699304"/>
              <a:gd name="connsiteX12" fmla="*/ 912529 w 2048154"/>
              <a:gd name="connsiteY12" fmla="*/ 1578077 h 1699304"/>
              <a:gd name="connsiteX13" fmla="*/ 800156 w 2048154"/>
              <a:gd name="connsiteY13" fmla="*/ 1613402 h 1699304"/>
              <a:gd name="connsiteX14" fmla="*/ 688457 w 2048154"/>
              <a:gd name="connsiteY14" fmla="*/ 1637072 h 1699304"/>
              <a:gd name="connsiteX15" fmla="*/ 318625 w 2048154"/>
              <a:gd name="connsiteY15" fmla="*/ 1677431 h 1699304"/>
              <a:gd name="connsiteX16" fmla="*/ 171143 w 2048154"/>
              <a:gd name="connsiteY16" fmla="*/ 1691029 h 1699304"/>
              <a:gd name="connsiteX17" fmla="*/ 0 w 2048154"/>
              <a:gd name="connsiteY17" fmla="*/ 1698799 h 1699304"/>
              <a:gd name="connsiteX0" fmla="*/ 1877011 w 1877011"/>
              <a:gd name="connsiteY0" fmla="*/ 0 h 1691029"/>
              <a:gd name="connsiteX1" fmla="*/ 1788521 w 1877011"/>
              <a:gd name="connsiteY1" fmla="*/ 265471 h 1691029"/>
              <a:gd name="connsiteX2" fmla="*/ 1714779 w 1877011"/>
              <a:gd name="connsiteY2" fmla="*/ 442452 h 1691029"/>
              <a:gd name="connsiteX3" fmla="*/ 1641037 w 1877011"/>
              <a:gd name="connsiteY3" fmla="*/ 619432 h 1691029"/>
              <a:gd name="connsiteX4" fmla="*/ 1567295 w 1877011"/>
              <a:gd name="connsiteY4" fmla="*/ 766916 h 1691029"/>
              <a:gd name="connsiteX5" fmla="*/ 1493553 w 1877011"/>
              <a:gd name="connsiteY5" fmla="*/ 914400 h 1691029"/>
              <a:gd name="connsiteX6" fmla="*/ 1390315 w 1877011"/>
              <a:gd name="connsiteY6" fmla="*/ 1061884 h 1691029"/>
              <a:gd name="connsiteX7" fmla="*/ 1287076 w 1877011"/>
              <a:gd name="connsiteY7" fmla="*/ 1179871 h 1691029"/>
              <a:gd name="connsiteX8" fmla="*/ 1154340 w 1877011"/>
              <a:gd name="connsiteY8" fmla="*/ 1312606 h 1691029"/>
              <a:gd name="connsiteX9" fmla="*/ 1054844 w 1877011"/>
              <a:gd name="connsiteY9" fmla="*/ 1394118 h 1691029"/>
              <a:gd name="connsiteX10" fmla="*/ 966354 w 1877011"/>
              <a:gd name="connsiteY10" fmla="*/ 1456997 h 1691029"/>
              <a:gd name="connsiteX11" fmla="*/ 839234 w 1877011"/>
              <a:gd name="connsiteY11" fmla="*/ 1534624 h 1691029"/>
              <a:gd name="connsiteX12" fmla="*/ 741386 w 1877011"/>
              <a:gd name="connsiteY12" fmla="*/ 1578077 h 1691029"/>
              <a:gd name="connsiteX13" fmla="*/ 629013 w 1877011"/>
              <a:gd name="connsiteY13" fmla="*/ 1613402 h 1691029"/>
              <a:gd name="connsiteX14" fmla="*/ 517314 w 1877011"/>
              <a:gd name="connsiteY14" fmla="*/ 1637072 h 1691029"/>
              <a:gd name="connsiteX15" fmla="*/ 147482 w 1877011"/>
              <a:gd name="connsiteY15" fmla="*/ 1677431 h 1691029"/>
              <a:gd name="connsiteX16" fmla="*/ 0 w 1877011"/>
              <a:gd name="connsiteY16" fmla="*/ 1691029 h 169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7011" h="1691029">
                <a:moveTo>
                  <a:pt x="1877011" y="0"/>
                </a:moveTo>
                <a:cubicBezTo>
                  <a:pt x="1846285" y="95864"/>
                  <a:pt x="1815560" y="191729"/>
                  <a:pt x="1788521" y="265471"/>
                </a:cubicBezTo>
                <a:cubicBezTo>
                  <a:pt x="1761482" y="339213"/>
                  <a:pt x="1714779" y="442452"/>
                  <a:pt x="1714779" y="442452"/>
                </a:cubicBezTo>
                <a:cubicBezTo>
                  <a:pt x="1690198" y="501446"/>
                  <a:pt x="1665618" y="565355"/>
                  <a:pt x="1641037" y="619432"/>
                </a:cubicBezTo>
                <a:cubicBezTo>
                  <a:pt x="1616456" y="673509"/>
                  <a:pt x="1567295" y="766916"/>
                  <a:pt x="1567295" y="766916"/>
                </a:cubicBezTo>
                <a:cubicBezTo>
                  <a:pt x="1542714" y="816077"/>
                  <a:pt x="1523050" y="865239"/>
                  <a:pt x="1493553" y="914400"/>
                </a:cubicBezTo>
                <a:cubicBezTo>
                  <a:pt x="1464056" y="963561"/>
                  <a:pt x="1424728" y="1017639"/>
                  <a:pt x="1390315" y="1061884"/>
                </a:cubicBezTo>
                <a:cubicBezTo>
                  <a:pt x="1355902" y="1106129"/>
                  <a:pt x="1326405" y="1138084"/>
                  <a:pt x="1287076" y="1179871"/>
                </a:cubicBezTo>
                <a:cubicBezTo>
                  <a:pt x="1247747" y="1221658"/>
                  <a:pt x="1193045" y="1276898"/>
                  <a:pt x="1154340" y="1312606"/>
                </a:cubicBezTo>
                <a:cubicBezTo>
                  <a:pt x="1115635" y="1348314"/>
                  <a:pt x="1086175" y="1370053"/>
                  <a:pt x="1054844" y="1394118"/>
                </a:cubicBezTo>
                <a:cubicBezTo>
                  <a:pt x="1023513" y="1418183"/>
                  <a:pt x="1002289" y="1433579"/>
                  <a:pt x="966354" y="1456997"/>
                </a:cubicBezTo>
                <a:cubicBezTo>
                  <a:pt x="930419" y="1480415"/>
                  <a:pt x="876729" y="1514444"/>
                  <a:pt x="839234" y="1534624"/>
                </a:cubicBezTo>
                <a:cubicBezTo>
                  <a:pt x="801739" y="1554804"/>
                  <a:pt x="776423" y="1564947"/>
                  <a:pt x="741386" y="1578077"/>
                </a:cubicBezTo>
                <a:cubicBezTo>
                  <a:pt x="706349" y="1591207"/>
                  <a:pt x="666358" y="1603570"/>
                  <a:pt x="629013" y="1613402"/>
                </a:cubicBezTo>
                <a:cubicBezTo>
                  <a:pt x="591668" y="1623235"/>
                  <a:pt x="597569" y="1626401"/>
                  <a:pt x="517314" y="1637072"/>
                </a:cubicBezTo>
                <a:cubicBezTo>
                  <a:pt x="437059" y="1647743"/>
                  <a:pt x="233701" y="1668438"/>
                  <a:pt x="147482" y="1677431"/>
                </a:cubicBezTo>
                <a:cubicBezTo>
                  <a:pt x="61263" y="1686424"/>
                  <a:pt x="0" y="1691029"/>
                  <a:pt x="0" y="1691029"/>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24" name="Freeform 23"/>
          <p:cNvSpPr/>
          <p:nvPr/>
        </p:nvSpPr>
        <p:spPr bwMode="auto">
          <a:xfrm>
            <a:off x="1897746" y="1794031"/>
            <a:ext cx="3583892" cy="2995457"/>
          </a:xfrm>
          <a:custGeom>
            <a:avLst/>
            <a:gdLst>
              <a:gd name="connsiteX0" fmla="*/ 2050025 w 2050025"/>
              <a:gd name="connsiteY0" fmla="*/ 0 h 1688690"/>
              <a:gd name="connsiteX1" fmla="*/ 1961535 w 2050025"/>
              <a:gd name="connsiteY1" fmla="*/ 265471 h 1688690"/>
              <a:gd name="connsiteX2" fmla="*/ 1887793 w 2050025"/>
              <a:gd name="connsiteY2" fmla="*/ 442452 h 1688690"/>
              <a:gd name="connsiteX3" fmla="*/ 1814051 w 2050025"/>
              <a:gd name="connsiteY3" fmla="*/ 619432 h 1688690"/>
              <a:gd name="connsiteX4" fmla="*/ 1740309 w 2050025"/>
              <a:gd name="connsiteY4" fmla="*/ 766916 h 1688690"/>
              <a:gd name="connsiteX5" fmla="*/ 1666567 w 2050025"/>
              <a:gd name="connsiteY5" fmla="*/ 914400 h 1688690"/>
              <a:gd name="connsiteX6" fmla="*/ 1563329 w 2050025"/>
              <a:gd name="connsiteY6" fmla="*/ 1061884 h 1688690"/>
              <a:gd name="connsiteX7" fmla="*/ 1460090 w 2050025"/>
              <a:gd name="connsiteY7" fmla="*/ 1179871 h 1688690"/>
              <a:gd name="connsiteX8" fmla="*/ 1327354 w 2050025"/>
              <a:gd name="connsiteY8" fmla="*/ 1312606 h 1688690"/>
              <a:gd name="connsiteX9" fmla="*/ 1224116 w 2050025"/>
              <a:gd name="connsiteY9" fmla="*/ 1386348 h 1688690"/>
              <a:gd name="connsiteX10" fmla="*/ 1135625 w 2050025"/>
              <a:gd name="connsiteY10" fmla="*/ 1445342 h 1688690"/>
              <a:gd name="connsiteX11" fmla="*/ 1002890 w 2050025"/>
              <a:gd name="connsiteY11" fmla="*/ 1519084 h 1688690"/>
              <a:gd name="connsiteX12" fmla="*/ 914400 w 2050025"/>
              <a:gd name="connsiteY12" fmla="*/ 1578077 h 1688690"/>
              <a:gd name="connsiteX13" fmla="*/ 796412 w 2050025"/>
              <a:gd name="connsiteY13" fmla="*/ 1607574 h 1688690"/>
              <a:gd name="connsiteX14" fmla="*/ 634180 w 2050025"/>
              <a:gd name="connsiteY14" fmla="*/ 1637071 h 1688690"/>
              <a:gd name="connsiteX15" fmla="*/ 604683 w 2050025"/>
              <a:gd name="connsiteY15" fmla="*/ 1637071 h 1688690"/>
              <a:gd name="connsiteX16" fmla="*/ 339212 w 2050025"/>
              <a:gd name="connsiteY16" fmla="*/ 1681316 h 1688690"/>
              <a:gd name="connsiteX17" fmla="*/ 191729 w 2050025"/>
              <a:gd name="connsiteY17" fmla="*/ 1681316 h 1688690"/>
              <a:gd name="connsiteX18" fmla="*/ 0 w 2050025"/>
              <a:gd name="connsiteY18" fmla="*/ 1681316 h 1688690"/>
              <a:gd name="connsiteX19" fmla="*/ 0 w 2050025"/>
              <a:gd name="connsiteY19" fmla="*/ 1681316 h 1688690"/>
              <a:gd name="connsiteX20" fmla="*/ 0 w 2050025"/>
              <a:gd name="connsiteY20" fmla="*/ 1681316 h 1688690"/>
              <a:gd name="connsiteX0" fmla="*/ 2050025 w 2050025"/>
              <a:gd name="connsiteY0" fmla="*/ 0 h 1684593"/>
              <a:gd name="connsiteX1" fmla="*/ 1961535 w 2050025"/>
              <a:gd name="connsiteY1" fmla="*/ 265471 h 1684593"/>
              <a:gd name="connsiteX2" fmla="*/ 1887793 w 2050025"/>
              <a:gd name="connsiteY2" fmla="*/ 442452 h 1684593"/>
              <a:gd name="connsiteX3" fmla="*/ 1814051 w 2050025"/>
              <a:gd name="connsiteY3" fmla="*/ 619432 h 1684593"/>
              <a:gd name="connsiteX4" fmla="*/ 1740309 w 2050025"/>
              <a:gd name="connsiteY4" fmla="*/ 766916 h 1684593"/>
              <a:gd name="connsiteX5" fmla="*/ 1666567 w 2050025"/>
              <a:gd name="connsiteY5" fmla="*/ 914400 h 1684593"/>
              <a:gd name="connsiteX6" fmla="*/ 1563329 w 2050025"/>
              <a:gd name="connsiteY6" fmla="*/ 1061884 h 1684593"/>
              <a:gd name="connsiteX7" fmla="*/ 1460090 w 2050025"/>
              <a:gd name="connsiteY7" fmla="*/ 1179871 h 1684593"/>
              <a:gd name="connsiteX8" fmla="*/ 1327354 w 2050025"/>
              <a:gd name="connsiteY8" fmla="*/ 1312606 h 1684593"/>
              <a:gd name="connsiteX9" fmla="*/ 1227858 w 2050025"/>
              <a:gd name="connsiteY9" fmla="*/ 1394118 h 1684593"/>
              <a:gd name="connsiteX10" fmla="*/ 1135625 w 2050025"/>
              <a:gd name="connsiteY10" fmla="*/ 1445342 h 1684593"/>
              <a:gd name="connsiteX11" fmla="*/ 1002890 w 2050025"/>
              <a:gd name="connsiteY11" fmla="*/ 1519084 h 1684593"/>
              <a:gd name="connsiteX12" fmla="*/ 914400 w 2050025"/>
              <a:gd name="connsiteY12" fmla="*/ 1578077 h 1684593"/>
              <a:gd name="connsiteX13" fmla="*/ 796412 w 2050025"/>
              <a:gd name="connsiteY13" fmla="*/ 1607574 h 1684593"/>
              <a:gd name="connsiteX14" fmla="*/ 634180 w 2050025"/>
              <a:gd name="connsiteY14" fmla="*/ 1637071 h 1684593"/>
              <a:gd name="connsiteX15" fmla="*/ 604683 w 2050025"/>
              <a:gd name="connsiteY15" fmla="*/ 1637071 h 1684593"/>
              <a:gd name="connsiteX16" fmla="*/ 339212 w 2050025"/>
              <a:gd name="connsiteY16" fmla="*/ 1681316 h 1684593"/>
              <a:gd name="connsiteX17" fmla="*/ 191729 w 2050025"/>
              <a:gd name="connsiteY17" fmla="*/ 1681316 h 1684593"/>
              <a:gd name="connsiteX18" fmla="*/ 0 w 2050025"/>
              <a:gd name="connsiteY18" fmla="*/ 1681316 h 1684593"/>
              <a:gd name="connsiteX19" fmla="*/ 0 w 2050025"/>
              <a:gd name="connsiteY19" fmla="*/ 1681316 h 1684593"/>
              <a:gd name="connsiteX20" fmla="*/ 0 w 2050025"/>
              <a:gd name="connsiteY20" fmla="*/ 1681316 h 1684593"/>
              <a:gd name="connsiteX0" fmla="*/ 2050025 w 2050025"/>
              <a:gd name="connsiteY0" fmla="*/ 0 h 1684593"/>
              <a:gd name="connsiteX1" fmla="*/ 1961535 w 2050025"/>
              <a:gd name="connsiteY1" fmla="*/ 265471 h 1684593"/>
              <a:gd name="connsiteX2" fmla="*/ 1887793 w 2050025"/>
              <a:gd name="connsiteY2" fmla="*/ 442452 h 1684593"/>
              <a:gd name="connsiteX3" fmla="*/ 1814051 w 2050025"/>
              <a:gd name="connsiteY3" fmla="*/ 619432 h 1684593"/>
              <a:gd name="connsiteX4" fmla="*/ 1740309 w 2050025"/>
              <a:gd name="connsiteY4" fmla="*/ 766916 h 1684593"/>
              <a:gd name="connsiteX5" fmla="*/ 1666567 w 2050025"/>
              <a:gd name="connsiteY5" fmla="*/ 914400 h 1684593"/>
              <a:gd name="connsiteX6" fmla="*/ 1563329 w 2050025"/>
              <a:gd name="connsiteY6" fmla="*/ 1061884 h 1684593"/>
              <a:gd name="connsiteX7" fmla="*/ 1460090 w 2050025"/>
              <a:gd name="connsiteY7" fmla="*/ 1179871 h 1684593"/>
              <a:gd name="connsiteX8" fmla="*/ 1327354 w 2050025"/>
              <a:gd name="connsiteY8" fmla="*/ 1312606 h 1684593"/>
              <a:gd name="connsiteX9" fmla="*/ 1227858 w 2050025"/>
              <a:gd name="connsiteY9" fmla="*/ 1394118 h 1684593"/>
              <a:gd name="connsiteX10" fmla="*/ 1139368 w 2050025"/>
              <a:gd name="connsiteY10" fmla="*/ 1456997 h 1684593"/>
              <a:gd name="connsiteX11" fmla="*/ 1002890 w 2050025"/>
              <a:gd name="connsiteY11" fmla="*/ 1519084 h 1684593"/>
              <a:gd name="connsiteX12" fmla="*/ 914400 w 2050025"/>
              <a:gd name="connsiteY12" fmla="*/ 1578077 h 1684593"/>
              <a:gd name="connsiteX13" fmla="*/ 796412 w 2050025"/>
              <a:gd name="connsiteY13" fmla="*/ 1607574 h 1684593"/>
              <a:gd name="connsiteX14" fmla="*/ 634180 w 2050025"/>
              <a:gd name="connsiteY14" fmla="*/ 1637071 h 1684593"/>
              <a:gd name="connsiteX15" fmla="*/ 604683 w 2050025"/>
              <a:gd name="connsiteY15" fmla="*/ 1637071 h 1684593"/>
              <a:gd name="connsiteX16" fmla="*/ 339212 w 2050025"/>
              <a:gd name="connsiteY16" fmla="*/ 1681316 h 1684593"/>
              <a:gd name="connsiteX17" fmla="*/ 191729 w 2050025"/>
              <a:gd name="connsiteY17" fmla="*/ 1681316 h 1684593"/>
              <a:gd name="connsiteX18" fmla="*/ 0 w 2050025"/>
              <a:gd name="connsiteY18" fmla="*/ 1681316 h 1684593"/>
              <a:gd name="connsiteX19" fmla="*/ 0 w 2050025"/>
              <a:gd name="connsiteY19" fmla="*/ 1681316 h 1684593"/>
              <a:gd name="connsiteX20" fmla="*/ 0 w 2050025"/>
              <a:gd name="connsiteY20" fmla="*/ 1681316 h 1684593"/>
              <a:gd name="connsiteX0" fmla="*/ 2050025 w 2050025"/>
              <a:gd name="connsiteY0" fmla="*/ 0 h 1684593"/>
              <a:gd name="connsiteX1" fmla="*/ 1961535 w 2050025"/>
              <a:gd name="connsiteY1" fmla="*/ 265471 h 1684593"/>
              <a:gd name="connsiteX2" fmla="*/ 1887793 w 2050025"/>
              <a:gd name="connsiteY2" fmla="*/ 442452 h 1684593"/>
              <a:gd name="connsiteX3" fmla="*/ 1814051 w 2050025"/>
              <a:gd name="connsiteY3" fmla="*/ 619432 h 1684593"/>
              <a:gd name="connsiteX4" fmla="*/ 1740309 w 2050025"/>
              <a:gd name="connsiteY4" fmla="*/ 766916 h 1684593"/>
              <a:gd name="connsiteX5" fmla="*/ 1666567 w 2050025"/>
              <a:gd name="connsiteY5" fmla="*/ 914400 h 1684593"/>
              <a:gd name="connsiteX6" fmla="*/ 1563329 w 2050025"/>
              <a:gd name="connsiteY6" fmla="*/ 1061884 h 1684593"/>
              <a:gd name="connsiteX7" fmla="*/ 1460090 w 2050025"/>
              <a:gd name="connsiteY7" fmla="*/ 1179871 h 1684593"/>
              <a:gd name="connsiteX8" fmla="*/ 1327354 w 2050025"/>
              <a:gd name="connsiteY8" fmla="*/ 1312606 h 1684593"/>
              <a:gd name="connsiteX9" fmla="*/ 1227858 w 2050025"/>
              <a:gd name="connsiteY9" fmla="*/ 1394118 h 1684593"/>
              <a:gd name="connsiteX10" fmla="*/ 1139368 w 2050025"/>
              <a:gd name="connsiteY10" fmla="*/ 1456997 h 1684593"/>
              <a:gd name="connsiteX11" fmla="*/ 1012248 w 2050025"/>
              <a:gd name="connsiteY11" fmla="*/ 1534624 h 1684593"/>
              <a:gd name="connsiteX12" fmla="*/ 914400 w 2050025"/>
              <a:gd name="connsiteY12" fmla="*/ 1578077 h 1684593"/>
              <a:gd name="connsiteX13" fmla="*/ 796412 w 2050025"/>
              <a:gd name="connsiteY13" fmla="*/ 1607574 h 1684593"/>
              <a:gd name="connsiteX14" fmla="*/ 634180 w 2050025"/>
              <a:gd name="connsiteY14" fmla="*/ 1637071 h 1684593"/>
              <a:gd name="connsiteX15" fmla="*/ 604683 w 2050025"/>
              <a:gd name="connsiteY15" fmla="*/ 1637071 h 1684593"/>
              <a:gd name="connsiteX16" fmla="*/ 339212 w 2050025"/>
              <a:gd name="connsiteY16" fmla="*/ 1681316 h 1684593"/>
              <a:gd name="connsiteX17" fmla="*/ 191729 w 2050025"/>
              <a:gd name="connsiteY17" fmla="*/ 1681316 h 1684593"/>
              <a:gd name="connsiteX18" fmla="*/ 0 w 2050025"/>
              <a:gd name="connsiteY18" fmla="*/ 1681316 h 1684593"/>
              <a:gd name="connsiteX19" fmla="*/ 0 w 2050025"/>
              <a:gd name="connsiteY19" fmla="*/ 1681316 h 1684593"/>
              <a:gd name="connsiteX20" fmla="*/ 0 w 2050025"/>
              <a:gd name="connsiteY20" fmla="*/ 1681316 h 1684593"/>
              <a:gd name="connsiteX0" fmla="*/ 2050025 w 2050025"/>
              <a:gd name="connsiteY0" fmla="*/ 0 h 1684593"/>
              <a:gd name="connsiteX1" fmla="*/ 1961535 w 2050025"/>
              <a:gd name="connsiteY1" fmla="*/ 265471 h 1684593"/>
              <a:gd name="connsiteX2" fmla="*/ 1887793 w 2050025"/>
              <a:gd name="connsiteY2" fmla="*/ 442452 h 1684593"/>
              <a:gd name="connsiteX3" fmla="*/ 1814051 w 2050025"/>
              <a:gd name="connsiteY3" fmla="*/ 619432 h 1684593"/>
              <a:gd name="connsiteX4" fmla="*/ 1740309 w 2050025"/>
              <a:gd name="connsiteY4" fmla="*/ 766916 h 1684593"/>
              <a:gd name="connsiteX5" fmla="*/ 1666567 w 2050025"/>
              <a:gd name="connsiteY5" fmla="*/ 914400 h 1684593"/>
              <a:gd name="connsiteX6" fmla="*/ 1563329 w 2050025"/>
              <a:gd name="connsiteY6" fmla="*/ 1061884 h 1684593"/>
              <a:gd name="connsiteX7" fmla="*/ 1460090 w 2050025"/>
              <a:gd name="connsiteY7" fmla="*/ 1179871 h 1684593"/>
              <a:gd name="connsiteX8" fmla="*/ 1327354 w 2050025"/>
              <a:gd name="connsiteY8" fmla="*/ 1312606 h 1684593"/>
              <a:gd name="connsiteX9" fmla="*/ 1227858 w 2050025"/>
              <a:gd name="connsiteY9" fmla="*/ 1394118 h 1684593"/>
              <a:gd name="connsiteX10" fmla="*/ 1139368 w 2050025"/>
              <a:gd name="connsiteY10" fmla="*/ 1456997 h 1684593"/>
              <a:gd name="connsiteX11" fmla="*/ 1012248 w 2050025"/>
              <a:gd name="connsiteY11" fmla="*/ 1534624 h 1684593"/>
              <a:gd name="connsiteX12" fmla="*/ 914400 w 2050025"/>
              <a:gd name="connsiteY12" fmla="*/ 1578077 h 1684593"/>
              <a:gd name="connsiteX13" fmla="*/ 796412 w 2050025"/>
              <a:gd name="connsiteY13" fmla="*/ 1607574 h 1684593"/>
              <a:gd name="connsiteX14" fmla="*/ 680970 w 2050025"/>
              <a:gd name="connsiteY14" fmla="*/ 1631244 h 1684593"/>
              <a:gd name="connsiteX15" fmla="*/ 604683 w 2050025"/>
              <a:gd name="connsiteY15" fmla="*/ 1637071 h 1684593"/>
              <a:gd name="connsiteX16" fmla="*/ 339212 w 2050025"/>
              <a:gd name="connsiteY16" fmla="*/ 1681316 h 1684593"/>
              <a:gd name="connsiteX17" fmla="*/ 191729 w 2050025"/>
              <a:gd name="connsiteY17" fmla="*/ 1681316 h 1684593"/>
              <a:gd name="connsiteX18" fmla="*/ 0 w 2050025"/>
              <a:gd name="connsiteY18" fmla="*/ 1681316 h 1684593"/>
              <a:gd name="connsiteX19" fmla="*/ 0 w 2050025"/>
              <a:gd name="connsiteY19" fmla="*/ 1681316 h 1684593"/>
              <a:gd name="connsiteX20" fmla="*/ 0 w 2050025"/>
              <a:gd name="connsiteY20" fmla="*/ 1681316 h 1684593"/>
              <a:gd name="connsiteX0" fmla="*/ 2050025 w 2050025"/>
              <a:gd name="connsiteY0" fmla="*/ 0 h 1684161"/>
              <a:gd name="connsiteX1" fmla="*/ 1961535 w 2050025"/>
              <a:gd name="connsiteY1" fmla="*/ 265471 h 1684161"/>
              <a:gd name="connsiteX2" fmla="*/ 1887793 w 2050025"/>
              <a:gd name="connsiteY2" fmla="*/ 442452 h 1684161"/>
              <a:gd name="connsiteX3" fmla="*/ 1814051 w 2050025"/>
              <a:gd name="connsiteY3" fmla="*/ 619432 h 1684161"/>
              <a:gd name="connsiteX4" fmla="*/ 1740309 w 2050025"/>
              <a:gd name="connsiteY4" fmla="*/ 766916 h 1684161"/>
              <a:gd name="connsiteX5" fmla="*/ 1666567 w 2050025"/>
              <a:gd name="connsiteY5" fmla="*/ 914400 h 1684161"/>
              <a:gd name="connsiteX6" fmla="*/ 1563329 w 2050025"/>
              <a:gd name="connsiteY6" fmla="*/ 1061884 h 1684161"/>
              <a:gd name="connsiteX7" fmla="*/ 1460090 w 2050025"/>
              <a:gd name="connsiteY7" fmla="*/ 1179871 h 1684161"/>
              <a:gd name="connsiteX8" fmla="*/ 1327354 w 2050025"/>
              <a:gd name="connsiteY8" fmla="*/ 1312606 h 1684161"/>
              <a:gd name="connsiteX9" fmla="*/ 1227858 w 2050025"/>
              <a:gd name="connsiteY9" fmla="*/ 1394118 h 1684161"/>
              <a:gd name="connsiteX10" fmla="*/ 1139368 w 2050025"/>
              <a:gd name="connsiteY10" fmla="*/ 1456997 h 1684161"/>
              <a:gd name="connsiteX11" fmla="*/ 1012248 w 2050025"/>
              <a:gd name="connsiteY11" fmla="*/ 1534624 h 1684161"/>
              <a:gd name="connsiteX12" fmla="*/ 914400 w 2050025"/>
              <a:gd name="connsiteY12" fmla="*/ 1578077 h 1684161"/>
              <a:gd name="connsiteX13" fmla="*/ 796412 w 2050025"/>
              <a:gd name="connsiteY13" fmla="*/ 1607574 h 1684161"/>
              <a:gd name="connsiteX14" fmla="*/ 680970 w 2050025"/>
              <a:gd name="connsiteY14" fmla="*/ 1631244 h 1684161"/>
              <a:gd name="connsiteX15" fmla="*/ 602812 w 2050025"/>
              <a:gd name="connsiteY15" fmla="*/ 1642899 h 1684161"/>
              <a:gd name="connsiteX16" fmla="*/ 339212 w 2050025"/>
              <a:gd name="connsiteY16" fmla="*/ 1681316 h 1684161"/>
              <a:gd name="connsiteX17" fmla="*/ 191729 w 2050025"/>
              <a:gd name="connsiteY17" fmla="*/ 1681316 h 1684161"/>
              <a:gd name="connsiteX18" fmla="*/ 0 w 2050025"/>
              <a:gd name="connsiteY18" fmla="*/ 1681316 h 1684161"/>
              <a:gd name="connsiteX19" fmla="*/ 0 w 2050025"/>
              <a:gd name="connsiteY19" fmla="*/ 1681316 h 1684161"/>
              <a:gd name="connsiteX20" fmla="*/ 0 w 2050025"/>
              <a:gd name="connsiteY20" fmla="*/ 1681316 h 1684161"/>
              <a:gd name="connsiteX0" fmla="*/ 2050025 w 2050025"/>
              <a:gd name="connsiteY0" fmla="*/ 0 h 1684161"/>
              <a:gd name="connsiteX1" fmla="*/ 1961535 w 2050025"/>
              <a:gd name="connsiteY1" fmla="*/ 265471 h 1684161"/>
              <a:gd name="connsiteX2" fmla="*/ 1887793 w 2050025"/>
              <a:gd name="connsiteY2" fmla="*/ 442452 h 1684161"/>
              <a:gd name="connsiteX3" fmla="*/ 1814051 w 2050025"/>
              <a:gd name="connsiteY3" fmla="*/ 619432 h 1684161"/>
              <a:gd name="connsiteX4" fmla="*/ 1740309 w 2050025"/>
              <a:gd name="connsiteY4" fmla="*/ 766916 h 1684161"/>
              <a:gd name="connsiteX5" fmla="*/ 1666567 w 2050025"/>
              <a:gd name="connsiteY5" fmla="*/ 914400 h 1684161"/>
              <a:gd name="connsiteX6" fmla="*/ 1563329 w 2050025"/>
              <a:gd name="connsiteY6" fmla="*/ 1061884 h 1684161"/>
              <a:gd name="connsiteX7" fmla="*/ 1460090 w 2050025"/>
              <a:gd name="connsiteY7" fmla="*/ 1179871 h 1684161"/>
              <a:gd name="connsiteX8" fmla="*/ 1327354 w 2050025"/>
              <a:gd name="connsiteY8" fmla="*/ 1312606 h 1684161"/>
              <a:gd name="connsiteX9" fmla="*/ 1227858 w 2050025"/>
              <a:gd name="connsiteY9" fmla="*/ 1394118 h 1684161"/>
              <a:gd name="connsiteX10" fmla="*/ 1139368 w 2050025"/>
              <a:gd name="connsiteY10" fmla="*/ 1456997 h 1684161"/>
              <a:gd name="connsiteX11" fmla="*/ 1012248 w 2050025"/>
              <a:gd name="connsiteY11" fmla="*/ 1534624 h 1684161"/>
              <a:gd name="connsiteX12" fmla="*/ 914400 w 2050025"/>
              <a:gd name="connsiteY12" fmla="*/ 1578077 h 1684161"/>
              <a:gd name="connsiteX13" fmla="*/ 796412 w 2050025"/>
              <a:gd name="connsiteY13" fmla="*/ 1607574 h 1684161"/>
              <a:gd name="connsiteX14" fmla="*/ 690328 w 2050025"/>
              <a:gd name="connsiteY14" fmla="*/ 1631244 h 1684161"/>
              <a:gd name="connsiteX15" fmla="*/ 602812 w 2050025"/>
              <a:gd name="connsiteY15" fmla="*/ 1642899 h 1684161"/>
              <a:gd name="connsiteX16" fmla="*/ 339212 w 2050025"/>
              <a:gd name="connsiteY16" fmla="*/ 1681316 h 1684161"/>
              <a:gd name="connsiteX17" fmla="*/ 191729 w 2050025"/>
              <a:gd name="connsiteY17" fmla="*/ 1681316 h 1684161"/>
              <a:gd name="connsiteX18" fmla="*/ 0 w 2050025"/>
              <a:gd name="connsiteY18" fmla="*/ 1681316 h 1684161"/>
              <a:gd name="connsiteX19" fmla="*/ 0 w 2050025"/>
              <a:gd name="connsiteY19" fmla="*/ 1681316 h 1684161"/>
              <a:gd name="connsiteX20" fmla="*/ 0 w 2050025"/>
              <a:gd name="connsiteY20" fmla="*/ 1681316 h 1684161"/>
              <a:gd name="connsiteX0" fmla="*/ 2050025 w 2050025"/>
              <a:gd name="connsiteY0" fmla="*/ 0 h 1684161"/>
              <a:gd name="connsiteX1" fmla="*/ 1961535 w 2050025"/>
              <a:gd name="connsiteY1" fmla="*/ 265471 h 1684161"/>
              <a:gd name="connsiteX2" fmla="*/ 1887793 w 2050025"/>
              <a:gd name="connsiteY2" fmla="*/ 442452 h 1684161"/>
              <a:gd name="connsiteX3" fmla="*/ 1814051 w 2050025"/>
              <a:gd name="connsiteY3" fmla="*/ 619432 h 1684161"/>
              <a:gd name="connsiteX4" fmla="*/ 1740309 w 2050025"/>
              <a:gd name="connsiteY4" fmla="*/ 766916 h 1684161"/>
              <a:gd name="connsiteX5" fmla="*/ 1666567 w 2050025"/>
              <a:gd name="connsiteY5" fmla="*/ 914400 h 1684161"/>
              <a:gd name="connsiteX6" fmla="*/ 1563329 w 2050025"/>
              <a:gd name="connsiteY6" fmla="*/ 1061884 h 1684161"/>
              <a:gd name="connsiteX7" fmla="*/ 1460090 w 2050025"/>
              <a:gd name="connsiteY7" fmla="*/ 1179871 h 1684161"/>
              <a:gd name="connsiteX8" fmla="*/ 1327354 w 2050025"/>
              <a:gd name="connsiteY8" fmla="*/ 1312606 h 1684161"/>
              <a:gd name="connsiteX9" fmla="*/ 1227858 w 2050025"/>
              <a:gd name="connsiteY9" fmla="*/ 1394118 h 1684161"/>
              <a:gd name="connsiteX10" fmla="*/ 1139368 w 2050025"/>
              <a:gd name="connsiteY10" fmla="*/ 1456997 h 1684161"/>
              <a:gd name="connsiteX11" fmla="*/ 1012248 w 2050025"/>
              <a:gd name="connsiteY11" fmla="*/ 1534624 h 1684161"/>
              <a:gd name="connsiteX12" fmla="*/ 914400 w 2050025"/>
              <a:gd name="connsiteY12" fmla="*/ 1578077 h 1684161"/>
              <a:gd name="connsiteX13" fmla="*/ 796412 w 2050025"/>
              <a:gd name="connsiteY13" fmla="*/ 1607574 h 1684161"/>
              <a:gd name="connsiteX14" fmla="*/ 690328 w 2050025"/>
              <a:gd name="connsiteY14" fmla="*/ 1631244 h 1684161"/>
              <a:gd name="connsiteX15" fmla="*/ 339212 w 2050025"/>
              <a:gd name="connsiteY15" fmla="*/ 1681316 h 1684161"/>
              <a:gd name="connsiteX16" fmla="*/ 191729 w 2050025"/>
              <a:gd name="connsiteY16" fmla="*/ 1681316 h 1684161"/>
              <a:gd name="connsiteX17" fmla="*/ 0 w 2050025"/>
              <a:gd name="connsiteY17" fmla="*/ 1681316 h 1684161"/>
              <a:gd name="connsiteX18" fmla="*/ 0 w 2050025"/>
              <a:gd name="connsiteY18" fmla="*/ 1681316 h 1684161"/>
              <a:gd name="connsiteX19" fmla="*/ 0 w 2050025"/>
              <a:gd name="connsiteY19" fmla="*/ 1681316 h 1684161"/>
              <a:gd name="connsiteX0" fmla="*/ 2050025 w 2050025"/>
              <a:gd name="connsiteY0" fmla="*/ 0 h 1684161"/>
              <a:gd name="connsiteX1" fmla="*/ 1961535 w 2050025"/>
              <a:gd name="connsiteY1" fmla="*/ 265471 h 1684161"/>
              <a:gd name="connsiteX2" fmla="*/ 1887793 w 2050025"/>
              <a:gd name="connsiteY2" fmla="*/ 442452 h 1684161"/>
              <a:gd name="connsiteX3" fmla="*/ 1814051 w 2050025"/>
              <a:gd name="connsiteY3" fmla="*/ 619432 h 1684161"/>
              <a:gd name="connsiteX4" fmla="*/ 1740309 w 2050025"/>
              <a:gd name="connsiteY4" fmla="*/ 766916 h 1684161"/>
              <a:gd name="connsiteX5" fmla="*/ 1666567 w 2050025"/>
              <a:gd name="connsiteY5" fmla="*/ 914400 h 1684161"/>
              <a:gd name="connsiteX6" fmla="*/ 1563329 w 2050025"/>
              <a:gd name="connsiteY6" fmla="*/ 1061884 h 1684161"/>
              <a:gd name="connsiteX7" fmla="*/ 1460090 w 2050025"/>
              <a:gd name="connsiteY7" fmla="*/ 1179871 h 1684161"/>
              <a:gd name="connsiteX8" fmla="*/ 1327354 w 2050025"/>
              <a:gd name="connsiteY8" fmla="*/ 1312606 h 1684161"/>
              <a:gd name="connsiteX9" fmla="*/ 1227858 w 2050025"/>
              <a:gd name="connsiteY9" fmla="*/ 1394118 h 1684161"/>
              <a:gd name="connsiteX10" fmla="*/ 1139368 w 2050025"/>
              <a:gd name="connsiteY10" fmla="*/ 1456997 h 1684161"/>
              <a:gd name="connsiteX11" fmla="*/ 1012248 w 2050025"/>
              <a:gd name="connsiteY11" fmla="*/ 1534624 h 1684161"/>
              <a:gd name="connsiteX12" fmla="*/ 914400 w 2050025"/>
              <a:gd name="connsiteY12" fmla="*/ 1578077 h 1684161"/>
              <a:gd name="connsiteX13" fmla="*/ 802027 w 2050025"/>
              <a:gd name="connsiteY13" fmla="*/ 1613402 h 1684161"/>
              <a:gd name="connsiteX14" fmla="*/ 690328 w 2050025"/>
              <a:gd name="connsiteY14" fmla="*/ 1631244 h 1684161"/>
              <a:gd name="connsiteX15" fmla="*/ 339212 w 2050025"/>
              <a:gd name="connsiteY15" fmla="*/ 1681316 h 1684161"/>
              <a:gd name="connsiteX16" fmla="*/ 191729 w 2050025"/>
              <a:gd name="connsiteY16" fmla="*/ 1681316 h 1684161"/>
              <a:gd name="connsiteX17" fmla="*/ 0 w 2050025"/>
              <a:gd name="connsiteY17" fmla="*/ 1681316 h 1684161"/>
              <a:gd name="connsiteX18" fmla="*/ 0 w 2050025"/>
              <a:gd name="connsiteY18" fmla="*/ 1681316 h 1684161"/>
              <a:gd name="connsiteX19" fmla="*/ 0 w 2050025"/>
              <a:gd name="connsiteY19" fmla="*/ 1681316 h 1684161"/>
              <a:gd name="connsiteX0" fmla="*/ 2050025 w 2050025"/>
              <a:gd name="connsiteY0" fmla="*/ 0 h 1687359"/>
              <a:gd name="connsiteX1" fmla="*/ 1961535 w 2050025"/>
              <a:gd name="connsiteY1" fmla="*/ 265471 h 1687359"/>
              <a:gd name="connsiteX2" fmla="*/ 1887793 w 2050025"/>
              <a:gd name="connsiteY2" fmla="*/ 442452 h 1687359"/>
              <a:gd name="connsiteX3" fmla="*/ 1814051 w 2050025"/>
              <a:gd name="connsiteY3" fmla="*/ 619432 h 1687359"/>
              <a:gd name="connsiteX4" fmla="*/ 1740309 w 2050025"/>
              <a:gd name="connsiteY4" fmla="*/ 766916 h 1687359"/>
              <a:gd name="connsiteX5" fmla="*/ 1666567 w 2050025"/>
              <a:gd name="connsiteY5" fmla="*/ 914400 h 1687359"/>
              <a:gd name="connsiteX6" fmla="*/ 1563329 w 2050025"/>
              <a:gd name="connsiteY6" fmla="*/ 1061884 h 1687359"/>
              <a:gd name="connsiteX7" fmla="*/ 1460090 w 2050025"/>
              <a:gd name="connsiteY7" fmla="*/ 1179871 h 1687359"/>
              <a:gd name="connsiteX8" fmla="*/ 1327354 w 2050025"/>
              <a:gd name="connsiteY8" fmla="*/ 1312606 h 1687359"/>
              <a:gd name="connsiteX9" fmla="*/ 1227858 w 2050025"/>
              <a:gd name="connsiteY9" fmla="*/ 1394118 h 1687359"/>
              <a:gd name="connsiteX10" fmla="*/ 1139368 w 2050025"/>
              <a:gd name="connsiteY10" fmla="*/ 1456997 h 1687359"/>
              <a:gd name="connsiteX11" fmla="*/ 1012248 w 2050025"/>
              <a:gd name="connsiteY11" fmla="*/ 1534624 h 1687359"/>
              <a:gd name="connsiteX12" fmla="*/ 914400 w 2050025"/>
              <a:gd name="connsiteY12" fmla="*/ 1578077 h 1687359"/>
              <a:gd name="connsiteX13" fmla="*/ 802027 w 2050025"/>
              <a:gd name="connsiteY13" fmla="*/ 1613402 h 1687359"/>
              <a:gd name="connsiteX14" fmla="*/ 690328 w 2050025"/>
              <a:gd name="connsiteY14" fmla="*/ 1631244 h 1687359"/>
              <a:gd name="connsiteX15" fmla="*/ 339212 w 2050025"/>
              <a:gd name="connsiteY15" fmla="*/ 1681316 h 1687359"/>
              <a:gd name="connsiteX16" fmla="*/ 191729 w 2050025"/>
              <a:gd name="connsiteY16" fmla="*/ 1681316 h 1687359"/>
              <a:gd name="connsiteX17" fmla="*/ 0 w 2050025"/>
              <a:gd name="connsiteY17" fmla="*/ 1681316 h 1687359"/>
              <a:gd name="connsiteX18" fmla="*/ 0 w 2050025"/>
              <a:gd name="connsiteY18" fmla="*/ 1681316 h 1687359"/>
              <a:gd name="connsiteX19" fmla="*/ 0 w 2050025"/>
              <a:gd name="connsiteY19" fmla="*/ 1681316 h 1687359"/>
              <a:gd name="connsiteX0" fmla="*/ 2053769 w 2053769"/>
              <a:gd name="connsiteY0" fmla="*/ 0 h 1694914"/>
              <a:gd name="connsiteX1" fmla="*/ 1965279 w 2053769"/>
              <a:gd name="connsiteY1" fmla="*/ 265471 h 1694914"/>
              <a:gd name="connsiteX2" fmla="*/ 1891537 w 2053769"/>
              <a:gd name="connsiteY2" fmla="*/ 442452 h 1694914"/>
              <a:gd name="connsiteX3" fmla="*/ 1817795 w 2053769"/>
              <a:gd name="connsiteY3" fmla="*/ 619432 h 1694914"/>
              <a:gd name="connsiteX4" fmla="*/ 1744053 w 2053769"/>
              <a:gd name="connsiteY4" fmla="*/ 766916 h 1694914"/>
              <a:gd name="connsiteX5" fmla="*/ 1670311 w 2053769"/>
              <a:gd name="connsiteY5" fmla="*/ 914400 h 1694914"/>
              <a:gd name="connsiteX6" fmla="*/ 1567073 w 2053769"/>
              <a:gd name="connsiteY6" fmla="*/ 1061884 h 1694914"/>
              <a:gd name="connsiteX7" fmla="*/ 1463834 w 2053769"/>
              <a:gd name="connsiteY7" fmla="*/ 1179871 h 1694914"/>
              <a:gd name="connsiteX8" fmla="*/ 1331098 w 2053769"/>
              <a:gd name="connsiteY8" fmla="*/ 1312606 h 1694914"/>
              <a:gd name="connsiteX9" fmla="*/ 1231602 w 2053769"/>
              <a:gd name="connsiteY9" fmla="*/ 1394118 h 1694914"/>
              <a:gd name="connsiteX10" fmla="*/ 1143112 w 2053769"/>
              <a:gd name="connsiteY10" fmla="*/ 1456997 h 1694914"/>
              <a:gd name="connsiteX11" fmla="*/ 1015992 w 2053769"/>
              <a:gd name="connsiteY11" fmla="*/ 1534624 h 1694914"/>
              <a:gd name="connsiteX12" fmla="*/ 918144 w 2053769"/>
              <a:gd name="connsiteY12" fmla="*/ 1578077 h 1694914"/>
              <a:gd name="connsiteX13" fmla="*/ 805771 w 2053769"/>
              <a:gd name="connsiteY13" fmla="*/ 1613402 h 1694914"/>
              <a:gd name="connsiteX14" fmla="*/ 694072 w 2053769"/>
              <a:gd name="connsiteY14" fmla="*/ 1631244 h 1694914"/>
              <a:gd name="connsiteX15" fmla="*/ 342956 w 2053769"/>
              <a:gd name="connsiteY15" fmla="*/ 1681316 h 1694914"/>
              <a:gd name="connsiteX16" fmla="*/ 195473 w 2053769"/>
              <a:gd name="connsiteY16" fmla="*/ 1681316 h 1694914"/>
              <a:gd name="connsiteX17" fmla="*/ 3744 w 2053769"/>
              <a:gd name="connsiteY17" fmla="*/ 1681316 h 1694914"/>
              <a:gd name="connsiteX18" fmla="*/ 3744 w 2053769"/>
              <a:gd name="connsiteY18" fmla="*/ 1681316 h 1694914"/>
              <a:gd name="connsiteX19" fmla="*/ 0 w 2053769"/>
              <a:gd name="connsiteY19" fmla="*/ 1694914 h 1694914"/>
              <a:gd name="connsiteX0" fmla="*/ 2108045 w 2108045"/>
              <a:gd name="connsiteY0" fmla="*/ 0 h 1694914"/>
              <a:gd name="connsiteX1" fmla="*/ 2019555 w 2108045"/>
              <a:gd name="connsiteY1" fmla="*/ 265471 h 1694914"/>
              <a:gd name="connsiteX2" fmla="*/ 1945813 w 2108045"/>
              <a:gd name="connsiteY2" fmla="*/ 442452 h 1694914"/>
              <a:gd name="connsiteX3" fmla="*/ 1872071 w 2108045"/>
              <a:gd name="connsiteY3" fmla="*/ 619432 h 1694914"/>
              <a:gd name="connsiteX4" fmla="*/ 1798329 w 2108045"/>
              <a:gd name="connsiteY4" fmla="*/ 766916 h 1694914"/>
              <a:gd name="connsiteX5" fmla="*/ 1724587 w 2108045"/>
              <a:gd name="connsiteY5" fmla="*/ 914400 h 1694914"/>
              <a:gd name="connsiteX6" fmla="*/ 1621349 w 2108045"/>
              <a:gd name="connsiteY6" fmla="*/ 1061884 h 1694914"/>
              <a:gd name="connsiteX7" fmla="*/ 1518110 w 2108045"/>
              <a:gd name="connsiteY7" fmla="*/ 1179871 h 1694914"/>
              <a:gd name="connsiteX8" fmla="*/ 1385374 w 2108045"/>
              <a:gd name="connsiteY8" fmla="*/ 1312606 h 1694914"/>
              <a:gd name="connsiteX9" fmla="*/ 1285878 w 2108045"/>
              <a:gd name="connsiteY9" fmla="*/ 1394118 h 1694914"/>
              <a:gd name="connsiteX10" fmla="*/ 1197388 w 2108045"/>
              <a:gd name="connsiteY10" fmla="*/ 1456997 h 1694914"/>
              <a:gd name="connsiteX11" fmla="*/ 1070268 w 2108045"/>
              <a:gd name="connsiteY11" fmla="*/ 1534624 h 1694914"/>
              <a:gd name="connsiteX12" fmla="*/ 972420 w 2108045"/>
              <a:gd name="connsiteY12" fmla="*/ 1578077 h 1694914"/>
              <a:gd name="connsiteX13" fmla="*/ 860047 w 2108045"/>
              <a:gd name="connsiteY13" fmla="*/ 1613402 h 1694914"/>
              <a:gd name="connsiteX14" fmla="*/ 748348 w 2108045"/>
              <a:gd name="connsiteY14" fmla="*/ 1631244 h 1694914"/>
              <a:gd name="connsiteX15" fmla="*/ 397232 w 2108045"/>
              <a:gd name="connsiteY15" fmla="*/ 1681316 h 1694914"/>
              <a:gd name="connsiteX16" fmla="*/ 249749 w 2108045"/>
              <a:gd name="connsiteY16" fmla="*/ 1681316 h 1694914"/>
              <a:gd name="connsiteX17" fmla="*/ 58020 w 2108045"/>
              <a:gd name="connsiteY17" fmla="*/ 1681316 h 1694914"/>
              <a:gd name="connsiteX18" fmla="*/ 58020 w 2108045"/>
              <a:gd name="connsiteY18" fmla="*/ 1681316 h 1694914"/>
              <a:gd name="connsiteX19" fmla="*/ 0 w 2108045"/>
              <a:gd name="connsiteY19" fmla="*/ 1694914 h 1694914"/>
              <a:gd name="connsiteX0" fmla="*/ 2108045 w 2108045"/>
              <a:gd name="connsiteY0" fmla="*/ 0 h 1694914"/>
              <a:gd name="connsiteX1" fmla="*/ 2019555 w 2108045"/>
              <a:gd name="connsiteY1" fmla="*/ 265471 h 1694914"/>
              <a:gd name="connsiteX2" fmla="*/ 1945813 w 2108045"/>
              <a:gd name="connsiteY2" fmla="*/ 442452 h 1694914"/>
              <a:gd name="connsiteX3" fmla="*/ 1872071 w 2108045"/>
              <a:gd name="connsiteY3" fmla="*/ 619432 h 1694914"/>
              <a:gd name="connsiteX4" fmla="*/ 1798329 w 2108045"/>
              <a:gd name="connsiteY4" fmla="*/ 766916 h 1694914"/>
              <a:gd name="connsiteX5" fmla="*/ 1724587 w 2108045"/>
              <a:gd name="connsiteY5" fmla="*/ 914400 h 1694914"/>
              <a:gd name="connsiteX6" fmla="*/ 1621349 w 2108045"/>
              <a:gd name="connsiteY6" fmla="*/ 1061884 h 1694914"/>
              <a:gd name="connsiteX7" fmla="*/ 1518110 w 2108045"/>
              <a:gd name="connsiteY7" fmla="*/ 1179871 h 1694914"/>
              <a:gd name="connsiteX8" fmla="*/ 1385374 w 2108045"/>
              <a:gd name="connsiteY8" fmla="*/ 1312606 h 1694914"/>
              <a:gd name="connsiteX9" fmla="*/ 1285878 w 2108045"/>
              <a:gd name="connsiteY9" fmla="*/ 1394118 h 1694914"/>
              <a:gd name="connsiteX10" fmla="*/ 1197388 w 2108045"/>
              <a:gd name="connsiteY10" fmla="*/ 1456997 h 1694914"/>
              <a:gd name="connsiteX11" fmla="*/ 1070268 w 2108045"/>
              <a:gd name="connsiteY11" fmla="*/ 1534624 h 1694914"/>
              <a:gd name="connsiteX12" fmla="*/ 972420 w 2108045"/>
              <a:gd name="connsiteY12" fmla="*/ 1578077 h 1694914"/>
              <a:gd name="connsiteX13" fmla="*/ 860047 w 2108045"/>
              <a:gd name="connsiteY13" fmla="*/ 1613402 h 1694914"/>
              <a:gd name="connsiteX14" fmla="*/ 748348 w 2108045"/>
              <a:gd name="connsiteY14" fmla="*/ 1631244 h 1694914"/>
              <a:gd name="connsiteX15" fmla="*/ 397232 w 2108045"/>
              <a:gd name="connsiteY15" fmla="*/ 1681316 h 1694914"/>
              <a:gd name="connsiteX16" fmla="*/ 249749 w 2108045"/>
              <a:gd name="connsiteY16" fmla="*/ 1681316 h 1694914"/>
              <a:gd name="connsiteX17" fmla="*/ 58020 w 2108045"/>
              <a:gd name="connsiteY17" fmla="*/ 1681316 h 1694914"/>
              <a:gd name="connsiteX18" fmla="*/ 56148 w 2108045"/>
              <a:gd name="connsiteY18" fmla="*/ 1694914 h 1694914"/>
              <a:gd name="connsiteX19" fmla="*/ 0 w 2108045"/>
              <a:gd name="connsiteY19" fmla="*/ 1694914 h 1694914"/>
              <a:gd name="connsiteX0" fmla="*/ 2108045 w 2108045"/>
              <a:gd name="connsiteY0" fmla="*/ 0 h 1694914"/>
              <a:gd name="connsiteX1" fmla="*/ 2019555 w 2108045"/>
              <a:gd name="connsiteY1" fmla="*/ 265471 h 1694914"/>
              <a:gd name="connsiteX2" fmla="*/ 1945813 w 2108045"/>
              <a:gd name="connsiteY2" fmla="*/ 442452 h 1694914"/>
              <a:gd name="connsiteX3" fmla="*/ 1872071 w 2108045"/>
              <a:gd name="connsiteY3" fmla="*/ 619432 h 1694914"/>
              <a:gd name="connsiteX4" fmla="*/ 1798329 w 2108045"/>
              <a:gd name="connsiteY4" fmla="*/ 766916 h 1694914"/>
              <a:gd name="connsiteX5" fmla="*/ 1724587 w 2108045"/>
              <a:gd name="connsiteY5" fmla="*/ 914400 h 1694914"/>
              <a:gd name="connsiteX6" fmla="*/ 1621349 w 2108045"/>
              <a:gd name="connsiteY6" fmla="*/ 1061884 h 1694914"/>
              <a:gd name="connsiteX7" fmla="*/ 1518110 w 2108045"/>
              <a:gd name="connsiteY7" fmla="*/ 1179871 h 1694914"/>
              <a:gd name="connsiteX8" fmla="*/ 1385374 w 2108045"/>
              <a:gd name="connsiteY8" fmla="*/ 1312606 h 1694914"/>
              <a:gd name="connsiteX9" fmla="*/ 1285878 w 2108045"/>
              <a:gd name="connsiteY9" fmla="*/ 1394118 h 1694914"/>
              <a:gd name="connsiteX10" fmla="*/ 1197388 w 2108045"/>
              <a:gd name="connsiteY10" fmla="*/ 1456997 h 1694914"/>
              <a:gd name="connsiteX11" fmla="*/ 1070268 w 2108045"/>
              <a:gd name="connsiteY11" fmla="*/ 1534624 h 1694914"/>
              <a:gd name="connsiteX12" fmla="*/ 972420 w 2108045"/>
              <a:gd name="connsiteY12" fmla="*/ 1578077 h 1694914"/>
              <a:gd name="connsiteX13" fmla="*/ 860047 w 2108045"/>
              <a:gd name="connsiteY13" fmla="*/ 1613402 h 1694914"/>
              <a:gd name="connsiteX14" fmla="*/ 748348 w 2108045"/>
              <a:gd name="connsiteY14" fmla="*/ 1631244 h 1694914"/>
              <a:gd name="connsiteX15" fmla="*/ 397232 w 2108045"/>
              <a:gd name="connsiteY15" fmla="*/ 1681316 h 1694914"/>
              <a:gd name="connsiteX16" fmla="*/ 249749 w 2108045"/>
              <a:gd name="connsiteY16" fmla="*/ 1681316 h 1694914"/>
              <a:gd name="connsiteX17" fmla="*/ 58020 w 2108045"/>
              <a:gd name="connsiteY17" fmla="*/ 1681316 h 1694914"/>
              <a:gd name="connsiteX18" fmla="*/ 13101 w 2108045"/>
              <a:gd name="connsiteY18" fmla="*/ 1677432 h 1694914"/>
              <a:gd name="connsiteX19" fmla="*/ 0 w 2108045"/>
              <a:gd name="connsiteY19" fmla="*/ 1694914 h 1694914"/>
              <a:gd name="connsiteX0" fmla="*/ 2108045 w 2108045"/>
              <a:gd name="connsiteY0" fmla="*/ 0 h 1695287"/>
              <a:gd name="connsiteX1" fmla="*/ 2019555 w 2108045"/>
              <a:gd name="connsiteY1" fmla="*/ 265471 h 1695287"/>
              <a:gd name="connsiteX2" fmla="*/ 1945813 w 2108045"/>
              <a:gd name="connsiteY2" fmla="*/ 442452 h 1695287"/>
              <a:gd name="connsiteX3" fmla="*/ 1872071 w 2108045"/>
              <a:gd name="connsiteY3" fmla="*/ 619432 h 1695287"/>
              <a:gd name="connsiteX4" fmla="*/ 1798329 w 2108045"/>
              <a:gd name="connsiteY4" fmla="*/ 766916 h 1695287"/>
              <a:gd name="connsiteX5" fmla="*/ 1724587 w 2108045"/>
              <a:gd name="connsiteY5" fmla="*/ 914400 h 1695287"/>
              <a:gd name="connsiteX6" fmla="*/ 1621349 w 2108045"/>
              <a:gd name="connsiteY6" fmla="*/ 1061884 h 1695287"/>
              <a:gd name="connsiteX7" fmla="*/ 1518110 w 2108045"/>
              <a:gd name="connsiteY7" fmla="*/ 1179871 h 1695287"/>
              <a:gd name="connsiteX8" fmla="*/ 1385374 w 2108045"/>
              <a:gd name="connsiteY8" fmla="*/ 1312606 h 1695287"/>
              <a:gd name="connsiteX9" fmla="*/ 1285878 w 2108045"/>
              <a:gd name="connsiteY9" fmla="*/ 1394118 h 1695287"/>
              <a:gd name="connsiteX10" fmla="*/ 1197388 w 2108045"/>
              <a:gd name="connsiteY10" fmla="*/ 1456997 h 1695287"/>
              <a:gd name="connsiteX11" fmla="*/ 1070268 w 2108045"/>
              <a:gd name="connsiteY11" fmla="*/ 1534624 h 1695287"/>
              <a:gd name="connsiteX12" fmla="*/ 972420 w 2108045"/>
              <a:gd name="connsiteY12" fmla="*/ 1578077 h 1695287"/>
              <a:gd name="connsiteX13" fmla="*/ 860047 w 2108045"/>
              <a:gd name="connsiteY13" fmla="*/ 1613402 h 1695287"/>
              <a:gd name="connsiteX14" fmla="*/ 748348 w 2108045"/>
              <a:gd name="connsiteY14" fmla="*/ 1631244 h 1695287"/>
              <a:gd name="connsiteX15" fmla="*/ 397232 w 2108045"/>
              <a:gd name="connsiteY15" fmla="*/ 1681316 h 1695287"/>
              <a:gd name="connsiteX16" fmla="*/ 249749 w 2108045"/>
              <a:gd name="connsiteY16" fmla="*/ 1681316 h 1695287"/>
              <a:gd name="connsiteX17" fmla="*/ 59891 w 2108045"/>
              <a:gd name="connsiteY17" fmla="*/ 1691029 h 1695287"/>
              <a:gd name="connsiteX18" fmla="*/ 13101 w 2108045"/>
              <a:gd name="connsiteY18" fmla="*/ 1677432 h 1695287"/>
              <a:gd name="connsiteX19" fmla="*/ 0 w 2108045"/>
              <a:gd name="connsiteY19" fmla="*/ 1694914 h 1695287"/>
              <a:gd name="connsiteX0" fmla="*/ 2108045 w 2108045"/>
              <a:gd name="connsiteY0" fmla="*/ 0 h 1694914"/>
              <a:gd name="connsiteX1" fmla="*/ 2019555 w 2108045"/>
              <a:gd name="connsiteY1" fmla="*/ 265471 h 1694914"/>
              <a:gd name="connsiteX2" fmla="*/ 1945813 w 2108045"/>
              <a:gd name="connsiteY2" fmla="*/ 442452 h 1694914"/>
              <a:gd name="connsiteX3" fmla="*/ 1872071 w 2108045"/>
              <a:gd name="connsiteY3" fmla="*/ 619432 h 1694914"/>
              <a:gd name="connsiteX4" fmla="*/ 1798329 w 2108045"/>
              <a:gd name="connsiteY4" fmla="*/ 766916 h 1694914"/>
              <a:gd name="connsiteX5" fmla="*/ 1724587 w 2108045"/>
              <a:gd name="connsiteY5" fmla="*/ 914400 h 1694914"/>
              <a:gd name="connsiteX6" fmla="*/ 1621349 w 2108045"/>
              <a:gd name="connsiteY6" fmla="*/ 1061884 h 1694914"/>
              <a:gd name="connsiteX7" fmla="*/ 1518110 w 2108045"/>
              <a:gd name="connsiteY7" fmla="*/ 1179871 h 1694914"/>
              <a:gd name="connsiteX8" fmla="*/ 1385374 w 2108045"/>
              <a:gd name="connsiteY8" fmla="*/ 1312606 h 1694914"/>
              <a:gd name="connsiteX9" fmla="*/ 1285878 w 2108045"/>
              <a:gd name="connsiteY9" fmla="*/ 1394118 h 1694914"/>
              <a:gd name="connsiteX10" fmla="*/ 1197388 w 2108045"/>
              <a:gd name="connsiteY10" fmla="*/ 1456997 h 1694914"/>
              <a:gd name="connsiteX11" fmla="*/ 1070268 w 2108045"/>
              <a:gd name="connsiteY11" fmla="*/ 1534624 h 1694914"/>
              <a:gd name="connsiteX12" fmla="*/ 972420 w 2108045"/>
              <a:gd name="connsiteY12" fmla="*/ 1578077 h 1694914"/>
              <a:gd name="connsiteX13" fmla="*/ 860047 w 2108045"/>
              <a:gd name="connsiteY13" fmla="*/ 1613402 h 1694914"/>
              <a:gd name="connsiteX14" fmla="*/ 748348 w 2108045"/>
              <a:gd name="connsiteY14" fmla="*/ 1631244 h 1694914"/>
              <a:gd name="connsiteX15" fmla="*/ 397232 w 2108045"/>
              <a:gd name="connsiteY15" fmla="*/ 1681316 h 1694914"/>
              <a:gd name="connsiteX16" fmla="*/ 249749 w 2108045"/>
              <a:gd name="connsiteY16" fmla="*/ 1681316 h 1694914"/>
              <a:gd name="connsiteX17" fmla="*/ 59891 w 2108045"/>
              <a:gd name="connsiteY17" fmla="*/ 1691029 h 1694914"/>
              <a:gd name="connsiteX18" fmla="*/ 13101 w 2108045"/>
              <a:gd name="connsiteY18" fmla="*/ 1677432 h 1694914"/>
              <a:gd name="connsiteX19" fmla="*/ 0 w 2108045"/>
              <a:gd name="connsiteY19" fmla="*/ 1694914 h 1694914"/>
              <a:gd name="connsiteX0" fmla="*/ 2108045 w 2108045"/>
              <a:gd name="connsiteY0" fmla="*/ 0 h 1694914"/>
              <a:gd name="connsiteX1" fmla="*/ 2019555 w 2108045"/>
              <a:gd name="connsiteY1" fmla="*/ 265471 h 1694914"/>
              <a:gd name="connsiteX2" fmla="*/ 1945813 w 2108045"/>
              <a:gd name="connsiteY2" fmla="*/ 442452 h 1694914"/>
              <a:gd name="connsiteX3" fmla="*/ 1872071 w 2108045"/>
              <a:gd name="connsiteY3" fmla="*/ 619432 h 1694914"/>
              <a:gd name="connsiteX4" fmla="*/ 1798329 w 2108045"/>
              <a:gd name="connsiteY4" fmla="*/ 766916 h 1694914"/>
              <a:gd name="connsiteX5" fmla="*/ 1724587 w 2108045"/>
              <a:gd name="connsiteY5" fmla="*/ 914400 h 1694914"/>
              <a:gd name="connsiteX6" fmla="*/ 1621349 w 2108045"/>
              <a:gd name="connsiteY6" fmla="*/ 1061884 h 1694914"/>
              <a:gd name="connsiteX7" fmla="*/ 1518110 w 2108045"/>
              <a:gd name="connsiteY7" fmla="*/ 1179871 h 1694914"/>
              <a:gd name="connsiteX8" fmla="*/ 1385374 w 2108045"/>
              <a:gd name="connsiteY8" fmla="*/ 1312606 h 1694914"/>
              <a:gd name="connsiteX9" fmla="*/ 1285878 w 2108045"/>
              <a:gd name="connsiteY9" fmla="*/ 1394118 h 1694914"/>
              <a:gd name="connsiteX10" fmla="*/ 1197388 w 2108045"/>
              <a:gd name="connsiteY10" fmla="*/ 1456997 h 1694914"/>
              <a:gd name="connsiteX11" fmla="*/ 1070268 w 2108045"/>
              <a:gd name="connsiteY11" fmla="*/ 1534624 h 1694914"/>
              <a:gd name="connsiteX12" fmla="*/ 972420 w 2108045"/>
              <a:gd name="connsiteY12" fmla="*/ 1578077 h 1694914"/>
              <a:gd name="connsiteX13" fmla="*/ 860047 w 2108045"/>
              <a:gd name="connsiteY13" fmla="*/ 1613402 h 1694914"/>
              <a:gd name="connsiteX14" fmla="*/ 748348 w 2108045"/>
              <a:gd name="connsiteY14" fmla="*/ 1631244 h 1694914"/>
              <a:gd name="connsiteX15" fmla="*/ 397232 w 2108045"/>
              <a:gd name="connsiteY15" fmla="*/ 1681316 h 1694914"/>
              <a:gd name="connsiteX16" fmla="*/ 247878 w 2108045"/>
              <a:gd name="connsiteY16" fmla="*/ 1689086 h 1694914"/>
              <a:gd name="connsiteX17" fmla="*/ 59891 w 2108045"/>
              <a:gd name="connsiteY17" fmla="*/ 1691029 h 1694914"/>
              <a:gd name="connsiteX18" fmla="*/ 13101 w 2108045"/>
              <a:gd name="connsiteY18" fmla="*/ 1677432 h 1694914"/>
              <a:gd name="connsiteX19" fmla="*/ 0 w 2108045"/>
              <a:gd name="connsiteY19" fmla="*/ 1694914 h 1694914"/>
              <a:gd name="connsiteX0" fmla="*/ 2108045 w 2108045"/>
              <a:gd name="connsiteY0" fmla="*/ 0 h 1699017"/>
              <a:gd name="connsiteX1" fmla="*/ 2019555 w 2108045"/>
              <a:gd name="connsiteY1" fmla="*/ 265471 h 1699017"/>
              <a:gd name="connsiteX2" fmla="*/ 1945813 w 2108045"/>
              <a:gd name="connsiteY2" fmla="*/ 442452 h 1699017"/>
              <a:gd name="connsiteX3" fmla="*/ 1872071 w 2108045"/>
              <a:gd name="connsiteY3" fmla="*/ 619432 h 1699017"/>
              <a:gd name="connsiteX4" fmla="*/ 1798329 w 2108045"/>
              <a:gd name="connsiteY4" fmla="*/ 766916 h 1699017"/>
              <a:gd name="connsiteX5" fmla="*/ 1724587 w 2108045"/>
              <a:gd name="connsiteY5" fmla="*/ 914400 h 1699017"/>
              <a:gd name="connsiteX6" fmla="*/ 1621349 w 2108045"/>
              <a:gd name="connsiteY6" fmla="*/ 1061884 h 1699017"/>
              <a:gd name="connsiteX7" fmla="*/ 1518110 w 2108045"/>
              <a:gd name="connsiteY7" fmla="*/ 1179871 h 1699017"/>
              <a:gd name="connsiteX8" fmla="*/ 1385374 w 2108045"/>
              <a:gd name="connsiteY8" fmla="*/ 1312606 h 1699017"/>
              <a:gd name="connsiteX9" fmla="*/ 1285878 w 2108045"/>
              <a:gd name="connsiteY9" fmla="*/ 1394118 h 1699017"/>
              <a:gd name="connsiteX10" fmla="*/ 1197388 w 2108045"/>
              <a:gd name="connsiteY10" fmla="*/ 1456997 h 1699017"/>
              <a:gd name="connsiteX11" fmla="*/ 1070268 w 2108045"/>
              <a:gd name="connsiteY11" fmla="*/ 1534624 h 1699017"/>
              <a:gd name="connsiteX12" fmla="*/ 972420 w 2108045"/>
              <a:gd name="connsiteY12" fmla="*/ 1578077 h 1699017"/>
              <a:gd name="connsiteX13" fmla="*/ 860047 w 2108045"/>
              <a:gd name="connsiteY13" fmla="*/ 1613402 h 1699017"/>
              <a:gd name="connsiteX14" fmla="*/ 748348 w 2108045"/>
              <a:gd name="connsiteY14" fmla="*/ 1631244 h 1699017"/>
              <a:gd name="connsiteX15" fmla="*/ 397232 w 2108045"/>
              <a:gd name="connsiteY15" fmla="*/ 1681316 h 1699017"/>
              <a:gd name="connsiteX16" fmla="*/ 247878 w 2108045"/>
              <a:gd name="connsiteY16" fmla="*/ 1689086 h 1699017"/>
              <a:gd name="connsiteX17" fmla="*/ 59891 w 2108045"/>
              <a:gd name="connsiteY17" fmla="*/ 1698799 h 1699017"/>
              <a:gd name="connsiteX18" fmla="*/ 13101 w 2108045"/>
              <a:gd name="connsiteY18" fmla="*/ 1677432 h 1699017"/>
              <a:gd name="connsiteX19" fmla="*/ 0 w 2108045"/>
              <a:gd name="connsiteY19" fmla="*/ 1694914 h 1699017"/>
              <a:gd name="connsiteX0" fmla="*/ 2108045 w 2108045"/>
              <a:gd name="connsiteY0" fmla="*/ 0 h 1699017"/>
              <a:gd name="connsiteX1" fmla="*/ 2019555 w 2108045"/>
              <a:gd name="connsiteY1" fmla="*/ 265471 h 1699017"/>
              <a:gd name="connsiteX2" fmla="*/ 1945813 w 2108045"/>
              <a:gd name="connsiteY2" fmla="*/ 442452 h 1699017"/>
              <a:gd name="connsiteX3" fmla="*/ 1872071 w 2108045"/>
              <a:gd name="connsiteY3" fmla="*/ 619432 h 1699017"/>
              <a:gd name="connsiteX4" fmla="*/ 1798329 w 2108045"/>
              <a:gd name="connsiteY4" fmla="*/ 766916 h 1699017"/>
              <a:gd name="connsiteX5" fmla="*/ 1724587 w 2108045"/>
              <a:gd name="connsiteY5" fmla="*/ 914400 h 1699017"/>
              <a:gd name="connsiteX6" fmla="*/ 1621349 w 2108045"/>
              <a:gd name="connsiteY6" fmla="*/ 1061884 h 1699017"/>
              <a:gd name="connsiteX7" fmla="*/ 1518110 w 2108045"/>
              <a:gd name="connsiteY7" fmla="*/ 1179871 h 1699017"/>
              <a:gd name="connsiteX8" fmla="*/ 1385374 w 2108045"/>
              <a:gd name="connsiteY8" fmla="*/ 1312606 h 1699017"/>
              <a:gd name="connsiteX9" fmla="*/ 1285878 w 2108045"/>
              <a:gd name="connsiteY9" fmla="*/ 1394118 h 1699017"/>
              <a:gd name="connsiteX10" fmla="*/ 1197388 w 2108045"/>
              <a:gd name="connsiteY10" fmla="*/ 1456997 h 1699017"/>
              <a:gd name="connsiteX11" fmla="*/ 1070268 w 2108045"/>
              <a:gd name="connsiteY11" fmla="*/ 1534624 h 1699017"/>
              <a:gd name="connsiteX12" fmla="*/ 972420 w 2108045"/>
              <a:gd name="connsiteY12" fmla="*/ 1578077 h 1699017"/>
              <a:gd name="connsiteX13" fmla="*/ 860047 w 2108045"/>
              <a:gd name="connsiteY13" fmla="*/ 1613402 h 1699017"/>
              <a:gd name="connsiteX14" fmla="*/ 748348 w 2108045"/>
              <a:gd name="connsiteY14" fmla="*/ 1637072 h 1699017"/>
              <a:gd name="connsiteX15" fmla="*/ 397232 w 2108045"/>
              <a:gd name="connsiteY15" fmla="*/ 1681316 h 1699017"/>
              <a:gd name="connsiteX16" fmla="*/ 247878 w 2108045"/>
              <a:gd name="connsiteY16" fmla="*/ 1689086 h 1699017"/>
              <a:gd name="connsiteX17" fmla="*/ 59891 w 2108045"/>
              <a:gd name="connsiteY17" fmla="*/ 1698799 h 1699017"/>
              <a:gd name="connsiteX18" fmla="*/ 13101 w 2108045"/>
              <a:gd name="connsiteY18" fmla="*/ 1677432 h 1699017"/>
              <a:gd name="connsiteX19" fmla="*/ 0 w 2108045"/>
              <a:gd name="connsiteY19" fmla="*/ 1694914 h 1699017"/>
              <a:gd name="connsiteX0" fmla="*/ 2108045 w 2108045"/>
              <a:gd name="connsiteY0" fmla="*/ 0 h 1699017"/>
              <a:gd name="connsiteX1" fmla="*/ 2019555 w 2108045"/>
              <a:gd name="connsiteY1" fmla="*/ 265471 h 1699017"/>
              <a:gd name="connsiteX2" fmla="*/ 1945813 w 2108045"/>
              <a:gd name="connsiteY2" fmla="*/ 442452 h 1699017"/>
              <a:gd name="connsiteX3" fmla="*/ 1872071 w 2108045"/>
              <a:gd name="connsiteY3" fmla="*/ 619432 h 1699017"/>
              <a:gd name="connsiteX4" fmla="*/ 1798329 w 2108045"/>
              <a:gd name="connsiteY4" fmla="*/ 766916 h 1699017"/>
              <a:gd name="connsiteX5" fmla="*/ 1724587 w 2108045"/>
              <a:gd name="connsiteY5" fmla="*/ 914400 h 1699017"/>
              <a:gd name="connsiteX6" fmla="*/ 1621349 w 2108045"/>
              <a:gd name="connsiteY6" fmla="*/ 1061884 h 1699017"/>
              <a:gd name="connsiteX7" fmla="*/ 1518110 w 2108045"/>
              <a:gd name="connsiteY7" fmla="*/ 1179871 h 1699017"/>
              <a:gd name="connsiteX8" fmla="*/ 1385374 w 2108045"/>
              <a:gd name="connsiteY8" fmla="*/ 1312606 h 1699017"/>
              <a:gd name="connsiteX9" fmla="*/ 1285878 w 2108045"/>
              <a:gd name="connsiteY9" fmla="*/ 1394118 h 1699017"/>
              <a:gd name="connsiteX10" fmla="*/ 1197388 w 2108045"/>
              <a:gd name="connsiteY10" fmla="*/ 1456997 h 1699017"/>
              <a:gd name="connsiteX11" fmla="*/ 1070268 w 2108045"/>
              <a:gd name="connsiteY11" fmla="*/ 1534624 h 1699017"/>
              <a:gd name="connsiteX12" fmla="*/ 972420 w 2108045"/>
              <a:gd name="connsiteY12" fmla="*/ 1578077 h 1699017"/>
              <a:gd name="connsiteX13" fmla="*/ 860047 w 2108045"/>
              <a:gd name="connsiteY13" fmla="*/ 1613402 h 1699017"/>
              <a:gd name="connsiteX14" fmla="*/ 748348 w 2108045"/>
              <a:gd name="connsiteY14" fmla="*/ 1637072 h 1699017"/>
              <a:gd name="connsiteX15" fmla="*/ 378516 w 2108045"/>
              <a:gd name="connsiteY15" fmla="*/ 1677431 h 1699017"/>
              <a:gd name="connsiteX16" fmla="*/ 247878 w 2108045"/>
              <a:gd name="connsiteY16" fmla="*/ 1689086 h 1699017"/>
              <a:gd name="connsiteX17" fmla="*/ 59891 w 2108045"/>
              <a:gd name="connsiteY17" fmla="*/ 1698799 h 1699017"/>
              <a:gd name="connsiteX18" fmla="*/ 13101 w 2108045"/>
              <a:gd name="connsiteY18" fmla="*/ 1677432 h 1699017"/>
              <a:gd name="connsiteX19" fmla="*/ 0 w 2108045"/>
              <a:gd name="connsiteY19" fmla="*/ 1694914 h 1699017"/>
              <a:gd name="connsiteX0" fmla="*/ 2108045 w 2108045"/>
              <a:gd name="connsiteY0" fmla="*/ 0 h 1698966"/>
              <a:gd name="connsiteX1" fmla="*/ 2019555 w 2108045"/>
              <a:gd name="connsiteY1" fmla="*/ 265471 h 1698966"/>
              <a:gd name="connsiteX2" fmla="*/ 1945813 w 2108045"/>
              <a:gd name="connsiteY2" fmla="*/ 442452 h 1698966"/>
              <a:gd name="connsiteX3" fmla="*/ 1872071 w 2108045"/>
              <a:gd name="connsiteY3" fmla="*/ 619432 h 1698966"/>
              <a:gd name="connsiteX4" fmla="*/ 1798329 w 2108045"/>
              <a:gd name="connsiteY4" fmla="*/ 766916 h 1698966"/>
              <a:gd name="connsiteX5" fmla="*/ 1724587 w 2108045"/>
              <a:gd name="connsiteY5" fmla="*/ 914400 h 1698966"/>
              <a:gd name="connsiteX6" fmla="*/ 1621349 w 2108045"/>
              <a:gd name="connsiteY6" fmla="*/ 1061884 h 1698966"/>
              <a:gd name="connsiteX7" fmla="*/ 1518110 w 2108045"/>
              <a:gd name="connsiteY7" fmla="*/ 1179871 h 1698966"/>
              <a:gd name="connsiteX8" fmla="*/ 1385374 w 2108045"/>
              <a:gd name="connsiteY8" fmla="*/ 1312606 h 1698966"/>
              <a:gd name="connsiteX9" fmla="*/ 1285878 w 2108045"/>
              <a:gd name="connsiteY9" fmla="*/ 1394118 h 1698966"/>
              <a:gd name="connsiteX10" fmla="*/ 1197388 w 2108045"/>
              <a:gd name="connsiteY10" fmla="*/ 1456997 h 1698966"/>
              <a:gd name="connsiteX11" fmla="*/ 1070268 w 2108045"/>
              <a:gd name="connsiteY11" fmla="*/ 1534624 h 1698966"/>
              <a:gd name="connsiteX12" fmla="*/ 972420 w 2108045"/>
              <a:gd name="connsiteY12" fmla="*/ 1578077 h 1698966"/>
              <a:gd name="connsiteX13" fmla="*/ 860047 w 2108045"/>
              <a:gd name="connsiteY13" fmla="*/ 1613402 h 1698966"/>
              <a:gd name="connsiteX14" fmla="*/ 748348 w 2108045"/>
              <a:gd name="connsiteY14" fmla="*/ 1637072 h 1698966"/>
              <a:gd name="connsiteX15" fmla="*/ 378516 w 2108045"/>
              <a:gd name="connsiteY15" fmla="*/ 1677431 h 1698966"/>
              <a:gd name="connsiteX16" fmla="*/ 231034 w 2108045"/>
              <a:gd name="connsiteY16" fmla="*/ 1685201 h 1698966"/>
              <a:gd name="connsiteX17" fmla="*/ 59891 w 2108045"/>
              <a:gd name="connsiteY17" fmla="*/ 1698799 h 1698966"/>
              <a:gd name="connsiteX18" fmla="*/ 13101 w 2108045"/>
              <a:gd name="connsiteY18" fmla="*/ 1677432 h 1698966"/>
              <a:gd name="connsiteX19" fmla="*/ 0 w 2108045"/>
              <a:gd name="connsiteY19" fmla="*/ 1694914 h 1698966"/>
              <a:gd name="connsiteX0" fmla="*/ 2108045 w 2108045"/>
              <a:gd name="connsiteY0" fmla="*/ 0 h 1699051"/>
              <a:gd name="connsiteX1" fmla="*/ 2019555 w 2108045"/>
              <a:gd name="connsiteY1" fmla="*/ 265471 h 1699051"/>
              <a:gd name="connsiteX2" fmla="*/ 1945813 w 2108045"/>
              <a:gd name="connsiteY2" fmla="*/ 442452 h 1699051"/>
              <a:gd name="connsiteX3" fmla="*/ 1872071 w 2108045"/>
              <a:gd name="connsiteY3" fmla="*/ 619432 h 1699051"/>
              <a:gd name="connsiteX4" fmla="*/ 1798329 w 2108045"/>
              <a:gd name="connsiteY4" fmla="*/ 766916 h 1699051"/>
              <a:gd name="connsiteX5" fmla="*/ 1724587 w 2108045"/>
              <a:gd name="connsiteY5" fmla="*/ 914400 h 1699051"/>
              <a:gd name="connsiteX6" fmla="*/ 1621349 w 2108045"/>
              <a:gd name="connsiteY6" fmla="*/ 1061884 h 1699051"/>
              <a:gd name="connsiteX7" fmla="*/ 1518110 w 2108045"/>
              <a:gd name="connsiteY7" fmla="*/ 1179871 h 1699051"/>
              <a:gd name="connsiteX8" fmla="*/ 1385374 w 2108045"/>
              <a:gd name="connsiteY8" fmla="*/ 1312606 h 1699051"/>
              <a:gd name="connsiteX9" fmla="*/ 1285878 w 2108045"/>
              <a:gd name="connsiteY9" fmla="*/ 1394118 h 1699051"/>
              <a:gd name="connsiteX10" fmla="*/ 1197388 w 2108045"/>
              <a:gd name="connsiteY10" fmla="*/ 1456997 h 1699051"/>
              <a:gd name="connsiteX11" fmla="*/ 1070268 w 2108045"/>
              <a:gd name="connsiteY11" fmla="*/ 1534624 h 1699051"/>
              <a:gd name="connsiteX12" fmla="*/ 972420 w 2108045"/>
              <a:gd name="connsiteY12" fmla="*/ 1578077 h 1699051"/>
              <a:gd name="connsiteX13" fmla="*/ 860047 w 2108045"/>
              <a:gd name="connsiteY13" fmla="*/ 1613402 h 1699051"/>
              <a:gd name="connsiteX14" fmla="*/ 748348 w 2108045"/>
              <a:gd name="connsiteY14" fmla="*/ 1637072 h 1699051"/>
              <a:gd name="connsiteX15" fmla="*/ 378516 w 2108045"/>
              <a:gd name="connsiteY15" fmla="*/ 1677431 h 1699051"/>
              <a:gd name="connsiteX16" fmla="*/ 231034 w 2108045"/>
              <a:gd name="connsiteY16" fmla="*/ 1685201 h 1699051"/>
              <a:gd name="connsiteX17" fmla="*/ 59891 w 2108045"/>
              <a:gd name="connsiteY17" fmla="*/ 1698799 h 1699051"/>
              <a:gd name="connsiteX18" fmla="*/ 13101 w 2108045"/>
              <a:gd name="connsiteY18" fmla="*/ 1677432 h 1699051"/>
              <a:gd name="connsiteX19" fmla="*/ 0 w 2108045"/>
              <a:gd name="connsiteY19" fmla="*/ 1694914 h 1699051"/>
              <a:gd name="connsiteX0" fmla="*/ 2108045 w 2108045"/>
              <a:gd name="connsiteY0" fmla="*/ 0 h 1699304"/>
              <a:gd name="connsiteX1" fmla="*/ 2019555 w 2108045"/>
              <a:gd name="connsiteY1" fmla="*/ 265471 h 1699304"/>
              <a:gd name="connsiteX2" fmla="*/ 1945813 w 2108045"/>
              <a:gd name="connsiteY2" fmla="*/ 442452 h 1699304"/>
              <a:gd name="connsiteX3" fmla="*/ 1872071 w 2108045"/>
              <a:gd name="connsiteY3" fmla="*/ 619432 h 1699304"/>
              <a:gd name="connsiteX4" fmla="*/ 1798329 w 2108045"/>
              <a:gd name="connsiteY4" fmla="*/ 766916 h 1699304"/>
              <a:gd name="connsiteX5" fmla="*/ 1724587 w 2108045"/>
              <a:gd name="connsiteY5" fmla="*/ 914400 h 1699304"/>
              <a:gd name="connsiteX6" fmla="*/ 1621349 w 2108045"/>
              <a:gd name="connsiteY6" fmla="*/ 1061884 h 1699304"/>
              <a:gd name="connsiteX7" fmla="*/ 1518110 w 2108045"/>
              <a:gd name="connsiteY7" fmla="*/ 1179871 h 1699304"/>
              <a:gd name="connsiteX8" fmla="*/ 1385374 w 2108045"/>
              <a:gd name="connsiteY8" fmla="*/ 1312606 h 1699304"/>
              <a:gd name="connsiteX9" fmla="*/ 1285878 w 2108045"/>
              <a:gd name="connsiteY9" fmla="*/ 1394118 h 1699304"/>
              <a:gd name="connsiteX10" fmla="*/ 1197388 w 2108045"/>
              <a:gd name="connsiteY10" fmla="*/ 1456997 h 1699304"/>
              <a:gd name="connsiteX11" fmla="*/ 1070268 w 2108045"/>
              <a:gd name="connsiteY11" fmla="*/ 1534624 h 1699304"/>
              <a:gd name="connsiteX12" fmla="*/ 972420 w 2108045"/>
              <a:gd name="connsiteY12" fmla="*/ 1578077 h 1699304"/>
              <a:gd name="connsiteX13" fmla="*/ 860047 w 2108045"/>
              <a:gd name="connsiteY13" fmla="*/ 1613402 h 1699304"/>
              <a:gd name="connsiteX14" fmla="*/ 748348 w 2108045"/>
              <a:gd name="connsiteY14" fmla="*/ 1637072 h 1699304"/>
              <a:gd name="connsiteX15" fmla="*/ 378516 w 2108045"/>
              <a:gd name="connsiteY15" fmla="*/ 1677431 h 1699304"/>
              <a:gd name="connsiteX16" fmla="*/ 231034 w 2108045"/>
              <a:gd name="connsiteY16" fmla="*/ 1691029 h 1699304"/>
              <a:gd name="connsiteX17" fmla="*/ 59891 w 2108045"/>
              <a:gd name="connsiteY17" fmla="*/ 1698799 h 1699304"/>
              <a:gd name="connsiteX18" fmla="*/ 13101 w 2108045"/>
              <a:gd name="connsiteY18" fmla="*/ 1677432 h 1699304"/>
              <a:gd name="connsiteX19" fmla="*/ 0 w 2108045"/>
              <a:gd name="connsiteY19" fmla="*/ 1694914 h 1699304"/>
              <a:gd name="connsiteX0" fmla="*/ 2108045 w 2108045"/>
              <a:gd name="connsiteY0" fmla="*/ 0 h 1699304"/>
              <a:gd name="connsiteX1" fmla="*/ 2019555 w 2108045"/>
              <a:gd name="connsiteY1" fmla="*/ 265471 h 1699304"/>
              <a:gd name="connsiteX2" fmla="*/ 1945813 w 2108045"/>
              <a:gd name="connsiteY2" fmla="*/ 442452 h 1699304"/>
              <a:gd name="connsiteX3" fmla="*/ 1872071 w 2108045"/>
              <a:gd name="connsiteY3" fmla="*/ 619432 h 1699304"/>
              <a:gd name="connsiteX4" fmla="*/ 1798329 w 2108045"/>
              <a:gd name="connsiteY4" fmla="*/ 766916 h 1699304"/>
              <a:gd name="connsiteX5" fmla="*/ 1724587 w 2108045"/>
              <a:gd name="connsiteY5" fmla="*/ 914400 h 1699304"/>
              <a:gd name="connsiteX6" fmla="*/ 1621349 w 2108045"/>
              <a:gd name="connsiteY6" fmla="*/ 1061884 h 1699304"/>
              <a:gd name="connsiteX7" fmla="*/ 1518110 w 2108045"/>
              <a:gd name="connsiteY7" fmla="*/ 1179871 h 1699304"/>
              <a:gd name="connsiteX8" fmla="*/ 1385374 w 2108045"/>
              <a:gd name="connsiteY8" fmla="*/ 1312606 h 1699304"/>
              <a:gd name="connsiteX9" fmla="*/ 1285878 w 2108045"/>
              <a:gd name="connsiteY9" fmla="*/ 1394118 h 1699304"/>
              <a:gd name="connsiteX10" fmla="*/ 1197388 w 2108045"/>
              <a:gd name="connsiteY10" fmla="*/ 1456997 h 1699304"/>
              <a:gd name="connsiteX11" fmla="*/ 1070268 w 2108045"/>
              <a:gd name="connsiteY11" fmla="*/ 1534624 h 1699304"/>
              <a:gd name="connsiteX12" fmla="*/ 972420 w 2108045"/>
              <a:gd name="connsiteY12" fmla="*/ 1578077 h 1699304"/>
              <a:gd name="connsiteX13" fmla="*/ 860047 w 2108045"/>
              <a:gd name="connsiteY13" fmla="*/ 1613402 h 1699304"/>
              <a:gd name="connsiteX14" fmla="*/ 748348 w 2108045"/>
              <a:gd name="connsiteY14" fmla="*/ 1637072 h 1699304"/>
              <a:gd name="connsiteX15" fmla="*/ 378516 w 2108045"/>
              <a:gd name="connsiteY15" fmla="*/ 1677431 h 1699304"/>
              <a:gd name="connsiteX16" fmla="*/ 231034 w 2108045"/>
              <a:gd name="connsiteY16" fmla="*/ 1691029 h 1699304"/>
              <a:gd name="connsiteX17" fmla="*/ 59891 w 2108045"/>
              <a:gd name="connsiteY17" fmla="*/ 1698799 h 1699304"/>
              <a:gd name="connsiteX18" fmla="*/ 0 w 2108045"/>
              <a:gd name="connsiteY18" fmla="*/ 1694914 h 1699304"/>
              <a:gd name="connsiteX0" fmla="*/ 2048154 w 2048154"/>
              <a:gd name="connsiteY0" fmla="*/ 0 h 1699304"/>
              <a:gd name="connsiteX1" fmla="*/ 1959664 w 2048154"/>
              <a:gd name="connsiteY1" fmla="*/ 265471 h 1699304"/>
              <a:gd name="connsiteX2" fmla="*/ 1885922 w 2048154"/>
              <a:gd name="connsiteY2" fmla="*/ 442452 h 1699304"/>
              <a:gd name="connsiteX3" fmla="*/ 1812180 w 2048154"/>
              <a:gd name="connsiteY3" fmla="*/ 619432 h 1699304"/>
              <a:gd name="connsiteX4" fmla="*/ 1738438 w 2048154"/>
              <a:gd name="connsiteY4" fmla="*/ 766916 h 1699304"/>
              <a:gd name="connsiteX5" fmla="*/ 1664696 w 2048154"/>
              <a:gd name="connsiteY5" fmla="*/ 914400 h 1699304"/>
              <a:gd name="connsiteX6" fmla="*/ 1561458 w 2048154"/>
              <a:gd name="connsiteY6" fmla="*/ 1061884 h 1699304"/>
              <a:gd name="connsiteX7" fmla="*/ 1458219 w 2048154"/>
              <a:gd name="connsiteY7" fmla="*/ 1179871 h 1699304"/>
              <a:gd name="connsiteX8" fmla="*/ 1325483 w 2048154"/>
              <a:gd name="connsiteY8" fmla="*/ 1312606 h 1699304"/>
              <a:gd name="connsiteX9" fmla="*/ 1225987 w 2048154"/>
              <a:gd name="connsiteY9" fmla="*/ 1394118 h 1699304"/>
              <a:gd name="connsiteX10" fmla="*/ 1137497 w 2048154"/>
              <a:gd name="connsiteY10" fmla="*/ 1456997 h 1699304"/>
              <a:gd name="connsiteX11" fmla="*/ 1010377 w 2048154"/>
              <a:gd name="connsiteY11" fmla="*/ 1534624 h 1699304"/>
              <a:gd name="connsiteX12" fmla="*/ 912529 w 2048154"/>
              <a:gd name="connsiteY12" fmla="*/ 1578077 h 1699304"/>
              <a:gd name="connsiteX13" fmla="*/ 800156 w 2048154"/>
              <a:gd name="connsiteY13" fmla="*/ 1613402 h 1699304"/>
              <a:gd name="connsiteX14" fmla="*/ 688457 w 2048154"/>
              <a:gd name="connsiteY14" fmla="*/ 1637072 h 1699304"/>
              <a:gd name="connsiteX15" fmla="*/ 318625 w 2048154"/>
              <a:gd name="connsiteY15" fmla="*/ 1677431 h 1699304"/>
              <a:gd name="connsiteX16" fmla="*/ 171143 w 2048154"/>
              <a:gd name="connsiteY16" fmla="*/ 1691029 h 1699304"/>
              <a:gd name="connsiteX17" fmla="*/ 0 w 2048154"/>
              <a:gd name="connsiteY17" fmla="*/ 1698799 h 169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8154" h="1699304">
                <a:moveTo>
                  <a:pt x="2048154" y="0"/>
                </a:moveTo>
                <a:cubicBezTo>
                  <a:pt x="2017428" y="95864"/>
                  <a:pt x="1986703" y="191729"/>
                  <a:pt x="1959664" y="265471"/>
                </a:cubicBezTo>
                <a:cubicBezTo>
                  <a:pt x="1932625" y="339213"/>
                  <a:pt x="1885922" y="442452"/>
                  <a:pt x="1885922" y="442452"/>
                </a:cubicBezTo>
                <a:cubicBezTo>
                  <a:pt x="1861341" y="501446"/>
                  <a:pt x="1836761" y="565355"/>
                  <a:pt x="1812180" y="619432"/>
                </a:cubicBezTo>
                <a:cubicBezTo>
                  <a:pt x="1787599" y="673509"/>
                  <a:pt x="1738438" y="766916"/>
                  <a:pt x="1738438" y="766916"/>
                </a:cubicBezTo>
                <a:cubicBezTo>
                  <a:pt x="1713857" y="816077"/>
                  <a:pt x="1694193" y="865239"/>
                  <a:pt x="1664696" y="914400"/>
                </a:cubicBezTo>
                <a:cubicBezTo>
                  <a:pt x="1635199" y="963561"/>
                  <a:pt x="1595871" y="1017639"/>
                  <a:pt x="1561458" y="1061884"/>
                </a:cubicBezTo>
                <a:cubicBezTo>
                  <a:pt x="1527045" y="1106129"/>
                  <a:pt x="1497548" y="1138084"/>
                  <a:pt x="1458219" y="1179871"/>
                </a:cubicBezTo>
                <a:cubicBezTo>
                  <a:pt x="1418890" y="1221658"/>
                  <a:pt x="1364188" y="1276898"/>
                  <a:pt x="1325483" y="1312606"/>
                </a:cubicBezTo>
                <a:cubicBezTo>
                  <a:pt x="1286778" y="1348314"/>
                  <a:pt x="1257318" y="1370053"/>
                  <a:pt x="1225987" y="1394118"/>
                </a:cubicBezTo>
                <a:cubicBezTo>
                  <a:pt x="1194656" y="1418183"/>
                  <a:pt x="1173432" y="1433579"/>
                  <a:pt x="1137497" y="1456997"/>
                </a:cubicBezTo>
                <a:cubicBezTo>
                  <a:pt x="1101562" y="1480415"/>
                  <a:pt x="1047872" y="1514444"/>
                  <a:pt x="1010377" y="1534624"/>
                </a:cubicBezTo>
                <a:cubicBezTo>
                  <a:pt x="972882" y="1554804"/>
                  <a:pt x="947566" y="1564947"/>
                  <a:pt x="912529" y="1578077"/>
                </a:cubicBezTo>
                <a:cubicBezTo>
                  <a:pt x="877492" y="1591207"/>
                  <a:pt x="837501" y="1603570"/>
                  <a:pt x="800156" y="1613402"/>
                </a:cubicBezTo>
                <a:cubicBezTo>
                  <a:pt x="762811" y="1623235"/>
                  <a:pt x="768712" y="1626401"/>
                  <a:pt x="688457" y="1637072"/>
                </a:cubicBezTo>
                <a:cubicBezTo>
                  <a:pt x="608202" y="1647743"/>
                  <a:pt x="404844" y="1668438"/>
                  <a:pt x="318625" y="1677431"/>
                </a:cubicBezTo>
                <a:cubicBezTo>
                  <a:pt x="232406" y="1686424"/>
                  <a:pt x="171143" y="1691029"/>
                  <a:pt x="171143" y="1691029"/>
                </a:cubicBezTo>
                <a:cubicBezTo>
                  <a:pt x="107233" y="1696857"/>
                  <a:pt x="63910" y="1700741"/>
                  <a:pt x="0" y="1698799"/>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mc:AlternateContent xmlns:mc="http://schemas.openxmlformats.org/markup-compatibility/2006">
        <mc:Choice xmlns:a14="http://schemas.microsoft.com/office/drawing/2010/main" Requires="a14">
          <p:sp>
            <p:nvSpPr>
              <p:cNvPr id="5" name="TextBox 4"/>
              <p:cNvSpPr txBox="1"/>
              <p:nvPr/>
            </p:nvSpPr>
            <p:spPr>
              <a:xfrm>
                <a:off x="5257800" y="2878423"/>
                <a:ext cx="1838196" cy="369332"/>
              </a:xfrm>
              <a:prstGeom prst="rect">
                <a:avLst/>
              </a:prstGeom>
              <a:noFill/>
            </p:spPr>
            <p:txBody>
              <a:bodyPr wrap="none" rtlCol="0">
                <a:spAutoFit/>
              </a:bodyPr>
              <a:lstStyle/>
              <a:p>
                <a:r>
                  <a:rPr lang="en-US" sz="1800" dirty="0" smtClean="0">
                    <a:solidFill>
                      <a:srgbClr val="0000FF"/>
                    </a:solidFill>
                    <a:latin typeface="+mn-lt"/>
                  </a:rPr>
                  <a:t>s</a:t>
                </a:r>
                <a:r>
                  <a:rPr lang="en-US" sz="1800" b="0" dirty="0" smtClean="0">
                    <a:solidFill>
                      <a:srgbClr val="0000FF"/>
                    </a:solidFill>
                    <a:latin typeface="+mn-lt"/>
                  </a:rPr>
                  <a:t>lope </a:t>
                </a:r>
                <a14:m>
                  <m:oMath xmlns:m="http://schemas.openxmlformats.org/officeDocument/2006/math">
                    <m:r>
                      <a:rPr lang="en-US" sz="1800" b="0" i="1" smtClean="0">
                        <a:solidFill>
                          <a:srgbClr val="0000FF"/>
                        </a:solidFill>
                        <a:latin typeface="+mn-lt"/>
                      </a:rPr>
                      <m:t>=</m:t>
                    </m:r>
                    <m:d>
                      <m:dPr>
                        <m:ctrlPr>
                          <a:rPr lang="en-US" sz="1800" b="0" i="1" smtClean="0">
                            <a:solidFill>
                              <a:srgbClr val="0000FF"/>
                            </a:solidFill>
                            <a:latin typeface="+mn-lt"/>
                          </a:rPr>
                        </m:ctrlPr>
                      </m:dPr>
                      <m:e>
                        <m:r>
                          <a:rPr lang="en-US" sz="1800" b="0" i="1" smtClean="0">
                            <a:solidFill>
                              <a:srgbClr val="0000FF"/>
                            </a:solidFill>
                            <a:latin typeface="+mn-lt"/>
                          </a:rPr>
                          <m:t>1−</m:t>
                        </m:r>
                        <m:r>
                          <a:rPr lang="en-US" sz="1800" b="0" i="1" smtClean="0">
                            <a:solidFill>
                              <a:srgbClr val="0000FF"/>
                            </a:solidFill>
                            <a:latin typeface="+mn-lt"/>
                          </a:rPr>
                          <m:t>𝜏</m:t>
                        </m:r>
                      </m:e>
                    </m:d>
                    <m:r>
                      <a:rPr lang="en-US" sz="1800" b="0" i="1" smtClean="0">
                        <a:solidFill>
                          <a:srgbClr val="0000FF"/>
                        </a:solidFill>
                        <a:latin typeface="+mn-lt"/>
                      </a:rPr>
                      <m:t>𝑤</m:t>
                    </m:r>
                  </m:oMath>
                </a14:m>
                <a:endParaRPr lang="en-US" sz="1800" dirty="0">
                  <a:solidFill>
                    <a:srgbClr val="0000FF"/>
                  </a:solidFill>
                  <a:latin typeface="+mn-lt"/>
                </a:endParaRPr>
              </a:p>
            </p:txBody>
          </p:sp>
        </mc:Choice>
        <mc:Fallback>
          <p:sp>
            <p:nvSpPr>
              <p:cNvPr id="5" name="TextBox 4"/>
              <p:cNvSpPr txBox="1">
                <a:spLocks noRot="1" noChangeAspect="1" noMove="1" noResize="1" noEditPoints="1" noAdjustHandles="1" noChangeArrowheads="1" noChangeShapeType="1" noTextEdit="1"/>
              </p:cNvSpPr>
              <p:nvPr/>
            </p:nvSpPr>
            <p:spPr>
              <a:xfrm>
                <a:off x="5257800" y="2878423"/>
                <a:ext cx="1838196" cy="369332"/>
              </a:xfrm>
              <a:prstGeom prst="rect">
                <a:avLst/>
              </a:prstGeom>
              <a:blipFill rotWithShape="1">
                <a:blip r:embed="rId3"/>
                <a:stretch>
                  <a:fillRect l="-2990" t="-8197"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p:cNvSpPr txBox="1"/>
              <p:nvPr/>
            </p:nvSpPr>
            <p:spPr>
              <a:xfrm>
                <a:off x="4000208" y="611187"/>
                <a:ext cx="1136850" cy="369332"/>
              </a:xfrm>
              <a:prstGeom prst="rect">
                <a:avLst/>
              </a:prstGeom>
              <a:noFill/>
            </p:spPr>
            <p:txBody>
              <a:bodyPr wrap="none" rtlCol="0">
                <a:spAutoFit/>
              </a:bodyPr>
              <a:lstStyle/>
              <a:p>
                <a:r>
                  <a:rPr lang="en-US" sz="1800" dirty="0" smtClean="0">
                    <a:solidFill>
                      <a:srgbClr val="0000FF"/>
                    </a:solidFill>
                    <a:latin typeface="+mn-lt"/>
                  </a:rPr>
                  <a:t>s</a:t>
                </a:r>
                <a:r>
                  <a:rPr lang="en-US" sz="1800" b="0" dirty="0" smtClean="0">
                    <a:solidFill>
                      <a:srgbClr val="0000FF"/>
                    </a:solidFill>
                    <a:latin typeface="+mn-lt"/>
                  </a:rPr>
                  <a:t>lope </a:t>
                </a:r>
                <a14:m>
                  <m:oMath xmlns:m="http://schemas.openxmlformats.org/officeDocument/2006/math">
                    <m:r>
                      <a:rPr lang="en-US" sz="1800" b="0" i="1" smtClean="0">
                        <a:solidFill>
                          <a:srgbClr val="0000FF"/>
                        </a:solidFill>
                        <a:latin typeface="+mn-lt"/>
                      </a:rPr>
                      <m:t>=</m:t>
                    </m:r>
                    <m:r>
                      <a:rPr lang="en-US" sz="1800" b="0" i="1" smtClean="0">
                        <a:solidFill>
                          <a:srgbClr val="0000FF"/>
                        </a:solidFill>
                        <a:latin typeface="+mn-lt"/>
                      </a:rPr>
                      <m:t>𝑤</m:t>
                    </m:r>
                  </m:oMath>
                </a14:m>
                <a:endParaRPr lang="en-US" sz="1800" dirty="0">
                  <a:solidFill>
                    <a:srgbClr val="0000FF"/>
                  </a:solidFill>
                  <a:latin typeface="+mn-lt"/>
                </a:endParaRPr>
              </a:p>
            </p:txBody>
          </p:sp>
        </mc:Choice>
        <mc:Fallback>
          <p:sp>
            <p:nvSpPr>
              <p:cNvPr id="27" name="TextBox 26"/>
              <p:cNvSpPr txBox="1">
                <a:spLocks noRot="1" noChangeAspect="1" noMove="1" noResize="1" noEditPoints="1" noAdjustHandles="1" noChangeArrowheads="1" noChangeShapeType="1" noTextEdit="1"/>
              </p:cNvSpPr>
              <p:nvPr/>
            </p:nvSpPr>
            <p:spPr>
              <a:xfrm>
                <a:off x="4000208" y="611187"/>
                <a:ext cx="1136850" cy="369332"/>
              </a:xfrm>
              <a:prstGeom prst="rect">
                <a:avLst/>
              </a:prstGeom>
              <a:blipFill rotWithShape="1">
                <a:blip r:embed="rId4"/>
                <a:stretch>
                  <a:fillRect l="-4278" t="-8197"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p:cNvSpPr txBox="1"/>
              <p:nvPr/>
            </p:nvSpPr>
            <p:spPr>
              <a:xfrm>
                <a:off x="253660" y="3369751"/>
                <a:ext cx="1665071"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1800" b="0" i="1" smtClean="0">
                          <a:solidFill>
                            <a:srgbClr val="0000FF"/>
                          </a:solidFill>
                          <a:latin typeface="+mn-lt"/>
                        </a:rPr>
                        <m:t>𝜈</m:t>
                      </m:r>
                      <m:r>
                        <a:rPr lang="en-US" sz="1800" b="0" i="1" smtClean="0">
                          <a:solidFill>
                            <a:srgbClr val="0000FF"/>
                          </a:solidFill>
                          <a:latin typeface="+mn-lt"/>
                        </a:rPr>
                        <m:t>+</m:t>
                      </m:r>
                      <m:r>
                        <a:rPr lang="en-US" sz="1800" b="0" i="1" smtClean="0">
                          <a:solidFill>
                            <a:srgbClr val="0000FF"/>
                          </a:solidFill>
                          <a:latin typeface="+mn-lt"/>
                        </a:rPr>
                        <m:t>𝑓</m:t>
                      </m:r>
                      <m:d>
                        <m:dPr>
                          <m:ctrlPr>
                            <a:rPr lang="en-US" sz="1800" b="0" i="1" smtClean="0">
                              <a:solidFill>
                                <a:srgbClr val="0000FF"/>
                              </a:solidFill>
                              <a:latin typeface="+mn-lt"/>
                            </a:rPr>
                          </m:ctrlPr>
                        </m:dPr>
                        <m:e>
                          <m:r>
                            <a:rPr lang="en-US" sz="1800" b="0" i="1" smtClean="0">
                              <a:solidFill>
                                <a:srgbClr val="0000FF"/>
                              </a:solidFill>
                              <a:latin typeface="+mn-lt"/>
                            </a:rPr>
                            <m:t>𝑛</m:t>
                          </m:r>
                        </m:e>
                      </m:d>
                      <m:r>
                        <a:rPr lang="en-US" sz="1800" b="0" i="1" smtClean="0">
                          <a:solidFill>
                            <a:srgbClr val="0000FF"/>
                          </a:solidFill>
                          <a:latin typeface="+mn-lt"/>
                        </a:rPr>
                        <m:t>−</m:t>
                      </m:r>
                      <m:r>
                        <a:rPr lang="en-US" sz="1800" b="0" i="1" smtClean="0">
                          <a:solidFill>
                            <a:srgbClr val="0000FF"/>
                          </a:solidFill>
                          <a:latin typeface="+mn-lt"/>
                        </a:rPr>
                        <m:t>𝑤𝑛</m:t>
                      </m:r>
                    </m:oMath>
                  </m:oMathPara>
                </a14:m>
                <a:endParaRPr lang="en-US" sz="1800" dirty="0">
                  <a:solidFill>
                    <a:srgbClr val="0000FF"/>
                  </a:solidFill>
                  <a:latin typeface="+mn-lt"/>
                </a:endParaRPr>
              </a:p>
            </p:txBody>
          </p:sp>
        </mc:Choice>
        <mc:Fallback>
          <p:sp>
            <p:nvSpPr>
              <p:cNvPr id="28" name="TextBox 27"/>
              <p:cNvSpPr txBox="1">
                <a:spLocks noRot="1" noChangeAspect="1" noMove="1" noResize="1" noEditPoints="1" noAdjustHandles="1" noChangeArrowheads="1" noChangeShapeType="1" noTextEdit="1"/>
              </p:cNvSpPr>
              <p:nvPr/>
            </p:nvSpPr>
            <p:spPr>
              <a:xfrm>
                <a:off x="253660" y="3369751"/>
                <a:ext cx="1665071" cy="369332"/>
              </a:xfrm>
              <a:prstGeom prst="rect">
                <a:avLst/>
              </a:prstGeom>
              <a:blipFill rotWithShape="1">
                <a:blip r:embed="rId5"/>
                <a:stretch>
                  <a:fillRect b="-1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p:cNvSpPr txBox="1"/>
              <p:nvPr/>
            </p:nvSpPr>
            <p:spPr>
              <a:xfrm>
                <a:off x="624643" y="4180289"/>
                <a:ext cx="1287019"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1800" b="0" i="1" smtClean="0">
                          <a:solidFill>
                            <a:srgbClr val="0000FF"/>
                          </a:solidFill>
                          <a:latin typeface="Cambria Math"/>
                        </a:rPr>
                        <m:t>𝑓</m:t>
                      </m:r>
                      <m:d>
                        <m:dPr>
                          <m:ctrlPr>
                            <a:rPr lang="en-US" sz="1800" b="0" i="1" smtClean="0">
                              <a:solidFill>
                                <a:srgbClr val="0000FF"/>
                              </a:solidFill>
                              <a:latin typeface="Cambria Math"/>
                            </a:rPr>
                          </m:ctrlPr>
                        </m:dPr>
                        <m:e>
                          <m:r>
                            <a:rPr lang="en-US" sz="1800" b="0" i="1" smtClean="0">
                              <a:solidFill>
                                <a:srgbClr val="0000FF"/>
                              </a:solidFill>
                              <a:latin typeface="Cambria Math"/>
                            </a:rPr>
                            <m:t>𝑛</m:t>
                          </m:r>
                        </m:e>
                      </m:d>
                      <m:r>
                        <a:rPr lang="en-US" sz="1800" b="0" i="1" smtClean="0">
                          <a:solidFill>
                            <a:srgbClr val="0000FF"/>
                          </a:solidFill>
                          <a:latin typeface="Cambria Math"/>
                        </a:rPr>
                        <m:t>−</m:t>
                      </m:r>
                      <m:r>
                        <a:rPr lang="en-US" sz="1800" b="0" i="1" smtClean="0">
                          <a:solidFill>
                            <a:srgbClr val="0000FF"/>
                          </a:solidFill>
                          <a:latin typeface="Cambria Math"/>
                        </a:rPr>
                        <m:t>𝑤𝑛</m:t>
                      </m:r>
                    </m:oMath>
                  </m:oMathPara>
                </a14:m>
                <a:endParaRPr lang="en-US" dirty="0">
                  <a:solidFill>
                    <a:srgbClr val="0000FF"/>
                  </a:solidFill>
                </a:endParaRPr>
              </a:p>
            </p:txBody>
          </p:sp>
        </mc:Choice>
        <mc:Fallback>
          <p:sp>
            <p:nvSpPr>
              <p:cNvPr id="33" name="TextBox 32"/>
              <p:cNvSpPr txBox="1">
                <a:spLocks noRot="1" noChangeAspect="1" noMove="1" noResize="1" noEditPoints="1" noAdjustHandles="1" noChangeArrowheads="1" noChangeShapeType="1" noTextEdit="1"/>
              </p:cNvSpPr>
              <p:nvPr/>
            </p:nvSpPr>
            <p:spPr>
              <a:xfrm>
                <a:off x="624643" y="4180289"/>
                <a:ext cx="1287019" cy="369332"/>
              </a:xfrm>
              <a:prstGeom prst="rect">
                <a:avLst/>
              </a:prstGeom>
              <a:blipFill rotWithShape="1">
                <a:blip r:embed="rId6"/>
                <a:stretch>
                  <a:fillRect b="-15000"/>
                </a:stretch>
              </a:blipFill>
            </p:spPr>
            <p:txBody>
              <a:bodyPr/>
              <a:lstStyle/>
              <a:p>
                <a:r>
                  <a:rPr lang="en-US">
                    <a:noFill/>
                  </a:rPr>
                  <a:t> </a:t>
                </a:r>
              </a:p>
            </p:txBody>
          </p:sp>
        </mc:Fallback>
      </mc:AlternateContent>
    </p:spTree>
    <p:extLst>
      <p:ext uri="{BB962C8B-B14F-4D97-AF65-F5344CB8AC3E}">
        <p14:creationId xmlns:p14="http://schemas.microsoft.com/office/powerpoint/2010/main" val="1283878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p:bldP spid="27" grpId="1"/>
      <p:bldP spid="28"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rot="5400000">
            <a:off x="-1713706" y="3542506"/>
            <a:ext cx="5867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1219200" y="4800600"/>
            <a:ext cx="6019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1223963" y="884238"/>
            <a:ext cx="5414962" cy="3916362"/>
          </a:xfrm>
          <a:custGeom>
            <a:avLst/>
            <a:gdLst>
              <a:gd name="connsiteX0" fmla="*/ 0 w 5415117"/>
              <a:gd name="connsiteY0" fmla="*/ 3849329 h 3849329"/>
              <a:gd name="connsiteX1" fmla="*/ 176981 w 5415117"/>
              <a:gd name="connsiteY1" fmla="*/ 3333136 h 3849329"/>
              <a:gd name="connsiteX2" fmla="*/ 575187 w 5415117"/>
              <a:gd name="connsiteY2" fmla="*/ 2625213 h 3849329"/>
              <a:gd name="connsiteX3" fmla="*/ 973394 w 5415117"/>
              <a:gd name="connsiteY3" fmla="*/ 2020529 h 3849329"/>
              <a:gd name="connsiteX4" fmla="*/ 1356852 w 5415117"/>
              <a:gd name="connsiteY4" fmla="*/ 1622323 h 3849329"/>
              <a:gd name="connsiteX5" fmla="*/ 1578078 w 5415117"/>
              <a:gd name="connsiteY5" fmla="*/ 1401097 h 3849329"/>
              <a:gd name="connsiteX6" fmla="*/ 1769807 w 5415117"/>
              <a:gd name="connsiteY6" fmla="*/ 1224116 h 3849329"/>
              <a:gd name="connsiteX7" fmla="*/ 2123768 w 5415117"/>
              <a:gd name="connsiteY7" fmla="*/ 958645 h 3849329"/>
              <a:gd name="connsiteX8" fmla="*/ 2492478 w 5415117"/>
              <a:gd name="connsiteY8" fmla="*/ 737420 h 3849329"/>
              <a:gd name="connsiteX9" fmla="*/ 3052916 w 5415117"/>
              <a:gd name="connsiteY9" fmla="*/ 501445 h 3849329"/>
              <a:gd name="connsiteX10" fmla="*/ 3687097 w 5415117"/>
              <a:gd name="connsiteY10" fmla="*/ 309716 h 3849329"/>
              <a:gd name="connsiteX11" fmla="*/ 4336026 w 5415117"/>
              <a:gd name="connsiteY11" fmla="*/ 147484 h 3849329"/>
              <a:gd name="connsiteX12" fmla="*/ 4984955 w 5415117"/>
              <a:gd name="connsiteY12" fmla="*/ 29497 h 3849329"/>
              <a:gd name="connsiteX13" fmla="*/ 5353665 w 5415117"/>
              <a:gd name="connsiteY13" fmla="*/ 14749 h 3849329"/>
              <a:gd name="connsiteX14" fmla="*/ 5353665 w 5415117"/>
              <a:gd name="connsiteY14" fmla="*/ 0 h 3849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15117" h="3849329">
                <a:moveTo>
                  <a:pt x="0" y="3849329"/>
                </a:moveTo>
                <a:cubicBezTo>
                  <a:pt x="40558" y="3693242"/>
                  <a:pt x="81117" y="3537155"/>
                  <a:pt x="176981" y="3333136"/>
                </a:cubicBezTo>
                <a:cubicBezTo>
                  <a:pt x="272845" y="3129117"/>
                  <a:pt x="442452" y="2843981"/>
                  <a:pt x="575187" y="2625213"/>
                </a:cubicBezTo>
                <a:cubicBezTo>
                  <a:pt x="707922" y="2406445"/>
                  <a:pt x="843117" y="2187677"/>
                  <a:pt x="973394" y="2020529"/>
                </a:cubicBezTo>
                <a:cubicBezTo>
                  <a:pt x="1103671" y="1853381"/>
                  <a:pt x="1256071" y="1725562"/>
                  <a:pt x="1356852" y="1622323"/>
                </a:cubicBezTo>
                <a:cubicBezTo>
                  <a:pt x="1457633" y="1519084"/>
                  <a:pt x="1509252" y="1467465"/>
                  <a:pt x="1578078" y="1401097"/>
                </a:cubicBezTo>
                <a:cubicBezTo>
                  <a:pt x="1646904" y="1334729"/>
                  <a:pt x="1678859" y="1297858"/>
                  <a:pt x="1769807" y="1224116"/>
                </a:cubicBezTo>
                <a:cubicBezTo>
                  <a:pt x="1860755" y="1150374"/>
                  <a:pt x="2003323" y="1039761"/>
                  <a:pt x="2123768" y="958645"/>
                </a:cubicBezTo>
                <a:cubicBezTo>
                  <a:pt x="2244213" y="877529"/>
                  <a:pt x="2337620" y="813620"/>
                  <a:pt x="2492478" y="737420"/>
                </a:cubicBezTo>
                <a:cubicBezTo>
                  <a:pt x="2647336" y="661220"/>
                  <a:pt x="2853813" y="572729"/>
                  <a:pt x="3052916" y="501445"/>
                </a:cubicBezTo>
                <a:cubicBezTo>
                  <a:pt x="3252019" y="430161"/>
                  <a:pt x="3473245" y="368710"/>
                  <a:pt x="3687097" y="309716"/>
                </a:cubicBezTo>
                <a:cubicBezTo>
                  <a:pt x="3900949" y="250723"/>
                  <a:pt x="4119716" y="194187"/>
                  <a:pt x="4336026" y="147484"/>
                </a:cubicBezTo>
                <a:cubicBezTo>
                  <a:pt x="4552336" y="100781"/>
                  <a:pt x="4815349" y="51619"/>
                  <a:pt x="4984955" y="29497"/>
                </a:cubicBezTo>
                <a:cubicBezTo>
                  <a:pt x="5154561" y="7375"/>
                  <a:pt x="5292213" y="19665"/>
                  <a:pt x="5353665" y="14749"/>
                </a:cubicBezTo>
                <a:cubicBezTo>
                  <a:pt x="5415117" y="9833"/>
                  <a:pt x="5384391" y="4916"/>
                  <a:pt x="5353665" y="0"/>
                </a:cubicBez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solidFill>
                <a:prstClr val="black"/>
              </a:solidFill>
            </a:endParaRPr>
          </a:p>
        </p:txBody>
      </p:sp>
      <p:grpSp>
        <p:nvGrpSpPr>
          <p:cNvPr id="7" name="Group 38"/>
          <p:cNvGrpSpPr>
            <a:grpSpLocks/>
          </p:cNvGrpSpPr>
          <p:nvPr/>
        </p:nvGrpSpPr>
        <p:grpSpPr bwMode="auto">
          <a:xfrm>
            <a:off x="1209675" y="992188"/>
            <a:ext cx="5953125" cy="5256212"/>
            <a:chOff x="1209675" y="992188"/>
            <a:chExt cx="5953125" cy="5256212"/>
          </a:xfrm>
        </p:grpSpPr>
        <p:sp>
          <p:nvSpPr>
            <p:cNvPr id="40994" name="TextBox 20"/>
            <p:cNvSpPr txBox="1">
              <a:spLocks noChangeArrowheads="1"/>
            </p:cNvSpPr>
            <p:nvPr/>
          </p:nvSpPr>
          <p:spPr bwMode="auto">
            <a:xfrm>
              <a:off x="6477000" y="1371600"/>
              <a:ext cx="685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i="1">
                  <a:solidFill>
                    <a:srgbClr val="FF0000"/>
                  </a:solidFill>
                  <a:latin typeface="Times New Roman" charset="0"/>
                  <a:cs typeface="Times New Roman" charset="0"/>
                </a:rPr>
                <a:t>dg</a:t>
              </a:r>
              <a:endParaRPr lang="en-US" altLang="en-US" sz="3000" i="1" baseline="-25000">
                <a:solidFill>
                  <a:srgbClr val="FF0000"/>
                </a:solidFill>
                <a:latin typeface="Times New Roman" charset="0"/>
                <a:cs typeface="Times New Roman" charset="0"/>
              </a:endParaRPr>
            </a:p>
          </p:txBody>
        </p:sp>
        <p:grpSp>
          <p:nvGrpSpPr>
            <p:cNvPr id="40995" name="Group 26"/>
            <p:cNvGrpSpPr>
              <a:grpSpLocks/>
            </p:cNvGrpSpPr>
            <p:nvPr/>
          </p:nvGrpSpPr>
          <p:grpSpPr bwMode="auto">
            <a:xfrm>
              <a:off x="1209675" y="992188"/>
              <a:ext cx="5383213" cy="5256212"/>
              <a:chOff x="762" y="625"/>
              <a:chExt cx="3391" cy="3311"/>
            </a:xfrm>
          </p:grpSpPr>
          <p:sp>
            <p:nvSpPr>
              <p:cNvPr id="10" name="Freeform 9"/>
              <p:cNvSpPr/>
              <p:nvPr/>
            </p:nvSpPr>
            <p:spPr>
              <a:xfrm>
                <a:off x="762" y="1539"/>
                <a:ext cx="3391" cy="2397"/>
              </a:xfrm>
              <a:custGeom>
                <a:avLst/>
                <a:gdLst>
                  <a:gd name="connsiteX0" fmla="*/ 0 w 5383161"/>
                  <a:gd name="connsiteY0" fmla="*/ 3805084 h 3805084"/>
                  <a:gd name="connsiteX1" fmla="*/ 162232 w 5383161"/>
                  <a:gd name="connsiteY1" fmla="*/ 3436374 h 3805084"/>
                  <a:gd name="connsiteX2" fmla="*/ 427703 w 5383161"/>
                  <a:gd name="connsiteY2" fmla="*/ 2934929 h 3805084"/>
                  <a:gd name="connsiteX3" fmla="*/ 914400 w 5383161"/>
                  <a:gd name="connsiteY3" fmla="*/ 2153264 h 3805084"/>
                  <a:gd name="connsiteX4" fmla="*/ 1327355 w 5383161"/>
                  <a:gd name="connsiteY4" fmla="*/ 1666568 h 3805084"/>
                  <a:gd name="connsiteX5" fmla="*/ 1666567 w 5383161"/>
                  <a:gd name="connsiteY5" fmla="*/ 1342103 h 3805084"/>
                  <a:gd name="connsiteX6" fmla="*/ 2079522 w 5383161"/>
                  <a:gd name="connsiteY6" fmla="*/ 988142 h 3805084"/>
                  <a:gd name="connsiteX7" fmla="*/ 2507226 w 5383161"/>
                  <a:gd name="connsiteY7" fmla="*/ 722671 h 3805084"/>
                  <a:gd name="connsiteX8" fmla="*/ 3067664 w 5383161"/>
                  <a:gd name="connsiteY8" fmla="*/ 501445 h 3805084"/>
                  <a:gd name="connsiteX9" fmla="*/ 3436374 w 5383161"/>
                  <a:gd name="connsiteY9" fmla="*/ 383458 h 3805084"/>
                  <a:gd name="connsiteX10" fmla="*/ 3952567 w 5383161"/>
                  <a:gd name="connsiteY10" fmla="*/ 250722 h 3805084"/>
                  <a:gd name="connsiteX11" fmla="*/ 4601497 w 5383161"/>
                  <a:gd name="connsiteY11" fmla="*/ 88490 h 3805084"/>
                  <a:gd name="connsiteX12" fmla="*/ 5383161 w 5383161"/>
                  <a:gd name="connsiteY12" fmla="*/ 0 h 380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83161" h="3805084">
                    <a:moveTo>
                      <a:pt x="0" y="3805084"/>
                    </a:moveTo>
                    <a:cubicBezTo>
                      <a:pt x="45474" y="3693242"/>
                      <a:pt x="90948" y="3581400"/>
                      <a:pt x="162232" y="3436374"/>
                    </a:cubicBezTo>
                    <a:cubicBezTo>
                      <a:pt x="233516" y="3291348"/>
                      <a:pt x="302342" y="3148781"/>
                      <a:pt x="427703" y="2934929"/>
                    </a:cubicBezTo>
                    <a:cubicBezTo>
                      <a:pt x="553064" y="2721077"/>
                      <a:pt x="764458" y="2364657"/>
                      <a:pt x="914400" y="2153264"/>
                    </a:cubicBezTo>
                    <a:cubicBezTo>
                      <a:pt x="1064342" y="1941871"/>
                      <a:pt x="1201994" y="1801761"/>
                      <a:pt x="1327355" y="1666568"/>
                    </a:cubicBezTo>
                    <a:cubicBezTo>
                      <a:pt x="1452716" y="1531375"/>
                      <a:pt x="1541206" y="1455174"/>
                      <a:pt x="1666567" y="1342103"/>
                    </a:cubicBezTo>
                    <a:cubicBezTo>
                      <a:pt x="1791928" y="1229032"/>
                      <a:pt x="1939412" y="1091381"/>
                      <a:pt x="2079522" y="988142"/>
                    </a:cubicBezTo>
                    <a:cubicBezTo>
                      <a:pt x="2219632" y="884903"/>
                      <a:pt x="2342536" y="803787"/>
                      <a:pt x="2507226" y="722671"/>
                    </a:cubicBezTo>
                    <a:cubicBezTo>
                      <a:pt x="2671916" y="641555"/>
                      <a:pt x="2912806" y="557981"/>
                      <a:pt x="3067664" y="501445"/>
                    </a:cubicBezTo>
                    <a:cubicBezTo>
                      <a:pt x="3222522" y="444910"/>
                      <a:pt x="3288890" y="425245"/>
                      <a:pt x="3436374" y="383458"/>
                    </a:cubicBezTo>
                    <a:cubicBezTo>
                      <a:pt x="3583858" y="341671"/>
                      <a:pt x="3952567" y="250722"/>
                      <a:pt x="3952567" y="250722"/>
                    </a:cubicBezTo>
                    <a:cubicBezTo>
                      <a:pt x="4146754" y="201561"/>
                      <a:pt x="4363065" y="130277"/>
                      <a:pt x="4601497" y="88490"/>
                    </a:cubicBezTo>
                    <a:cubicBezTo>
                      <a:pt x="4839929" y="46703"/>
                      <a:pt x="5111545" y="23351"/>
                      <a:pt x="5383161" y="0"/>
                    </a:cubicBez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solidFill>
                    <a:prstClr val="black"/>
                  </a:solidFill>
                </a:endParaRPr>
              </a:p>
            </p:txBody>
          </p:sp>
          <p:cxnSp>
            <p:nvCxnSpPr>
              <p:cNvPr id="19" name="Straight Arrow Connector 18"/>
              <p:cNvCxnSpPr/>
              <p:nvPr/>
            </p:nvCxnSpPr>
            <p:spPr>
              <a:xfrm rot="5400000">
                <a:off x="3721" y="1032"/>
                <a:ext cx="815" cy="1"/>
              </a:xfrm>
              <a:prstGeom prst="straightConnector1">
                <a:avLst/>
              </a:prstGeom>
              <a:ln w="21590" cmpd="sng">
                <a:solidFill>
                  <a:srgbClr val="FF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grpSp>
      </p:grpSp>
      <p:sp>
        <p:nvSpPr>
          <p:cNvPr id="40966" name="TextBox 22"/>
          <p:cNvSpPr txBox="1">
            <a:spLocks noChangeArrowheads="1"/>
          </p:cNvSpPr>
          <p:nvPr/>
        </p:nvSpPr>
        <p:spPr bwMode="auto">
          <a:xfrm>
            <a:off x="1066800" y="0"/>
            <a:ext cx="533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i="1">
                <a:solidFill>
                  <a:srgbClr val="000000"/>
                </a:solidFill>
                <a:latin typeface="Times New Roman" charset="0"/>
                <a:cs typeface="Times New Roman" charset="0"/>
              </a:rPr>
              <a:t>c</a:t>
            </a:r>
            <a:endParaRPr lang="en-US" altLang="en-US" b="1" i="1" baseline="-25000">
              <a:solidFill>
                <a:srgbClr val="000000"/>
              </a:solidFill>
              <a:latin typeface="Times New Roman" charset="0"/>
              <a:cs typeface="Times New Roman" charset="0"/>
            </a:endParaRPr>
          </a:p>
        </p:txBody>
      </p:sp>
      <p:sp>
        <p:nvSpPr>
          <p:cNvPr id="40967" name="TextBox 23"/>
          <p:cNvSpPr txBox="1">
            <a:spLocks noChangeArrowheads="1"/>
          </p:cNvSpPr>
          <p:nvPr/>
        </p:nvSpPr>
        <p:spPr bwMode="auto">
          <a:xfrm>
            <a:off x="7239000" y="44958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i="1">
                <a:solidFill>
                  <a:srgbClr val="000000"/>
                </a:solidFill>
                <a:latin typeface="Times New Roman" charset="0"/>
                <a:cs typeface="Times New Roman" charset="0"/>
              </a:rPr>
              <a:t>n</a:t>
            </a:r>
            <a:endParaRPr lang="en-US" altLang="en-US" b="1" i="1" baseline="-25000">
              <a:solidFill>
                <a:srgbClr val="000000"/>
              </a:solidFill>
              <a:latin typeface="Times New Roman" charset="0"/>
              <a:cs typeface="Times New Roman" charset="0"/>
            </a:endParaRPr>
          </a:p>
        </p:txBody>
      </p:sp>
      <p:sp>
        <p:nvSpPr>
          <p:cNvPr id="40968" name="TextBox 24"/>
          <p:cNvSpPr txBox="1">
            <a:spLocks noChangeArrowheads="1"/>
          </p:cNvSpPr>
          <p:nvPr/>
        </p:nvSpPr>
        <p:spPr bwMode="auto">
          <a:xfrm>
            <a:off x="762000" y="4495800"/>
            <a:ext cx="38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a:solidFill>
                  <a:srgbClr val="000000"/>
                </a:solidFill>
                <a:latin typeface="Times New Roman" charset="0"/>
                <a:cs typeface="Times New Roman" charset="0"/>
              </a:rPr>
              <a:t>0</a:t>
            </a:r>
            <a:endParaRPr lang="en-US" altLang="en-US" b="1" baseline="-25000">
              <a:solidFill>
                <a:srgbClr val="000000"/>
              </a:solidFill>
              <a:latin typeface="Times New Roman" charset="0"/>
              <a:cs typeface="Times New Roman" charset="0"/>
            </a:endParaRPr>
          </a:p>
        </p:txBody>
      </p:sp>
      <p:grpSp>
        <p:nvGrpSpPr>
          <p:cNvPr id="11" name="Group 27"/>
          <p:cNvGrpSpPr>
            <a:grpSpLocks/>
          </p:cNvGrpSpPr>
          <p:nvPr/>
        </p:nvGrpSpPr>
        <p:grpSpPr bwMode="auto">
          <a:xfrm>
            <a:off x="1219200" y="2089150"/>
            <a:ext cx="3886200" cy="2178050"/>
            <a:chOff x="768" y="1316"/>
            <a:chExt cx="2448" cy="1372"/>
          </a:xfrm>
        </p:grpSpPr>
        <p:cxnSp>
          <p:nvCxnSpPr>
            <p:cNvPr id="5" name="Straight Connector 4"/>
            <p:cNvCxnSpPr/>
            <p:nvPr/>
          </p:nvCxnSpPr>
          <p:spPr>
            <a:xfrm flipV="1">
              <a:off x="768" y="2256"/>
              <a:ext cx="2448" cy="43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1104" y="1316"/>
              <a:ext cx="1536" cy="1256"/>
            </a:xfrm>
            <a:custGeom>
              <a:avLst/>
              <a:gdLst>
                <a:gd name="connsiteX0" fmla="*/ 2050025 w 2050025"/>
                <a:gd name="connsiteY0" fmla="*/ 0 h 1688690"/>
                <a:gd name="connsiteX1" fmla="*/ 1961535 w 2050025"/>
                <a:gd name="connsiteY1" fmla="*/ 265471 h 1688690"/>
                <a:gd name="connsiteX2" fmla="*/ 1887793 w 2050025"/>
                <a:gd name="connsiteY2" fmla="*/ 442452 h 1688690"/>
                <a:gd name="connsiteX3" fmla="*/ 1814051 w 2050025"/>
                <a:gd name="connsiteY3" fmla="*/ 619432 h 1688690"/>
                <a:gd name="connsiteX4" fmla="*/ 1740309 w 2050025"/>
                <a:gd name="connsiteY4" fmla="*/ 766916 h 1688690"/>
                <a:gd name="connsiteX5" fmla="*/ 1666567 w 2050025"/>
                <a:gd name="connsiteY5" fmla="*/ 914400 h 1688690"/>
                <a:gd name="connsiteX6" fmla="*/ 1563329 w 2050025"/>
                <a:gd name="connsiteY6" fmla="*/ 1061884 h 1688690"/>
                <a:gd name="connsiteX7" fmla="*/ 1460090 w 2050025"/>
                <a:gd name="connsiteY7" fmla="*/ 1179871 h 1688690"/>
                <a:gd name="connsiteX8" fmla="*/ 1327354 w 2050025"/>
                <a:gd name="connsiteY8" fmla="*/ 1312606 h 1688690"/>
                <a:gd name="connsiteX9" fmla="*/ 1224116 w 2050025"/>
                <a:gd name="connsiteY9" fmla="*/ 1386348 h 1688690"/>
                <a:gd name="connsiteX10" fmla="*/ 1135625 w 2050025"/>
                <a:gd name="connsiteY10" fmla="*/ 1445342 h 1688690"/>
                <a:gd name="connsiteX11" fmla="*/ 1002890 w 2050025"/>
                <a:gd name="connsiteY11" fmla="*/ 1519084 h 1688690"/>
                <a:gd name="connsiteX12" fmla="*/ 914400 w 2050025"/>
                <a:gd name="connsiteY12" fmla="*/ 1578077 h 1688690"/>
                <a:gd name="connsiteX13" fmla="*/ 796412 w 2050025"/>
                <a:gd name="connsiteY13" fmla="*/ 1607574 h 1688690"/>
                <a:gd name="connsiteX14" fmla="*/ 634180 w 2050025"/>
                <a:gd name="connsiteY14" fmla="*/ 1637071 h 1688690"/>
                <a:gd name="connsiteX15" fmla="*/ 604683 w 2050025"/>
                <a:gd name="connsiteY15" fmla="*/ 1637071 h 1688690"/>
                <a:gd name="connsiteX16" fmla="*/ 339212 w 2050025"/>
                <a:gd name="connsiteY16" fmla="*/ 1681316 h 1688690"/>
                <a:gd name="connsiteX17" fmla="*/ 191729 w 2050025"/>
                <a:gd name="connsiteY17" fmla="*/ 1681316 h 1688690"/>
                <a:gd name="connsiteX18" fmla="*/ 0 w 2050025"/>
                <a:gd name="connsiteY18" fmla="*/ 1681316 h 1688690"/>
                <a:gd name="connsiteX19" fmla="*/ 0 w 2050025"/>
                <a:gd name="connsiteY19" fmla="*/ 1681316 h 1688690"/>
                <a:gd name="connsiteX20" fmla="*/ 0 w 2050025"/>
                <a:gd name="connsiteY20" fmla="*/ 1681316 h 168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0025" h="1688690">
                  <a:moveTo>
                    <a:pt x="2050025" y="0"/>
                  </a:moveTo>
                  <a:cubicBezTo>
                    <a:pt x="2019299" y="95864"/>
                    <a:pt x="1988574" y="191729"/>
                    <a:pt x="1961535" y="265471"/>
                  </a:cubicBezTo>
                  <a:cubicBezTo>
                    <a:pt x="1934496" y="339213"/>
                    <a:pt x="1887793" y="442452"/>
                    <a:pt x="1887793" y="442452"/>
                  </a:cubicBezTo>
                  <a:cubicBezTo>
                    <a:pt x="1863212" y="501446"/>
                    <a:pt x="1838632" y="565355"/>
                    <a:pt x="1814051" y="619432"/>
                  </a:cubicBezTo>
                  <a:cubicBezTo>
                    <a:pt x="1789470" y="673509"/>
                    <a:pt x="1740309" y="766916"/>
                    <a:pt x="1740309" y="766916"/>
                  </a:cubicBezTo>
                  <a:cubicBezTo>
                    <a:pt x="1715728" y="816077"/>
                    <a:pt x="1696064" y="865239"/>
                    <a:pt x="1666567" y="914400"/>
                  </a:cubicBezTo>
                  <a:cubicBezTo>
                    <a:pt x="1637070" y="963561"/>
                    <a:pt x="1597742" y="1017639"/>
                    <a:pt x="1563329" y="1061884"/>
                  </a:cubicBezTo>
                  <a:cubicBezTo>
                    <a:pt x="1528916" y="1106129"/>
                    <a:pt x="1499419" y="1138084"/>
                    <a:pt x="1460090" y="1179871"/>
                  </a:cubicBezTo>
                  <a:cubicBezTo>
                    <a:pt x="1420761" y="1221658"/>
                    <a:pt x="1366683" y="1278193"/>
                    <a:pt x="1327354" y="1312606"/>
                  </a:cubicBezTo>
                  <a:cubicBezTo>
                    <a:pt x="1288025" y="1347019"/>
                    <a:pt x="1256071" y="1364225"/>
                    <a:pt x="1224116" y="1386348"/>
                  </a:cubicBezTo>
                  <a:cubicBezTo>
                    <a:pt x="1192161" y="1408471"/>
                    <a:pt x="1172496" y="1423219"/>
                    <a:pt x="1135625" y="1445342"/>
                  </a:cubicBezTo>
                  <a:cubicBezTo>
                    <a:pt x="1098754" y="1467465"/>
                    <a:pt x="1039761" y="1496962"/>
                    <a:pt x="1002890" y="1519084"/>
                  </a:cubicBezTo>
                  <a:cubicBezTo>
                    <a:pt x="966019" y="1541207"/>
                    <a:pt x="948813" y="1563329"/>
                    <a:pt x="914400" y="1578077"/>
                  </a:cubicBezTo>
                  <a:cubicBezTo>
                    <a:pt x="879987" y="1592825"/>
                    <a:pt x="843115" y="1597742"/>
                    <a:pt x="796412" y="1607574"/>
                  </a:cubicBezTo>
                  <a:cubicBezTo>
                    <a:pt x="749709" y="1617406"/>
                    <a:pt x="666135" y="1632155"/>
                    <a:pt x="634180" y="1637071"/>
                  </a:cubicBezTo>
                  <a:cubicBezTo>
                    <a:pt x="602225" y="1641987"/>
                    <a:pt x="653844" y="1629697"/>
                    <a:pt x="604683" y="1637071"/>
                  </a:cubicBezTo>
                  <a:cubicBezTo>
                    <a:pt x="555522" y="1644445"/>
                    <a:pt x="408038" y="1673942"/>
                    <a:pt x="339212" y="1681316"/>
                  </a:cubicBezTo>
                  <a:cubicBezTo>
                    <a:pt x="270386" y="1688690"/>
                    <a:pt x="191729" y="1681316"/>
                    <a:pt x="191729" y="1681316"/>
                  </a:cubicBezTo>
                  <a:lnTo>
                    <a:pt x="0" y="1681316"/>
                  </a:lnTo>
                  <a:lnTo>
                    <a:pt x="0" y="1681316"/>
                  </a:lnTo>
                  <a:lnTo>
                    <a:pt x="0" y="1681316"/>
                  </a:lnTo>
                </a:path>
              </a:pathLst>
            </a:cu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solidFill>
                  <a:prstClr val="black"/>
                </a:solidFill>
              </a:endParaRPr>
            </a:p>
          </p:txBody>
        </p:sp>
        <p:sp>
          <p:nvSpPr>
            <p:cNvPr id="28" name="Oval 27"/>
            <p:cNvSpPr/>
            <p:nvPr/>
          </p:nvSpPr>
          <p:spPr>
            <a:xfrm>
              <a:off x="1632" y="2496"/>
              <a:ext cx="48" cy="48"/>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grpSp>
      <p:sp>
        <p:nvSpPr>
          <p:cNvPr id="30" name="Oval 29"/>
          <p:cNvSpPr/>
          <p:nvPr/>
        </p:nvSpPr>
        <p:spPr>
          <a:xfrm>
            <a:off x="2514600" y="2514600"/>
            <a:ext cx="76200" cy="76200"/>
          </a:xfrm>
          <a:prstGeom prst="ellipse">
            <a:avLst/>
          </a:prstGeom>
          <a:solidFill>
            <a:srgbClr val="3E30FA"/>
          </a:solidFill>
          <a:ln w="38100">
            <a:solidFill>
              <a:srgbClr val="3E30F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40971"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grpSp>
        <p:nvGrpSpPr>
          <p:cNvPr id="8218" name="Group 24"/>
          <p:cNvGrpSpPr>
            <a:grpSpLocks/>
          </p:cNvGrpSpPr>
          <p:nvPr/>
        </p:nvGrpSpPr>
        <p:grpSpPr bwMode="auto">
          <a:xfrm>
            <a:off x="1219200" y="1282700"/>
            <a:ext cx="4800600" cy="1841500"/>
            <a:chOff x="768" y="808"/>
            <a:chExt cx="3024" cy="1160"/>
          </a:xfrm>
        </p:grpSpPr>
        <p:cxnSp>
          <p:nvCxnSpPr>
            <p:cNvPr id="4" name="Straight Connector 3"/>
            <p:cNvCxnSpPr/>
            <p:nvPr/>
          </p:nvCxnSpPr>
          <p:spPr>
            <a:xfrm flipV="1">
              <a:off x="768" y="1392"/>
              <a:ext cx="3024" cy="5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960" y="808"/>
              <a:ext cx="1291" cy="1064"/>
            </a:xfrm>
            <a:custGeom>
              <a:avLst/>
              <a:gdLst>
                <a:gd name="connsiteX0" fmla="*/ 2050025 w 2050025"/>
                <a:gd name="connsiteY0" fmla="*/ 0 h 1688690"/>
                <a:gd name="connsiteX1" fmla="*/ 1961535 w 2050025"/>
                <a:gd name="connsiteY1" fmla="*/ 265471 h 1688690"/>
                <a:gd name="connsiteX2" fmla="*/ 1887793 w 2050025"/>
                <a:gd name="connsiteY2" fmla="*/ 442452 h 1688690"/>
                <a:gd name="connsiteX3" fmla="*/ 1814051 w 2050025"/>
                <a:gd name="connsiteY3" fmla="*/ 619432 h 1688690"/>
                <a:gd name="connsiteX4" fmla="*/ 1740309 w 2050025"/>
                <a:gd name="connsiteY4" fmla="*/ 766916 h 1688690"/>
                <a:gd name="connsiteX5" fmla="*/ 1666567 w 2050025"/>
                <a:gd name="connsiteY5" fmla="*/ 914400 h 1688690"/>
                <a:gd name="connsiteX6" fmla="*/ 1563329 w 2050025"/>
                <a:gd name="connsiteY6" fmla="*/ 1061884 h 1688690"/>
                <a:gd name="connsiteX7" fmla="*/ 1460090 w 2050025"/>
                <a:gd name="connsiteY7" fmla="*/ 1179871 h 1688690"/>
                <a:gd name="connsiteX8" fmla="*/ 1327354 w 2050025"/>
                <a:gd name="connsiteY8" fmla="*/ 1312606 h 1688690"/>
                <a:gd name="connsiteX9" fmla="*/ 1224116 w 2050025"/>
                <a:gd name="connsiteY9" fmla="*/ 1386348 h 1688690"/>
                <a:gd name="connsiteX10" fmla="*/ 1135625 w 2050025"/>
                <a:gd name="connsiteY10" fmla="*/ 1445342 h 1688690"/>
                <a:gd name="connsiteX11" fmla="*/ 1002890 w 2050025"/>
                <a:gd name="connsiteY11" fmla="*/ 1519084 h 1688690"/>
                <a:gd name="connsiteX12" fmla="*/ 914400 w 2050025"/>
                <a:gd name="connsiteY12" fmla="*/ 1578077 h 1688690"/>
                <a:gd name="connsiteX13" fmla="*/ 796412 w 2050025"/>
                <a:gd name="connsiteY13" fmla="*/ 1607574 h 1688690"/>
                <a:gd name="connsiteX14" fmla="*/ 634180 w 2050025"/>
                <a:gd name="connsiteY14" fmla="*/ 1637071 h 1688690"/>
                <a:gd name="connsiteX15" fmla="*/ 604683 w 2050025"/>
                <a:gd name="connsiteY15" fmla="*/ 1637071 h 1688690"/>
                <a:gd name="connsiteX16" fmla="*/ 339212 w 2050025"/>
                <a:gd name="connsiteY16" fmla="*/ 1681316 h 1688690"/>
                <a:gd name="connsiteX17" fmla="*/ 191729 w 2050025"/>
                <a:gd name="connsiteY17" fmla="*/ 1681316 h 1688690"/>
                <a:gd name="connsiteX18" fmla="*/ 0 w 2050025"/>
                <a:gd name="connsiteY18" fmla="*/ 1681316 h 1688690"/>
                <a:gd name="connsiteX19" fmla="*/ 0 w 2050025"/>
                <a:gd name="connsiteY19" fmla="*/ 1681316 h 1688690"/>
                <a:gd name="connsiteX20" fmla="*/ 0 w 2050025"/>
                <a:gd name="connsiteY20" fmla="*/ 1681316 h 168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0025" h="1688690">
                  <a:moveTo>
                    <a:pt x="2050025" y="0"/>
                  </a:moveTo>
                  <a:cubicBezTo>
                    <a:pt x="2019299" y="95864"/>
                    <a:pt x="1988574" y="191729"/>
                    <a:pt x="1961535" y="265471"/>
                  </a:cubicBezTo>
                  <a:cubicBezTo>
                    <a:pt x="1934496" y="339213"/>
                    <a:pt x="1887793" y="442452"/>
                    <a:pt x="1887793" y="442452"/>
                  </a:cubicBezTo>
                  <a:cubicBezTo>
                    <a:pt x="1863212" y="501446"/>
                    <a:pt x="1838632" y="565355"/>
                    <a:pt x="1814051" y="619432"/>
                  </a:cubicBezTo>
                  <a:cubicBezTo>
                    <a:pt x="1789470" y="673509"/>
                    <a:pt x="1740309" y="766916"/>
                    <a:pt x="1740309" y="766916"/>
                  </a:cubicBezTo>
                  <a:cubicBezTo>
                    <a:pt x="1715728" y="816077"/>
                    <a:pt x="1696064" y="865239"/>
                    <a:pt x="1666567" y="914400"/>
                  </a:cubicBezTo>
                  <a:cubicBezTo>
                    <a:pt x="1637070" y="963561"/>
                    <a:pt x="1597742" y="1017639"/>
                    <a:pt x="1563329" y="1061884"/>
                  </a:cubicBezTo>
                  <a:cubicBezTo>
                    <a:pt x="1528916" y="1106129"/>
                    <a:pt x="1499419" y="1138084"/>
                    <a:pt x="1460090" y="1179871"/>
                  </a:cubicBezTo>
                  <a:cubicBezTo>
                    <a:pt x="1420761" y="1221658"/>
                    <a:pt x="1366683" y="1278193"/>
                    <a:pt x="1327354" y="1312606"/>
                  </a:cubicBezTo>
                  <a:cubicBezTo>
                    <a:pt x="1288025" y="1347019"/>
                    <a:pt x="1256071" y="1364225"/>
                    <a:pt x="1224116" y="1386348"/>
                  </a:cubicBezTo>
                  <a:cubicBezTo>
                    <a:pt x="1192161" y="1408471"/>
                    <a:pt x="1172496" y="1423219"/>
                    <a:pt x="1135625" y="1445342"/>
                  </a:cubicBezTo>
                  <a:cubicBezTo>
                    <a:pt x="1098754" y="1467465"/>
                    <a:pt x="1039761" y="1496962"/>
                    <a:pt x="1002890" y="1519084"/>
                  </a:cubicBezTo>
                  <a:cubicBezTo>
                    <a:pt x="966019" y="1541207"/>
                    <a:pt x="948813" y="1563329"/>
                    <a:pt x="914400" y="1578077"/>
                  </a:cubicBezTo>
                  <a:cubicBezTo>
                    <a:pt x="879987" y="1592825"/>
                    <a:pt x="843115" y="1597742"/>
                    <a:pt x="796412" y="1607574"/>
                  </a:cubicBezTo>
                  <a:cubicBezTo>
                    <a:pt x="749709" y="1617406"/>
                    <a:pt x="666135" y="1632155"/>
                    <a:pt x="634180" y="1637071"/>
                  </a:cubicBezTo>
                  <a:cubicBezTo>
                    <a:pt x="602225" y="1641987"/>
                    <a:pt x="653844" y="1629697"/>
                    <a:pt x="604683" y="1637071"/>
                  </a:cubicBezTo>
                  <a:cubicBezTo>
                    <a:pt x="555522" y="1644445"/>
                    <a:pt x="408038" y="1673942"/>
                    <a:pt x="339212" y="1681316"/>
                  </a:cubicBezTo>
                  <a:cubicBezTo>
                    <a:pt x="270386" y="1688690"/>
                    <a:pt x="191729" y="1681316"/>
                    <a:pt x="191729" y="1681316"/>
                  </a:cubicBezTo>
                  <a:lnTo>
                    <a:pt x="0" y="1681316"/>
                  </a:lnTo>
                  <a:lnTo>
                    <a:pt x="0" y="1681316"/>
                  </a:lnTo>
                  <a:lnTo>
                    <a:pt x="0" y="1681316"/>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solidFill>
                  <a:prstClr val="black"/>
                </a:solidFill>
              </a:endParaRPr>
            </a:p>
          </p:txBody>
        </p:sp>
        <p:sp>
          <p:nvSpPr>
            <p:cNvPr id="29" name="Oval 28"/>
            <p:cNvSpPr/>
            <p:nvPr/>
          </p:nvSpPr>
          <p:spPr>
            <a:xfrm>
              <a:off x="1344" y="1824"/>
              <a:ext cx="48" cy="48"/>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grpSp>
      <p:grpSp>
        <p:nvGrpSpPr>
          <p:cNvPr id="8209" name="Group 25"/>
          <p:cNvGrpSpPr>
            <a:grpSpLocks/>
          </p:cNvGrpSpPr>
          <p:nvPr/>
        </p:nvGrpSpPr>
        <p:grpSpPr bwMode="auto">
          <a:xfrm>
            <a:off x="1219200" y="2286000"/>
            <a:ext cx="5410200" cy="2362200"/>
            <a:chOff x="768" y="1440"/>
            <a:chExt cx="3408" cy="1488"/>
          </a:xfrm>
        </p:grpSpPr>
        <p:cxnSp>
          <p:nvCxnSpPr>
            <p:cNvPr id="6" name="Straight Connector 5"/>
            <p:cNvCxnSpPr/>
            <p:nvPr/>
          </p:nvCxnSpPr>
          <p:spPr>
            <a:xfrm flipV="1">
              <a:off x="768" y="2352"/>
              <a:ext cx="3024" cy="576"/>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1296" y="1570"/>
              <a:ext cx="1440" cy="1248"/>
            </a:xfrm>
            <a:custGeom>
              <a:avLst/>
              <a:gdLst>
                <a:gd name="connsiteX0" fmla="*/ 2050025 w 2050025"/>
                <a:gd name="connsiteY0" fmla="*/ 0 h 1688690"/>
                <a:gd name="connsiteX1" fmla="*/ 1961535 w 2050025"/>
                <a:gd name="connsiteY1" fmla="*/ 265471 h 1688690"/>
                <a:gd name="connsiteX2" fmla="*/ 1887793 w 2050025"/>
                <a:gd name="connsiteY2" fmla="*/ 442452 h 1688690"/>
                <a:gd name="connsiteX3" fmla="*/ 1814051 w 2050025"/>
                <a:gd name="connsiteY3" fmla="*/ 619432 h 1688690"/>
                <a:gd name="connsiteX4" fmla="*/ 1740309 w 2050025"/>
                <a:gd name="connsiteY4" fmla="*/ 766916 h 1688690"/>
                <a:gd name="connsiteX5" fmla="*/ 1666567 w 2050025"/>
                <a:gd name="connsiteY5" fmla="*/ 914400 h 1688690"/>
                <a:gd name="connsiteX6" fmla="*/ 1563329 w 2050025"/>
                <a:gd name="connsiteY6" fmla="*/ 1061884 h 1688690"/>
                <a:gd name="connsiteX7" fmla="*/ 1460090 w 2050025"/>
                <a:gd name="connsiteY7" fmla="*/ 1179871 h 1688690"/>
                <a:gd name="connsiteX8" fmla="*/ 1327354 w 2050025"/>
                <a:gd name="connsiteY8" fmla="*/ 1312606 h 1688690"/>
                <a:gd name="connsiteX9" fmla="*/ 1224116 w 2050025"/>
                <a:gd name="connsiteY9" fmla="*/ 1386348 h 1688690"/>
                <a:gd name="connsiteX10" fmla="*/ 1135625 w 2050025"/>
                <a:gd name="connsiteY10" fmla="*/ 1445342 h 1688690"/>
                <a:gd name="connsiteX11" fmla="*/ 1002890 w 2050025"/>
                <a:gd name="connsiteY11" fmla="*/ 1519084 h 1688690"/>
                <a:gd name="connsiteX12" fmla="*/ 914400 w 2050025"/>
                <a:gd name="connsiteY12" fmla="*/ 1578077 h 1688690"/>
                <a:gd name="connsiteX13" fmla="*/ 796412 w 2050025"/>
                <a:gd name="connsiteY13" fmla="*/ 1607574 h 1688690"/>
                <a:gd name="connsiteX14" fmla="*/ 634180 w 2050025"/>
                <a:gd name="connsiteY14" fmla="*/ 1637071 h 1688690"/>
                <a:gd name="connsiteX15" fmla="*/ 604683 w 2050025"/>
                <a:gd name="connsiteY15" fmla="*/ 1637071 h 1688690"/>
                <a:gd name="connsiteX16" fmla="*/ 339212 w 2050025"/>
                <a:gd name="connsiteY16" fmla="*/ 1681316 h 1688690"/>
                <a:gd name="connsiteX17" fmla="*/ 191729 w 2050025"/>
                <a:gd name="connsiteY17" fmla="*/ 1681316 h 1688690"/>
                <a:gd name="connsiteX18" fmla="*/ 0 w 2050025"/>
                <a:gd name="connsiteY18" fmla="*/ 1681316 h 1688690"/>
                <a:gd name="connsiteX19" fmla="*/ 0 w 2050025"/>
                <a:gd name="connsiteY19" fmla="*/ 1681316 h 1688690"/>
                <a:gd name="connsiteX20" fmla="*/ 0 w 2050025"/>
                <a:gd name="connsiteY20" fmla="*/ 1681316 h 168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0025" h="1688690">
                  <a:moveTo>
                    <a:pt x="2050025" y="0"/>
                  </a:moveTo>
                  <a:cubicBezTo>
                    <a:pt x="2019299" y="95864"/>
                    <a:pt x="1988574" y="191729"/>
                    <a:pt x="1961535" y="265471"/>
                  </a:cubicBezTo>
                  <a:cubicBezTo>
                    <a:pt x="1934496" y="339213"/>
                    <a:pt x="1887793" y="442452"/>
                    <a:pt x="1887793" y="442452"/>
                  </a:cubicBezTo>
                  <a:cubicBezTo>
                    <a:pt x="1863212" y="501446"/>
                    <a:pt x="1838632" y="565355"/>
                    <a:pt x="1814051" y="619432"/>
                  </a:cubicBezTo>
                  <a:cubicBezTo>
                    <a:pt x="1789470" y="673509"/>
                    <a:pt x="1740309" y="766916"/>
                    <a:pt x="1740309" y="766916"/>
                  </a:cubicBezTo>
                  <a:cubicBezTo>
                    <a:pt x="1715728" y="816077"/>
                    <a:pt x="1696064" y="865239"/>
                    <a:pt x="1666567" y="914400"/>
                  </a:cubicBezTo>
                  <a:cubicBezTo>
                    <a:pt x="1637070" y="963561"/>
                    <a:pt x="1597742" y="1017639"/>
                    <a:pt x="1563329" y="1061884"/>
                  </a:cubicBezTo>
                  <a:cubicBezTo>
                    <a:pt x="1528916" y="1106129"/>
                    <a:pt x="1499419" y="1138084"/>
                    <a:pt x="1460090" y="1179871"/>
                  </a:cubicBezTo>
                  <a:cubicBezTo>
                    <a:pt x="1420761" y="1221658"/>
                    <a:pt x="1366683" y="1278193"/>
                    <a:pt x="1327354" y="1312606"/>
                  </a:cubicBezTo>
                  <a:cubicBezTo>
                    <a:pt x="1288025" y="1347019"/>
                    <a:pt x="1256071" y="1364225"/>
                    <a:pt x="1224116" y="1386348"/>
                  </a:cubicBezTo>
                  <a:cubicBezTo>
                    <a:pt x="1192161" y="1408471"/>
                    <a:pt x="1172496" y="1423219"/>
                    <a:pt x="1135625" y="1445342"/>
                  </a:cubicBezTo>
                  <a:cubicBezTo>
                    <a:pt x="1098754" y="1467465"/>
                    <a:pt x="1039761" y="1496962"/>
                    <a:pt x="1002890" y="1519084"/>
                  </a:cubicBezTo>
                  <a:cubicBezTo>
                    <a:pt x="966019" y="1541207"/>
                    <a:pt x="948813" y="1563329"/>
                    <a:pt x="914400" y="1578077"/>
                  </a:cubicBezTo>
                  <a:cubicBezTo>
                    <a:pt x="879987" y="1592825"/>
                    <a:pt x="843115" y="1597742"/>
                    <a:pt x="796412" y="1607574"/>
                  </a:cubicBezTo>
                  <a:cubicBezTo>
                    <a:pt x="749709" y="1617406"/>
                    <a:pt x="666135" y="1632155"/>
                    <a:pt x="634180" y="1637071"/>
                  </a:cubicBezTo>
                  <a:cubicBezTo>
                    <a:pt x="602225" y="1641987"/>
                    <a:pt x="653844" y="1629697"/>
                    <a:pt x="604683" y="1637071"/>
                  </a:cubicBezTo>
                  <a:cubicBezTo>
                    <a:pt x="555522" y="1644445"/>
                    <a:pt x="408038" y="1673942"/>
                    <a:pt x="339212" y="1681316"/>
                  </a:cubicBezTo>
                  <a:cubicBezTo>
                    <a:pt x="270386" y="1688690"/>
                    <a:pt x="191729" y="1681316"/>
                    <a:pt x="191729" y="1681316"/>
                  </a:cubicBezTo>
                  <a:lnTo>
                    <a:pt x="0" y="1681316"/>
                  </a:lnTo>
                  <a:lnTo>
                    <a:pt x="0" y="1681316"/>
                  </a:lnTo>
                  <a:lnTo>
                    <a:pt x="0" y="1681316"/>
                  </a:lnTo>
                </a:path>
              </a:pathLst>
            </a:cu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solidFill>
                  <a:prstClr val="black"/>
                </a:solidFill>
              </a:endParaRPr>
            </a:p>
          </p:txBody>
        </p:sp>
        <p:cxnSp>
          <p:nvCxnSpPr>
            <p:cNvPr id="16" name="Straight Arrow Connector 15"/>
            <p:cNvCxnSpPr/>
            <p:nvPr/>
          </p:nvCxnSpPr>
          <p:spPr>
            <a:xfrm rot="5400000">
              <a:off x="3337" y="1847"/>
              <a:ext cx="816" cy="2"/>
            </a:xfrm>
            <a:prstGeom prst="straightConnector1">
              <a:avLst/>
            </a:prstGeom>
            <a:ln w="21590">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40986" name="TextBox 21"/>
            <p:cNvSpPr txBox="1">
              <a:spLocks noChangeArrowheads="1"/>
            </p:cNvSpPr>
            <p:nvPr/>
          </p:nvSpPr>
          <p:spPr bwMode="auto">
            <a:xfrm>
              <a:off x="3744" y="1680"/>
              <a:ext cx="43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i="1">
                  <a:solidFill>
                    <a:srgbClr val="000000"/>
                  </a:solidFill>
                  <a:latin typeface="Times New Roman" charset="0"/>
                  <a:cs typeface="Times New Roman" charset="0"/>
                </a:rPr>
                <a:t>dg</a:t>
              </a:r>
              <a:endParaRPr lang="en-US" altLang="en-US" sz="3000" i="1" baseline="-25000">
                <a:solidFill>
                  <a:srgbClr val="000000"/>
                </a:solidFill>
                <a:latin typeface="Times New Roman" charset="0"/>
                <a:cs typeface="Times New Roman" charset="0"/>
              </a:endParaRPr>
            </a:p>
          </p:txBody>
        </p:sp>
        <p:sp>
          <p:nvSpPr>
            <p:cNvPr id="27" name="Oval 26"/>
            <p:cNvSpPr/>
            <p:nvPr/>
          </p:nvSpPr>
          <p:spPr>
            <a:xfrm>
              <a:off x="1337" y="2763"/>
              <a:ext cx="96" cy="96"/>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r">
                <a:defRPr/>
              </a:pPr>
              <a:endParaRPr lang="en-US" sz="1000">
                <a:solidFill>
                  <a:srgbClr val="FFFFFF"/>
                </a:solidFill>
              </a:endParaRPr>
            </a:p>
          </p:txBody>
        </p:sp>
      </p:grpSp>
      <p:grpSp>
        <p:nvGrpSpPr>
          <p:cNvPr id="8" name="Group 7"/>
          <p:cNvGrpSpPr>
            <a:grpSpLocks/>
          </p:cNvGrpSpPr>
          <p:nvPr/>
        </p:nvGrpSpPr>
        <p:grpSpPr bwMode="auto">
          <a:xfrm>
            <a:off x="2133600" y="6213475"/>
            <a:ext cx="6827838" cy="369888"/>
            <a:chOff x="2133600" y="6213475"/>
            <a:chExt cx="6828068" cy="369888"/>
          </a:xfrm>
        </p:grpSpPr>
        <p:sp>
          <p:nvSpPr>
            <p:cNvPr id="40981" name="TextBox 32"/>
            <p:cNvSpPr txBox="1">
              <a:spLocks noChangeArrowheads="1"/>
            </p:cNvSpPr>
            <p:nvPr/>
          </p:nvSpPr>
          <p:spPr bwMode="auto">
            <a:xfrm>
              <a:off x="2133600" y="6213475"/>
              <a:ext cx="1809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latin typeface="Arial" charset="0"/>
                </a:rPr>
                <a:t>combined effect</a:t>
              </a:r>
            </a:p>
          </p:txBody>
        </p:sp>
        <p:pic>
          <p:nvPicPr>
            <p:cNvPr id="40982"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731" y="6233140"/>
              <a:ext cx="4816937" cy="327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 name="Group 11"/>
          <p:cNvGrpSpPr>
            <a:grpSpLocks/>
          </p:cNvGrpSpPr>
          <p:nvPr/>
        </p:nvGrpSpPr>
        <p:grpSpPr bwMode="auto">
          <a:xfrm>
            <a:off x="2133600" y="5848350"/>
            <a:ext cx="6883400" cy="369888"/>
            <a:chOff x="2133600" y="5848259"/>
            <a:chExt cx="6883400" cy="369979"/>
          </a:xfrm>
        </p:grpSpPr>
        <p:sp>
          <p:nvSpPr>
            <p:cNvPr id="40979" name="TextBox 31"/>
            <p:cNvSpPr txBox="1">
              <a:spLocks noChangeArrowheads="1"/>
            </p:cNvSpPr>
            <p:nvPr/>
          </p:nvSpPr>
          <p:spPr bwMode="auto">
            <a:xfrm>
              <a:off x="2133600" y="5848259"/>
              <a:ext cx="1475831" cy="36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latin typeface="Arial" charset="0"/>
                </a:rPr>
                <a:t>wealth effect</a:t>
              </a:r>
            </a:p>
          </p:txBody>
        </p:sp>
        <p:pic>
          <p:nvPicPr>
            <p:cNvPr id="40980"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8775" y="5867853"/>
              <a:ext cx="484822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7" name="Group 16"/>
          <p:cNvGrpSpPr>
            <a:grpSpLocks/>
          </p:cNvGrpSpPr>
          <p:nvPr/>
        </p:nvGrpSpPr>
        <p:grpSpPr bwMode="auto">
          <a:xfrm>
            <a:off x="2133600" y="5486400"/>
            <a:ext cx="6942138" cy="369888"/>
            <a:chOff x="2133600" y="5486400"/>
            <a:chExt cx="6942185" cy="369888"/>
          </a:xfrm>
        </p:grpSpPr>
        <p:sp>
          <p:nvSpPr>
            <p:cNvPr id="40977" name="TextBox 30"/>
            <p:cNvSpPr txBox="1">
              <a:spLocks noChangeArrowheads="1"/>
            </p:cNvSpPr>
            <p:nvPr/>
          </p:nvSpPr>
          <p:spPr bwMode="auto">
            <a:xfrm>
              <a:off x="2133600" y="5486400"/>
              <a:ext cx="197574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latin typeface="Arial" charset="0"/>
                </a:rPr>
                <a:t>substitution effect</a:t>
              </a:r>
            </a:p>
          </p:txBody>
        </p:sp>
        <p:pic>
          <p:nvPicPr>
            <p:cNvPr id="40978"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8775" y="5512412"/>
              <a:ext cx="4907010" cy="317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20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0"/>
            <a:ext cx="7772400" cy="685800"/>
          </a:xfrm>
        </p:spPr>
        <p:txBody>
          <a:bodyPr/>
          <a:lstStyle/>
          <a:p>
            <a:pPr eaLnBrk="1" hangingPunct="1"/>
            <a:r>
              <a:rPr lang="en-US" altLang="en-US" sz="3600" smtClean="0"/>
              <a:t>Rational Foundations</a:t>
            </a:r>
          </a:p>
        </p:txBody>
      </p:sp>
      <p:sp>
        <p:nvSpPr>
          <p:cNvPr id="18435" name="Rectangle 3"/>
          <p:cNvSpPr>
            <a:spLocks noGrp="1" noChangeArrowheads="1"/>
          </p:cNvSpPr>
          <p:nvPr>
            <p:ph type="body" idx="1"/>
          </p:nvPr>
        </p:nvSpPr>
        <p:spPr>
          <a:xfrm>
            <a:off x="457200" y="685800"/>
            <a:ext cx="8382000" cy="6172200"/>
          </a:xfrm>
        </p:spPr>
        <p:txBody>
          <a:bodyPr/>
          <a:lstStyle/>
          <a:p>
            <a:pPr eaLnBrk="1" hangingPunct="1">
              <a:lnSpc>
                <a:spcPct val="80000"/>
              </a:lnSpc>
            </a:pPr>
            <a:r>
              <a:rPr lang="en-US" altLang="en-US" sz="2800" smtClean="0"/>
              <a:t>Olson’s </a:t>
            </a:r>
            <a:r>
              <a:rPr lang="en-US" altLang="en-US" sz="2800" i="1" smtClean="0"/>
              <a:t>Logic of Collective Action</a:t>
            </a:r>
          </a:p>
          <a:p>
            <a:pPr lvl="1" eaLnBrk="1" hangingPunct="1">
              <a:lnSpc>
                <a:spcPct val="80000"/>
              </a:lnSpc>
            </a:pPr>
            <a:r>
              <a:rPr lang="en-US" altLang="en-US" sz="2400" smtClean="0"/>
              <a:t>people do not voluntarily and unilaterally pay taxes (in the amount they are forced to pay) or otherwise contribute to collective goods, even if they appreciate the way tax revenues are used, because they rely on others to make the contribution</a:t>
            </a:r>
          </a:p>
          <a:p>
            <a:pPr lvl="1" eaLnBrk="1" hangingPunct="1">
              <a:lnSpc>
                <a:spcPct val="80000"/>
              </a:lnSpc>
            </a:pPr>
            <a:r>
              <a:rPr lang="en-US" altLang="en-US" sz="2400" smtClean="0"/>
              <a:t>restaurant example</a:t>
            </a:r>
          </a:p>
          <a:p>
            <a:pPr lvl="1" eaLnBrk="1" hangingPunct="1">
              <a:lnSpc>
                <a:spcPct val="80000"/>
              </a:lnSpc>
            </a:pPr>
            <a:r>
              <a:rPr lang="en-US" altLang="en-US" sz="2400" smtClean="0"/>
              <a:t>is this logic correct?</a:t>
            </a:r>
          </a:p>
          <a:p>
            <a:pPr lvl="2" eaLnBrk="1" hangingPunct="1">
              <a:lnSpc>
                <a:spcPct val="80000"/>
              </a:lnSpc>
            </a:pPr>
            <a:r>
              <a:rPr lang="en-US" altLang="en-US" sz="2000" smtClean="0"/>
              <a:t>in large groups?</a:t>
            </a:r>
          </a:p>
          <a:p>
            <a:pPr lvl="2" eaLnBrk="1" hangingPunct="1">
              <a:lnSpc>
                <a:spcPct val="80000"/>
              </a:lnSpc>
            </a:pPr>
            <a:r>
              <a:rPr lang="en-US" altLang="en-US" sz="2000" smtClean="0"/>
              <a:t>how else can tax distortions be explained?</a:t>
            </a:r>
          </a:p>
          <a:p>
            <a:pPr eaLnBrk="1" hangingPunct="1">
              <a:lnSpc>
                <a:spcPct val="80000"/>
              </a:lnSpc>
            </a:pPr>
            <a:r>
              <a:rPr lang="en-US" altLang="en-US" sz="2800" smtClean="0"/>
              <a:t>tax payments vs. user fees</a:t>
            </a:r>
          </a:p>
          <a:p>
            <a:pPr lvl="1" eaLnBrk="1" hangingPunct="1">
              <a:lnSpc>
                <a:spcPct val="80000"/>
              </a:lnSpc>
            </a:pPr>
            <a:r>
              <a:rPr lang="en-US" altLang="en-US" sz="2400" smtClean="0"/>
              <a:t>eg., Feldstein-Samwick on SS “contributions”</a:t>
            </a:r>
          </a:p>
          <a:p>
            <a:pPr lvl="1" eaLnBrk="1" hangingPunct="1">
              <a:lnSpc>
                <a:spcPct val="80000"/>
              </a:lnSpc>
            </a:pPr>
            <a:r>
              <a:rPr lang="en-US" altLang="en-US" sz="2400" smtClean="0"/>
              <a:t>mandatory employee benefits</a:t>
            </a:r>
          </a:p>
          <a:p>
            <a:pPr eaLnBrk="1" hangingPunct="1">
              <a:lnSpc>
                <a:spcPct val="80000"/>
              </a:lnSpc>
            </a:pPr>
            <a:r>
              <a:rPr lang="en-US" altLang="en-US" sz="2800" smtClean="0"/>
              <a:t>voluntary contributions</a:t>
            </a:r>
          </a:p>
          <a:p>
            <a:pPr eaLnBrk="1" hangingPunct="1">
              <a:lnSpc>
                <a:spcPct val="80000"/>
              </a:lnSpc>
            </a:pPr>
            <a:r>
              <a:rPr lang="en-US" altLang="en-US" sz="2800" smtClean="0"/>
              <a:t>“excessive” tax compliance, “insufficient” take-up</a:t>
            </a: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3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843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843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435">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8435">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8435">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8435">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84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 name="Straight Connector 1"/>
          <p:cNvCxnSpPr/>
          <p:nvPr/>
        </p:nvCxnSpPr>
        <p:spPr>
          <a:xfrm rot="5400000">
            <a:off x="-1713706" y="3542506"/>
            <a:ext cx="5867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1219200" y="4800600"/>
            <a:ext cx="6019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1223963" y="884238"/>
            <a:ext cx="5414962" cy="3916362"/>
          </a:xfrm>
          <a:custGeom>
            <a:avLst/>
            <a:gdLst>
              <a:gd name="connsiteX0" fmla="*/ 0 w 5415117"/>
              <a:gd name="connsiteY0" fmla="*/ 3849329 h 3849329"/>
              <a:gd name="connsiteX1" fmla="*/ 176981 w 5415117"/>
              <a:gd name="connsiteY1" fmla="*/ 3333136 h 3849329"/>
              <a:gd name="connsiteX2" fmla="*/ 575187 w 5415117"/>
              <a:gd name="connsiteY2" fmla="*/ 2625213 h 3849329"/>
              <a:gd name="connsiteX3" fmla="*/ 973394 w 5415117"/>
              <a:gd name="connsiteY3" fmla="*/ 2020529 h 3849329"/>
              <a:gd name="connsiteX4" fmla="*/ 1356852 w 5415117"/>
              <a:gd name="connsiteY4" fmla="*/ 1622323 h 3849329"/>
              <a:gd name="connsiteX5" fmla="*/ 1578078 w 5415117"/>
              <a:gd name="connsiteY5" fmla="*/ 1401097 h 3849329"/>
              <a:gd name="connsiteX6" fmla="*/ 1769807 w 5415117"/>
              <a:gd name="connsiteY6" fmla="*/ 1224116 h 3849329"/>
              <a:gd name="connsiteX7" fmla="*/ 2123768 w 5415117"/>
              <a:gd name="connsiteY7" fmla="*/ 958645 h 3849329"/>
              <a:gd name="connsiteX8" fmla="*/ 2492478 w 5415117"/>
              <a:gd name="connsiteY8" fmla="*/ 737420 h 3849329"/>
              <a:gd name="connsiteX9" fmla="*/ 3052916 w 5415117"/>
              <a:gd name="connsiteY9" fmla="*/ 501445 h 3849329"/>
              <a:gd name="connsiteX10" fmla="*/ 3687097 w 5415117"/>
              <a:gd name="connsiteY10" fmla="*/ 309716 h 3849329"/>
              <a:gd name="connsiteX11" fmla="*/ 4336026 w 5415117"/>
              <a:gd name="connsiteY11" fmla="*/ 147484 h 3849329"/>
              <a:gd name="connsiteX12" fmla="*/ 4984955 w 5415117"/>
              <a:gd name="connsiteY12" fmla="*/ 29497 h 3849329"/>
              <a:gd name="connsiteX13" fmla="*/ 5353665 w 5415117"/>
              <a:gd name="connsiteY13" fmla="*/ 14749 h 3849329"/>
              <a:gd name="connsiteX14" fmla="*/ 5353665 w 5415117"/>
              <a:gd name="connsiteY14" fmla="*/ 0 h 3849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15117" h="3849329">
                <a:moveTo>
                  <a:pt x="0" y="3849329"/>
                </a:moveTo>
                <a:cubicBezTo>
                  <a:pt x="40558" y="3693242"/>
                  <a:pt x="81117" y="3537155"/>
                  <a:pt x="176981" y="3333136"/>
                </a:cubicBezTo>
                <a:cubicBezTo>
                  <a:pt x="272845" y="3129117"/>
                  <a:pt x="442452" y="2843981"/>
                  <a:pt x="575187" y="2625213"/>
                </a:cubicBezTo>
                <a:cubicBezTo>
                  <a:pt x="707922" y="2406445"/>
                  <a:pt x="843117" y="2187677"/>
                  <a:pt x="973394" y="2020529"/>
                </a:cubicBezTo>
                <a:cubicBezTo>
                  <a:pt x="1103671" y="1853381"/>
                  <a:pt x="1256071" y="1725562"/>
                  <a:pt x="1356852" y="1622323"/>
                </a:cubicBezTo>
                <a:cubicBezTo>
                  <a:pt x="1457633" y="1519084"/>
                  <a:pt x="1509252" y="1467465"/>
                  <a:pt x="1578078" y="1401097"/>
                </a:cubicBezTo>
                <a:cubicBezTo>
                  <a:pt x="1646904" y="1334729"/>
                  <a:pt x="1678859" y="1297858"/>
                  <a:pt x="1769807" y="1224116"/>
                </a:cubicBezTo>
                <a:cubicBezTo>
                  <a:pt x="1860755" y="1150374"/>
                  <a:pt x="2003323" y="1039761"/>
                  <a:pt x="2123768" y="958645"/>
                </a:cubicBezTo>
                <a:cubicBezTo>
                  <a:pt x="2244213" y="877529"/>
                  <a:pt x="2337620" y="813620"/>
                  <a:pt x="2492478" y="737420"/>
                </a:cubicBezTo>
                <a:cubicBezTo>
                  <a:pt x="2647336" y="661220"/>
                  <a:pt x="2853813" y="572729"/>
                  <a:pt x="3052916" y="501445"/>
                </a:cubicBezTo>
                <a:cubicBezTo>
                  <a:pt x="3252019" y="430161"/>
                  <a:pt x="3473245" y="368710"/>
                  <a:pt x="3687097" y="309716"/>
                </a:cubicBezTo>
                <a:cubicBezTo>
                  <a:pt x="3900949" y="250723"/>
                  <a:pt x="4119716" y="194187"/>
                  <a:pt x="4336026" y="147484"/>
                </a:cubicBezTo>
                <a:cubicBezTo>
                  <a:pt x="4552336" y="100781"/>
                  <a:pt x="4815349" y="51619"/>
                  <a:pt x="4984955" y="29497"/>
                </a:cubicBezTo>
                <a:cubicBezTo>
                  <a:pt x="5154561" y="7375"/>
                  <a:pt x="5292213" y="19665"/>
                  <a:pt x="5353665" y="14749"/>
                </a:cubicBezTo>
                <a:cubicBezTo>
                  <a:pt x="5415117" y="9833"/>
                  <a:pt x="5384391" y="4916"/>
                  <a:pt x="5353665" y="0"/>
                </a:cubicBez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solidFill>
                <a:prstClr val="black"/>
              </a:solidFill>
            </a:endParaRPr>
          </a:p>
        </p:txBody>
      </p:sp>
      <p:grpSp>
        <p:nvGrpSpPr>
          <p:cNvPr id="7" name="Group 38"/>
          <p:cNvGrpSpPr>
            <a:grpSpLocks/>
          </p:cNvGrpSpPr>
          <p:nvPr/>
        </p:nvGrpSpPr>
        <p:grpSpPr bwMode="auto">
          <a:xfrm>
            <a:off x="1209675" y="992188"/>
            <a:ext cx="5953125" cy="5256212"/>
            <a:chOff x="1209675" y="992188"/>
            <a:chExt cx="5953125" cy="5256212"/>
          </a:xfrm>
        </p:grpSpPr>
        <p:sp>
          <p:nvSpPr>
            <p:cNvPr id="42020" name="TextBox 20"/>
            <p:cNvSpPr txBox="1">
              <a:spLocks noChangeArrowheads="1"/>
            </p:cNvSpPr>
            <p:nvPr/>
          </p:nvSpPr>
          <p:spPr bwMode="auto">
            <a:xfrm>
              <a:off x="6477000" y="1371600"/>
              <a:ext cx="685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i="1">
                  <a:solidFill>
                    <a:srgbClr val="FF0000"/>
                  </a:solidFill>
                  <a:latin typeface="Times New Roman" charset="0"/>
                  <a:cs typeface="Times New Roman" charset="0"/>
                </a:rPr>
                <a:t>dg</a:t>
              </a:r>
              <a:endParaRPr lang="en-US" altLang="en-US" sz="3000" i="1" baseline="-25000">
                <a:solidFill>
                  <a:srgbClr val="FF0000"/>
                </a:solidFill>
                <a:latin typeface="Times New Roman" charset="0"/>
                <a:cs typeface="Times New Roman" charset="0"/>
              </a:endParaRPr>
            </a:p>
          </p:txBody>
        </p:sp>
        <p:grpSp>
          <p:nvGrpSpPr>
            <p:cNvPr id="42021" name="Group 26"/>
            <p:cNvGrpSpPr>
              <a:grpSpLocks/>
            </p:cNvGrpSpPr>
            <p:nvPr/>
          </p:nvGrpSpPr>
          <p:grpSpPr bwMode="auto">
            <a:xfrm>
              <a:off x="1209675" y="992188"/>
              <a:ext cx="5383213" cy="5256212"/>
              <a:chOff x="762" y="625"/>
              <a:chExt cx="3391" cy="3311"/>
            </a:xfrm>
          </p:grpSpPr>
          <p:sp>
            <p:nvSpPr>
              <p:cNvPr id="10" name="Freeform 9"/>
              <p:cNvSpPr/>
              <p:nvPr/>
            </p:nvSpPr>
            <p:spPr>
              <a:xfrm>
                <a:off x="762" y="1539"/>
                <a:ext cx="3391" cy="2397"/>
              </a:xfrm>
              <a:custGeom>
                <a:avLst/>
                <a:gdLst>
                  <a:gd name="connsiteX0" fmla="*/ 0 w 5383161"/>
                  <a:gd name="connsiteY0" fmla="*/ 3805084 h 3805084"/>
                  <a:gd name="connsiteX1" fmla="*/ 162232 w 5383161"/>
                  <a:gd name="connsiteY1" fmla="*/ 3436374 h 3805084"/>
                  <a:gd name="connsiteX2" fmla="*/ 427703 w 5383161"/>
                  <a:gd name="connsiteY2" fmla="*/ 2934929 h 3805084"/>
                  <a:gd name="connsiteX3" fmla="*/ 914400 w 5383161"/>
                  <a:gd name="connsiteY3" fmla="*/ 2153264 h 3805084"/>
                  <a:gd name="connsiteX4" fmla="*/ 1327355 w 5383161"/>
                  <a:gd name="connsiteY4" fmla="*/ 1666568 h 3805084"/>
                  <a:gd name="connsiteX5" fmla="*/ 1666567 w 5383161"/>
                  <a:gd name="connsiteY5" fmla="*/ 1342103 h 3805084"/>
                  <a:gd name="connsiteX6" fmla="*/ 2079522 w 5383161"/>
                  <a:gd name="connsiteY6" fmla="*/ 988142 h 3805084"/>
                  <a:gd name="connsiteX7" fmla="*/ 2507226 w 5383161"/>
                  <a:gd name="connsiteY7" fmla="*/ 722671 h 3805084"/>
                  <a:gd name="connsiteX8" fmla="*/ 3067664 w 5383161"/>
                  <a:gd name="connsiteY8" fmla="*/ 501445 h 3805084"/>
                  <a:gd name="connsiteX9" fmla="*/ 3436374 w 5383161"/>
                  <a:gd name="connsiteY9" fmla="*/ 383458 h 3805084"/>
                  <a:gd name="connsiteX10" fmla="*/ 3952567 w 5383161"/>
                  <a:gd name="connsiteY10" fmla="*/ 250722 h 3805084"/>
                  <a:gd name="connsiteX11" fmla="*/ 4601497 w 5383161"/>
                  <a:gd name="connsiteY11" fmla="*/ 88490 h 3805084"/>
                  <a:gd name="connsiteX12" fmla="*/ 5383161 w 5383161"/>
                  <a:gd name="connsiteY12" fmla="*/ 0 h 380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83161" h="3805084">
                    <a:moveTo>
                      <a:pt x="0" y="3805084"/>
                    </a:moveTo>
                    <a:cubicBezTo>
                      <a:pt x="45474" y="3693242"/>
                      <a:pt x="90948" y="3581400"/>
                      <a:pt x="162232" y="3436374"/>
                    </a:cubicBezTo>
                    <a:cubicBezTo>
                      <a:pt x="233516" y="3291348"/>
                      <a:pt x="302342" y="3148781"/>
                      <a:pt x="427703" y="2934929"/>
                    </a:cubicBezTo>
                    <a:cubicBezTo>
                      <a:pt x="553064" y="2721077"/>
                      <a:pt x="764458" y="2364657"/>
                      <a:pt x="914400" y="2153264"/>
                    </a:cubicBezTo>
                    <a:cubicBezTo>
                      <a:pt x="1064342" y="1941871"/>
                      <a:pt x="1201994" y="1801761"/>
                      <a:pt x="1327355" y="1666568"/>
                    </a:cubicBezTo>
                    <a:cubicBezTo>
                      <a:pt x="1452716" y="1531375"/>
                      <a:pt x="1541206" y="1455174"/>
                      <a:pt x="1666567" y="1342103"/>
                    </a:cubicBezTo>
                    <a:cubicBezTo>
                      <a:pt x="1791928" y="1229032"/>
                      <a:pt x="1939412" y="1091381"/>
                      <a:pt x="2079522" y="988142"/>
                    </a:cubicBezTo>
                    <a:cubicBezTo>
                      <a:pt x="2219632" y="884903"/>
                      <a:pt x="2342536" y="803787"/>
                      <a:pt x="2507226" y="722671"/>
                    </a:cubicBezTo>
                    <a:cubicBezTo>
                      <a:pt x="2671916" y="641555"/>
                      <a:pt x="2912806" y="557981"/>
                      <a:pt x="3067664" y="501445"/>
                    </a:cubicBezTo>
                    <a:cubicBezTo>
                      <a:pt x="3222522" y="444910"/>
                      <a:pt x="3288890" y="425245"/>
                      <a:pt x="3436374" y="383458"/>
                    </a:cubicBezTo>
                    <a:cubicBezTo>
                      <a:pt x="3583858" y="341671"/>
                      <a:pt x="3952567" y="250722"/>
                      <a:pt x="3952567" y="250722"/>
                    </a:cubicBezTo>
                    <a:cubicBezTo>
                      <a:pt x="4146754" y="201561"/>
                      <a:pt x="4363065" y="130277"/>
                      <a:pt x="4601497" y="88490"/>
                    </a:cubicBezTo>
                    <a:cubicBezTo>
                      <a:pt x="4839929" y="46703"/>
                      <a:pt x="5111545" y="23351"/>
                      <a:pt x="5383161" y="0"/>
                    </a:cubicBez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solidFill>
                    <a:prstClr val="black"/>
                  </a:solidFill>
                </a:endParaRPr>
              </a:p>
            </p:txBody>
          </p:sp>
          <p:cxnSp>
            <p:nvCxnSpPr>
              <p:cNvPr id="19" name="Straight Arrow Connector 18"/>
              <p:cNvCxnSpPr/>
              <p:nvPr/>
            </p:nvCxnSpPr>
            <p:spPr>
              <a:xfrm rot="5400000">
                <a:off x="3721" y="1032"/>
                <a:ext cx="815" cy="1"/>
              </a:xfrm>
              <a:prstGeom prst="straightConnector1">
                <a:avLst/>
              </a:prstGeom>
              <a:ln w="21590" cmpd="sng">
                <a:solidFill>
                  <a:srgbClr val="FF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grpSp>
      </p:grpSp>
      <p:sp>
        <p:nvSpPr>
          <p:cNvPr id="41990" name="TextBox 22"/>
          <p:cNvSpPr txBox="1">
            <a:spLocks noChangeArrowheads="1"/>
          </p:cNvSpPr>
          <p:nvPr/>
        </p:nvSpPr>
        <p:spPr bwMode="auto">
          <a:xfrm>
            <a:off x="1066800" y="0"/>
            <a:ext cx="533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i="1">
                <a:solidFill>
                  <a:srgbClr val="000000"/>
                </a:solidFill>
                <a:latin typeface="Times New Roman" charset="0"/>
                <a:cs typeface="Times New Roman" charset="0"/>
              </a:rPr>
              <a:t>c</a:t>
            </a:r>
            <a:endParaRPr lang="en-US" altLang="en-US" b="1" i="1" baseline="-25000">
              <a:solidFill>
                <a:srgbClr val="000000"/>
              </a:solidFill>
              <a:latin typeface="Times New Roman" charset="0"/>
              <a:cs typeface="Times New Roman" charset="0"/>
            </a:endParaRPr>
          </a:p>
        </p:txBody>
      </p:sp>
      <p:sp>
        <p:nvSpPr>
          <p:cNvPr id="41991" name="TextBox 23"/>
          <p:cNvSpPr txBox="1">
            <a:spLocks noChangeArrowheads="1"/>
          </p:cNvSpPr>
          <p:nvPr/>
        </p:nvSpPr>
        <p:spPr bwMode="auto">
          <a:xfrm>
            <a:off x="7239000" y="44958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i="1">
                <a:solidFill>
                  <a:srgbClr val="000000"/>
                </a:solidFill>
                <a:latin typeface="Times New Roman" charset="0"/>
                <a:cs typeface="Times New Roman" charset="0"/>
              </a:rPr>
              <a:t>n</a:t>
            </a:r>
            <a:endParaRPr lang="en-US" altLang="en-US" b="1" i="1" baseline="-25000">
              <a:solidFill>
                <a:srgbClr val="000000"/>
              </a:solidFill>
              <a:latin typeface="Times New Roman" charset="0"/>
              <a:cs typeface="Times New Roman" charset="0"/>
            </a:endParaRPr>
          </a:p>
        </p:txBody>
      </p:sp>
      <p:sp>
        <p:nvSpPr>
          <p:cNvPr id="41992" name="TextBox 24"/>
          <p:cNvSpPr txBox="1">
            <a:spLocks noChangeArrowheads="1"/>
          </p:cNvSpPr>
          <p:nvPr/>
        </p:nvSpPr>
        <p:spPr bwMode="auto">
          <a:xfrm>
            <a:off x="762000" y="4495800"/>
            <a:ext cx="38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a:solidFill>
                  <a:srgbClr val="000000"/>
                </a:solidFill>
                <a:latin typeface="Times New Roman" charset="0"/>
                <a:cs typeface="Times New Roman" charset="0"/>
              </a:rPr>
              <a:t>0</a:t>
            </a:r>
            <a:endParaRPr lang="en-US" altLang="en-US" b="1" baseline="-25000">
              <a:solidFill>
                <a:srgbClr val="000000"/>
              </a:solidFill>
              <a:latin typeface="Times New Roman" charset="0"/>
              <a:cs typeface="Times New Roman" charset="0"/>
            </a:endParaRPr>
          </a:p>
        </p:txBody>
      </p:sp>
      <p:grpSp>
        <p:nvGrpSpPr>
          <p:cNvPr id="11" name="Group 27"/>
          <p:cNvGrpSpPr>
            <a:grpSpLocks/>
          </p:cNvGrpSpPr>
          <p:nvPr/>
        </p:nvGrpSpPr>
        <p:grpSpPr bwMode="auto">
          <a:xfrm>
            <a:off x="1219200" y="2089150"/>
            <a:ext cx="3886200" cy="2178050"/>
            <a:chOff x="768" y="1316"/>
            <a:chExt cx="2448" cy="1372"/>
          </a:xfrm>
        </p:grpSpPr>
        <p:cxnSp>
          <p:nvCxnSpPr>
            <p:cNvPr id="5" name="Straight Connector 4"/>
            <p:cNvCxnSpPr/>
            <p:nvPr/>
          </p:nvCxnSpPr>
          <p:spPr>
            <a:xfrm flipV="1">
              <a:off x="768" y="2256"/>
              <a:ext cx="2448" cy="43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1104" y="1316"/>
              <a:ext cx="1536" cy="1256"/>
            </a:xfrm>
            <a:custGeom>
              <a:avLst/>
              <a:gdLst>
                <a:gd name="connsiteX0" fmla="*/ 2050025 w 2050025"/>
                <a:gd name="connsiteY0" fmla="*/ 0 h 1688690"/>
                <a:gd name="connsiteX1" fmla="*/ 1961535 w 2050025"/>
                <a:gd name="connsiteY1" fmla="*/ 265471 h 1688690"/>
                <a:gd name="connsiteX2" fmla="*/ 1887793 w 2050025"/>
                <a:gd name="connsiteY2" fmla="*/ 442452 h 1688690"/>
                <a:gd name="connsiteX3" fmla="*/ 1814051 w 2050025"/>
                <a:gd name="connsiteY3" fmla="*/ 619432 h 1688690"/>
                <a:gd name="connsiteX4" fmla="*/ 1740309 w 2050025"/>
                <a:gd name="connsiteY4" fmla="*/ 766916 h 1688690"/>
                <a:gd name="connsiteX5" fmla="*/ 1666567 w 2050025"/>
                <a:gd name="connsiteY5" fmla="*/ 914400 h 1688690"/>
                <a:gd name="connsiteX6" fmla="*/ 1563329 w 2050025"/>
                <a:gd name="connsiteY6" fmla="*/ 1061884 h 1688690"/>
                <a:gd name="connsiteX7" fmla="*/ 1460090 w 2050025"/>
                <a:gd name="connsiteY7" fmla="*/ 1179871 h 1688690"/>
                <a:gd name="connsiteX8" fmla="*/ 1327354 w 2050025"/>
                <a:gd name="connsiteY8" fmla="*/ 1312606 h 1688690"/>
                <a:gd name="connsiteX9" fmla="*/ 1224116 w 2050025"/>
                <a:gd name="connsiteY9" fmla="*/ 1386348 h 1688690"/>
                <a:gd name="connsiteX10" fmla="*/ 1135625 w 2050025"/>
                <a:gd name="connsiteY10" fmla="*/ 1445342 h 1688690"/>
                <a:gd name="connsiteX11" fmla="*/ 1002890 w 2050025"/>
                <a:gd name="connsiteY11" fmla="*/ 1519084 h 1688690"/>
                <a:gd name="connsiteX12" fmla="*/ 914400 w 2050025"/>
                <a:gd name="connsiteY12" fmla="*/ 1578077 h 1688690"/>
                <a:gd name="connsiteX13" fmla="*/ 796412 w 2050025"/>
                <a:gd name="connsiteY13" fmla="*/ 1607574 h 1688690"/>
                <a:gd name="connsiteX14" fmla="*/ 634180 w 2050025"/>
                <a:gd name="connsiteY14" fmla="*/ 1637071 h 1688690"/>
                <a:gd name="connsiteX15" fmla="*/ 604683 w 2050025"/>
                <a:gd name="connsiteY15" fmla="*/ 1637071 h 1688690"/>
                <a:gd name="connsiteX16" fmla="*/ 339212 w 2050025"/>
                <a:gd name="connsiteY16" fmla="*/ 1681316 h 1688690"/>
                <a:gd name="connsiteX17" fmla="*/ 191729 w 2050025"/>
                <a:gd name="connsiteY17" fmla="*/ 1681316 h 1688690"/>
                <a:gd name="connsiteX18" fmla="*/ 0 w 2050025"/>
                <a:gd name="connsiteY18" fmla="*/ 1681316 h 1688690"/>
                <a:gd name="connsiteX19" fmla="*/ 0 w 2050025"/>
                <a:gd name="connsiteY19" fmla="*/ 1681316 h 1688690"/>
                <a:gd name="connsiteX20" fmla="*/ 0 w 2050025"/>
                <a:gd name="connsiteY20" fmla="*/ 1681316 h 168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0025" h="1688690">
                  <a:moveTo>
                    <a:pt x="2050025" y="0"/>
                  </a:moveTo>
                  <a:cubicBezTo>
                    <a:pt x="2019299" y="95864"/>
                    <a:pt x="1988574" y="191729"/>
                    <a:pt x="1961535" y="265471"/>
                  </a:cubicBezTo>
                  <a:cubicBezTo>
                    <a:pt x="1934496" y="339213"/>
                    <a:pt x="1887793" y="442452"/>
                    <a:pt x="1887793" y="442452"/>
                  </a:cubicBezTo>
                  <a:cubicBezTo>
                    <a:pt x="1863212" y="501446"/>
                    <a:pt x="1838632" y="565355"/>
                    <a:pt x="1814051" y="619432"/>
                  </a:cubicBezTo>
                  <a:cubicBezTo>
                    <a:pt x="1789470" y="673509"/>
                    <a:pt x="1740309" y="766916"/>
                    <a:pt x="1740309" y="766916"/>
                  </a:cubicBezTo>
                  <a:cubicBezTo>
                    <a:pt x="1715728" y="816077"/>
                    <a:pt x="1696064" y="865239"/>
                    <a:pt x="1666567" y="914400"/>
                  </a:cubicBezTo>
                  <a:cubicBezTo>
                    <a:pt x="1637070" y="963561"/>
                    <a:pt x="1597742" y="1017639"/>
                    <a:pt x="1563329" y="1061884"/>
                  </a:cubicBezTo>
                  <a:cubicBezTo>
                    <a:pt x="1528916" y="1106129"/>
                    <a:pt x="1499419" y="1138084"/>
                    <a:pt x="1460090" y="1179871"/>
                  </a:cubicBezTo>
                  <a:cubicBezTo>
                    <a:pt x="1420761" y="1221658"/>
                    <a:pt x="1366683" y="1278193"/>
                    <a:pt x="1327354" y="1312606"/>
                  </a:cubicBezTo>
                  <a:cubicBezTo>
                    <a:pt x="1288025" y="1347019"/>
                    <a:pt x="1256071" y="1364225"/>
                    <a:pt x="1224116" y="1386348"/>
                  </a:cubicBezTo>
                  <a:cubicBezTo>
                    <a:pt x="1192161" y="1408471"/>
                    <a:pt x="1172496" y="1423219"/>
                    <a:pt x="1135625" y="1445342"/>
                  </a:cubicBezTo>
                  <a:cubicBezTo>
                    <a:pt x="1098754" y="1467465"/>
                    <a:pt x="1039761" y="1496962"/>
                    <a:pt x="1002890" y="1519084"/>
                  </a:cubicBezTo>
                  <a:cubicBezTo>
                    <a:pt x="966019" y="1541207"/>
                    <a:pt x="948813" y="1563329"/>
                    <a:pt x="914400" y="1578077"/>
                  </a:cubicBezTo>
                  <a:cubicBezTo>
                    <a:pt x="879987" y="1592825"/>
                    <a:pt x="843115" y="1597742"/>
                    <a:pt x="796412" y="1607574"/>
                  </a:cubicBezTo>
                  <a:cubicBezTo>
                    <a:pt x="749709" y="1617406"/>
                    <a:pt x="666135" y="1632155"/>
                    <a:pt x="634180" y="1637071"/>
                  </a:cubicBezTo>
                  <a:cubicBezTo>
                    <a:pt x="602225" y="1641987"/>
                    <a:pt x="653844" y="1629697"/>
                    <a:pt x="604683" y="1637071"/>
                  </a:cubicBezTo>
                  <a:cubicBezTo>
                    <a:pt x="555522" y="1644445"/>
                    <a:pt x="408038" y="1673942"/>
                    <a:pt x="339212" y="1681316"/>
                  </a:cubicBezTo>
                  <a:cubicBezTo>
                    <a:pt x="270386" y="1688690"/>
                    <a:pt x="191729" y="1681316"/>
                    <a:pt x="191729" y="1681316"/>
                  </a:cubicBezTo>
                  <a:lnTo>
                    <a:pt x="0" y="1681316"/>
                  </a:lnTo>
                  <a:lnTo>
                    <a:pt x="0" y="1681316"/>
                  </a:lnTo>
                  <a:lnTo>
                    <a:pt x="0" y="1681316"/>
                  </a:lnTo>
                </a:path>
              </a:pathLst>
            </a:cu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solidFill>
                  <a:prstClr val="black"/>
                </a:solidFill>
              </a:endParaRPr>
            </a:p>
          </p:txBody>
        </p:sp>
        <p:sp>
          <p:nvSpPr>
            <p:cNvPr id="28" name="Oval 27"/>
            <p:cNvSpPr/>
            <p:nvPr/>
          </p:nvSpPr>
          <p:spPr>
            <a:xfrm>
              <a:off x="1632" y="2496"/>
              <a:ext cx="48" cy="48"/>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grpSp>
      <p:sp>
        <p:nvSpPr>
          <p:cNvPr id="30" name="Oval 29"/>
          <p:cNvSpPr/>
          <p:nvPr/>
        </p:nvSpPr>
        <p:spPr>
          <a:xfrm>
            <a:off x="2514600" y="2514600"/>
            <a:ext cx="76200" cy="76200"/>
          </a:xfrm>
          <a:prstGeom prst="ellipse">
            <a:avLst/>
          </a:prstGeom>
          <a:solidFill>
            <a:srgbClr val="3E30FA"/>
          </a:solidFill>
          <a:ln w="38100">
            <a:solidFill>
              <a:srgbClr val="3E30F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41995"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grpSp>
        <p:nvGrpSpPr>
          <p:cNvPr id="12" name="Group 36"/>
          <p:cNvGrpSpPr>
            <a:grpSpLocks/>
          </p:cNvGrpSpPr>
          <p:nvPr/>
        </p:nvGrpSpPr>
        <p:grpSpPr bwMode="auto">
          <a:xfrm>
            <a:off x="1219200" y="1282700"/>
            <a:ext cx="7715250" cy="4573588"/>
            <a:chOff x="1219200" y="1282700"/>
            <a:chExt cx="7714873" cy="4573032"/>
          </a:xfrm>
        </p:grpSpPr>
        <p:grpSp>
          <p:nvGrpSpPr>
            <p:cNvPr id="42010" name="Group 24"/>
            <p:cNvGrpSpPr>
              <a:grpSpLocks/>
            </p:cNvGrpSpPr>
            <p:nvPr/>
          </p:nvGrpSpPr>
          <p:grpSpPr bwMode="auto">
            <a:xfrm>
              <a:off x="1219200" y="1282700"/>
              <a:ext cx="4800600" cy="1841500"/>
              <a:chOff x="768" y="808"/>
              <a:chExt cx="3024" cy="1160"/>
            </a:xfrm>
          </p:grpSpPr>
          <p:cxnSp>
            <p:nvCxnSpPr>
              <p:cNvPr id="4" name="Straight Connector 3"/>
              <p:cNvCxnSpPr/>
              <p:nvPr/>
            </p:nvCxnSpPr>
            <p:spPr>
              <a:xfrm flipV="1">
                <a:off x="768" y="1392"/>
                <a:ext cx="3024" cy="5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960" y="808"/>
                <a:ext cx="1291" cy="1064"/>
              </a:xfrm>
              <a:custGeom>
                <a:avLst/>
                <a:gdLst>
                  <a:gd name="connsiteX0" fmla="*/ 2050025 w 2050025"/>
                  <a:gd name="connsiteY0" fmla="*/ 0 h 1688690"/>
                  <a:gd name="connsiteX1" fmla="*/ 1961535 w 2050025"/>
                  <a:gd name="connsiteY1" fmla="*/ 265471 h 1688690"/>
                  <a:gd name="connsiteX2" fmla="*/ 1887793 w 2050025"/>
                  <a:gd name="connsiteY2" fmla="*/ 442452 h 1688690"/>
                  <a:gd name="connsiteX3" fmla="*/ 1814051 w 2050025"/>
                  <a:gd name="connsiteY3" fmla="*/ 619432 h 1688690"/>
                  <a:gd name="connsiteX4" fmla="*/ 1740309 w 2050025"/>
                  <a:gd name="connsiteY4" fmla="*/ 766916 h 1688690"/>
                  <a:gd name="connsiteX5" fmla="*/ 1666567 w 2050025"/>
                  <a:gd name="connsiteY5" fmla="*/ 914400 h 1688690"/>
                  <a:gd name="connsiteX6" fmla="*/ 1563329 w 2050025"/>
                  <a:gd name="connsiteY6" fmla="*/ 1061884 h 1688690"/>
                  <a:gd name="connsiteX7" fmla="*/ 1460090 w 2050025"/>
                  <a:gd name="connsiteY7" fmla="*/ 1179871 h 1688690"/>
                  <a:gd name="connsiteX8" fmla="*/ 1327354 w 2050025"/>
                  <a:gd name="connsiteY8" fmla="*/ 1312606 h 1688690"/>
                  <a:gd name="connsiteX9" fmla="*/ 1224116 w 2050025"/>
                  <a:gd name="connsiteY9" fmla="*/ 1386348 h 1688690"/>
                  <a:gd name="connsiteX10" fmla="*/ 1135625 w 2050025"/>
                  <a:gd name="connsiteY10" fmla="*/ 1445342 h 1688690"/>
                  <a:gd name="connsiteX11" fmla="*/ 1002890 w 2050025"/>
                  <a:gd name="connsiteY11" fmla="*/ 1519084 h 1688690"/>
                  <a:gd name="connsiteX12" fmla="*/ 914400 w 2050025"/>
                  <a:gd name="connsiteY12" fmla="*/ 1578077 h 1688690"/>
                  <a:gd name="connsiteX13" fmla="*/ 796412 w 2050025"/>
                  <a:gd name="connsiteY13" fmla="*/ 1607574 h 1688690"/>
                  <a:gd name="connsiteX14" fmla="*/ 634180 w 2050025"/>
                  <a:gd name="connsiteY14" fmla="*/ 1637071 h 1688690"/>
                  <a:gd name="connsiteX15" fmla="*/ 604683 w 2050025"/>
                  <a:gd name="connsiteY15" fmla="*/ 1637071 h 1688690"/>
                  <a:gd name="connsiteX16" fmla="*/ 339212 w 2050025"/>
                  <a:gd name="connsiteY16" fmla="*/ 1681316 h 1688690"/>
                  <a:gd name="connsiteX17" fmla="*/ 191729 w 2050025"/>
                  <a:gd name="connsiteY17" fmla="*/ 1681316 h 1688690"/>
                  <a:gd name="connsiteX18" fmla="*/ 0 w 2050025"/>
                  <a:gd name="connsiteY18" fmla="*/ 1681316 h 1688690"/>
                  <a:gd name="connsiteX19" fmla="*/ 0 w 2050025"/>
                  <a:gd name="connsiteY19" fmla="*/ 1681316 h 1688690"/>
                  <a:gd name="connsiteX20" fmla="*/ 0 w 2050025"/>
                  <a:gd name="connsiteY20" fmla="*/ 1681316 h 168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0025" h="1688690">
                    <a:moveTo>
                      <a:pt x="2050025" y="0"/>
                    </a:moveTo>
                    <a:cubicBezTo>
                      <a:pt x="2019299" y="95864"/>
                      <a:pt x="1988574" y="191729"/>
                      <a:pt x="1961535" y="265471"/>
                    </a:cubicBezTo>
                    <a:cubicBezTo>
                      <a:pt x="1934496" y="339213"/>
                      <a:pt x="1887793" y="442452"/>
                      <a:pt x="1887793" y="442452"/>
                    </a:cubicBezTo>
                    <a:cubicBezTo>
                      <a:pt x="1863212" y="501446"/>
                      <a:pt x="1838632" y="565355"/>
                      <a:pt x="1814051" y="619432"/>
                    </a:cubicBezTo>
                    <a:cubicBezTo>
                      <a:pt x="1789470" y="673509"/>
                      <a:pt x="1740309" y="766916"/>
                      <a:pt x="1740309" y="766916"/>
                    </a:cubicBezTo>
                    <a:cubicBezTo>
                      <a:pt x="1715728" y="816077"/>
                      <a:pt x="1696064" y="865239"/>
                      <a:pt x="1666567" y="914400"/>
                    </a:cubicBezTo>
                    <a:cubicBezTo>
                      <a:pt x="1637070" y="963561"/>
                      <a:pt x="1597742" y="1017639"/>
                      <a:pt x="1563329" y="1061884"/>
                    </a:cubicBezTo>
                    <a:cubicBezTo>
                      <a:pt x="1528916" y="1106129"/>
                      <a:pt x="1499419" y="1138084"/>
                      <a:pt x="1460090" y="1179871"/>
                    </a:cubicBezTo>
                    <a:cubicBezTo>
                      <a:pt x="1420761" y="1221658"/>
                      <a:pt x="1366683" y="1278193"/>
                      <a:pt x="1327354" y="1312606"/>
                    </a:cubicBezTo>
                    <a:cubicBezTo>
                      <a:pt x="1288025" y="1347019"/>
                      <a:pt x="1256071" y="1364225"/>
                      <a:pt x="1224116" y="1386348"/>
                    </a:cubicBezTo>
                    <a:cubicBezTo>
                      <a:pt x="1192161" y="1408471"/>
                      <a:pt x="1172496" y="1423219"/>
                      <a:pt x="1135625" y="1445342"/>
                    </a:cubicBezTo>
                    <a:cubicBezTo>
                      <a:pt x="1098754" y="1467465"/>
                      <a:pt x="1039761" y="1496962"/>
                      <a:pt x="1002890" y="1519084"/>
                    </a:cubicBezTo>
                    <a:cubicBezTo>
                      <a:pt x="966019" y="1541207"/>
                      <a:pt x="948813" y="1563329"/>
                      <a:pt x="914400" y="1578077"/>
                    </a:cubicBezTo>
                    <a:cubicBezTo>
                      <a:pt x="879987" y="1592825"/>
                      <a:pt x="843115" y="1597742"/>
                      <a:pt x="796412" y="1607574"/>
                    </a:cubicBezTo>
                    <a:cubicBezTo>
                      <a:pt x="749709" y="1617406"/>
                      <a:pt x="666135" y="1632155"/>
                      <a:pt x="634180" y="1637071"/>
                    </a:cubicBezTo>
                    <a:cubicBezTo>
                      <a:pt x="602225" y="1641987"/>
                      <a:pt x="653844" y="1629697"/>
                      <a:pt x="604683" y="1637071"/>
                    </a:cubicBezTo>
                    <a:cubicBezTo>
                      <a:pt x="555522" y="1644445"/>
                      <a:pt x="408038" y="1673942"/>
                      <a:pt x="339212" y="1681316"/>
                    </a:cubicBezTo>
                    <a:cubicBezTo>
                      <a:pt x="270386" y="1688690"/>
                      <a:pt x="191729" y="1681316"/>
                      <a:pt x="191729" y="1681316"/>
                    </a:cubicBezTo>
                    <a:lnTo>
                      <a:pt x="0" y="1681316"/>
                    </a:lnTo>
                    <a:lnTo>
                      <a:pt x="0" y="1681316"/>
                    </a:lnTo>
                    <a:lnTo>
                      <a:pt x="0" y="1681316"/>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solidFill>
                    <a:prstClr val="black"/>
                  </a:solidFill>
                </a:endParaRPr>
              </a:p>
            </p:txBody>
          </p:sp>
          <p:sp>
            <p:nvSpPr>
              <p:cNvPr id="29" name="Oval 28"/>
              <p:cNvSpPr/>
              <p:nvPr/>
            </p:nvSpPr>
            <p:spPr>
              <a:xfrm>
                <a:off x="1344" y="1824"/>
                <a:ext cx="48" cy="48"/>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grpSp>
        <p:grpSp>
          <p:nvGrpSpPr>
            <p:cNvPr id="42011" name="Group 33"/>
            <p:cNvGrpSpPr>
              <a:grpSpLocks/>
            </p:cNvGrpSpPr>
            <p:nvPr/>
          </p:nvGrpSpPr>
          <p:grpSpPr bwMode="auto">
            <a:xfrm>
              <a:off x="2133600" y="5486400"/>
              <a:ext cx="6800473" cy="369332"/>
              <a:chOff x="2133600" y="5486400"/>
              <a:chExt cx="6800473" cy="369332"/>
            </a:xfrm>
          </p:grpSpPr>
          <p:sp>
            <p:nvSpPr>
              <p:cNvPr id="42012" name="TextBox 30"/>
              <p:cNvSpPr txBox="1">
                <a:spLocks noChangeArrowheads="1"/>
              </p:cNvSpPr>
              <p:nvPr/>
            </p:nvSpPr>
            <p:spPr bwMode="auto">
              <a:xfrm>
                <a:off x="2133600" y="5486400"/>
                <a:ext cx="19758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latin typeface="Arial" charset="0"/>
                  </a:rPr>
                  <a:t>substitution effect</a:t>
                </a:r>
              </a:p>
            </p:txBody>
          </p:sp>
          <p:graphicFrame>
            <p:nvGraphicFramePr>
              <p:cNvPr id="42013" name="Object 28"/>
              <p:cNvGraphicFramePr>
                <a:graphicFrameLocks noChangeAspect="1"/>
              </p:cNvGraphicFramePr>
              <p:nvPr/>
            </p:nvGraphicFramePr>
            <p:xfrm>
              <a:off x="4233863" y="5529263"/>
              <a:ext cx="4700210" cy="304800"/>
            </p:xfrm>
            <a:graphic>
              <a:graphicData uri="http://schemas.openxmlformats.org/presentationml/2006/ole">
                <mc:AlternateContent xmlns:mc="http://schemas.openxmlformats.org/markup-compatibility/2006">
                  <mc:Choice xmlns:v="urn:schemas-microsoft-com:vml" Requires="v">
                    <p:oleObj spid="_x0000_s42057" name="Equation" r:id="rId4" imgW="3086100" imgH="203200" progId="Equation.DSMT4">
                      <p:embed/>
                    </p:oleObj>
                  </mc:Choice>
                  <mc:Fallback>
                    <p:oleObj name="Equation" r:id="rId4" imgW="3086100" imgH="203200" progId="Equation.DSMT4">
                      <p:embed/>
                      <p:pic>
                        <p:nvPicPr>
                          <p:cNvPr id="0"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3863" y="5529263"/>
                            <a:ext cx="470021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grpSp>
        <p:nvGrpSpPr>
          <p:cNvPr id="20" name="Group 37"/>
          <p:cNvGrpSpPr>
            <a:grpSpLocks/>
          </p:cNvGrpSpPr>
          <p:nvPr/>
        </p:nvGrpSpPr>
        <p:grpSpPr bwMode="auto">
          <a:xfrm>
            <a:off x="1219200" y="2286000"/>
            <a:ext cx="7696200" cy="3932238"/>
            <a:chOff x="1219200" y="2286000"/>
            <a:chExt cx="7696201" cy="3931682"/>
          </a:xfrm>
        </p:grpSpPr>
        <p:grpSp>
          <p:nvGrpSpPr>
            <p:cNvPr id="42001" name="Group 25"/>
            <p:cNvGrpSpPr>
              <a:grpSpLocks/>
            </p:cNvGrpSpPr>
            <p:nvPr/>
          </p:nvGrpSpPr>
          <p:grpSpPr bwMode="auto">
            <a:xfrm>
              <a:off x="1219200" y="2286000"/>
              <a:ext cx="5410200" cy="2362200"/>
              <a:chOff x="768" y="1440"/>
              <a:chExt cx="3408" cy="1488"/>
            </a:xfrm>
          </p:grpSpPr>
          <p:cxnSp>
            <p:nvCxnSpPr>
              <p:cNvPr id="6" name="Straight Connector 5"/>
              <p:cNvCxnSpPr/>
              <p:nvPr/>
            </p:nvCxnSpPr>
            <p:spPr>
              <a:xfrm flipV="1">
                <a:off x="768" y="2352"/>
                <a:ext cx="3024" cy="576"/>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1296" y="1570"/>
                <a:ext cx="1440" cy="1248"/>
              </a:xfrm>
              <a:custGeom>
                <a:avLst/>
                <a:gdLst>
                  <a:gd name="connsiteX0" fmla="*/ 2050025 w 2050025"/>
                  <a:gd name="connsiteY0" fmla="*/ 0 h 1688690"/>
                  <a:gd name="connsiteX1" fmla="*/ 1961535 w 2050025"/>
                  <a:gd name="connsiteY1" fmla="*/ 265471 h 1688690"/>
                  <a:gd name="connsiteX2" fmla="*/ 1887793 w 2050025"/>
                  <a:gd name="connsiteY2" fmla="*/ 442452 h 1688690"/>
                  <a:gd name="connsiteX3" fmla="*/ 1814051 w 2050025"/>
                  <a:gd name="connsiteY3" fmla="*/ 619432 h 1688690"/>
                  <a:gd name="connsiteX4" fmla="*/ 1740309 w 2050025"/>
                  <a:gd name="connsiteY4" fmla="*/ 766916 h 1688690"/>
                  <a:gd name="connsiteX5" fmla="*/ 1666567 w 2050025"/>
                  <a:gd name="connsiteY5" fmla="*/ 914400 h 1688690"/>
                  <a:gd name="connsiteX6" fmla="*/ 1563329 w 2050025"/>
                  <a:gd name="connsiteY6" fmla="*/ 1061884 h 1688690"/>
                  <a:gd name="connsiteX7" fmla="*/ 1460090 w 2050025"/>
                  <a:gd name="connsiteY7" fmla="*/ 1179871 h 1688690"/>
                  <a:gd name="connsiteX8" fmla="*/ 1327354 w 2050025"/>
                  <a:gd name="connsiteY8" fmla="*/ 1312606 h 1688690"/>
                  <a:gd name="connsiteX9" fmla="*/ 1224116 w 2050025"/>
                  <a:gd name="connsiteY9" fmla="*/ 1386348 h 1688690"/>
                  <a:gd name="connsiteX10" fmla="*/ 1135625 w 2050025"/>
                  <a:gd name="connsiteY10" fmla="*/ 1445342 h 1688690"/>
                  <a:gd name="connsiteX11" fmla="*/ 1002890 w 2050025"/>
                  <a:gd name="connsiteY11" fmla="*/ 1519084 h 1688690"/>
                  <a:gd name="connsiteX12" fmla="*/ 914400 w 2050025"/>
                  <a:gd name="connsiteY12" fmla="*/ 1578077 h 1688690"/>
                  <a:gd name="connsiteX13" fmla="*/ 796412 w 2050025"/>
                  <a:gd name="connsiteY13" fmla="*/ 1607574 h 1688690"/>
                  <a:gd name="connsiteX14" fmla="*/ 634180 w 2050025"/>
                  <a:gd name="connsiteY14" fmla="*/ 1637071 h 1688690"/>
                  <a:gd name="connsiteX15" fmla="*/ 604683 w 2050025"/>
                  <a:gd name="connsiteY15" fmla="*/ 1637071 h 1688690"/>
                  <a:gd name="connsiteX16" fmla="*/ 339212 w 2050025"/>
                  <a:gd name="connsiteY16" fmla="*/ 1681316 h 1688690"/>
                  <a:gd name="connsiteX17" fmla="*/ 191729 w 2050025"/>
                  <a:gd name="connsiteY17" fmla="*/ 1681316 h 1688690"/>
                  <a:gd name="connsiteX18" fmla="*/ 0 w 2050025"/>
                  <a:gd name="connsiteY18" fmla="*/ 1681316 h 1688690"/>
                  <a:gd name="connsiteX19" fmla="*/ 0 w 2050025"/>
                  <a:gd name="connsiteY19" fmla="*/ 1681316 h 1688690"/>
                  <a:gd name="connsiteX20" fmla="*/ 0 w 2050025"/>
                  <a:gd name="connsiteY20" fmla="*/ 1681316 h 168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0025" h="1688690">
                    <a:moveTo>
                      <a:pt x="2050025" y="0"/>
                    </a:moveTo>
                    <a:cubicBezTo>
                      <a:pt x="2019299" y="95864"/>
                      <a:pt x="1988574" y="191729"/>
                      <a:pt x="1961535" y="265471"/>
                    </a:cubicBezTo>
                    <a:cubicBezTo>
                      <a:pt x="1934496" y="339213"/>
                      <a:pt x="1887793" y="442452"/>
                      <a:pt x="1887793" y="442452"/>
                    </a:cubicBezTo>
                    <a:cubicBezTo>
                      <a:pt x="1863212" y="501446"/>
                      <a:pt x="1838632" y="565355"/>
                      <a:pt x="1814051" y="619432"/>
                    </a:cubicBezTo>
                    <a:cubicBezTo>
                      <a:pt x="1789470" y="673509"/>
                      <a:pt x="1740309" y="766916"/>
                      <a:pt x="1740309" y="766916"/>
                    </a:cubicBezTo>
                    <a:cubicBezTo>
                      <a:pt x="1715728" y="816077"/>
                      <a:pt x="1696064" y="865239"/>
                      <a:pt x="1666567" y="914400"/>
                    </a:cubicBezTo>
                    <a:cubicBezTo>
                      <a:pt x="1637070" y="963561"/>
                      <a:pt x="1597742" y="1017639"/>
                      <a:pt x="1563329" y="1061884"/>
                    </a:cubicBezTo>
                    <a:cubicBezTo>
                      <a:pt x="1528916" y="1106129"/>
                      <a:pt x="1499419" y="1138084"/>
                      <a:pt x="1460090" y="1179871"/>
                    </a:cubicBezTo>
                    <a:cubicBezTo>
                      <a:pt x="1420761" y="1221658"/>
                      <a:pt x="1366683" y="1278193"/>
                      <a:pt x="1327354" y="1312606"/>
                    </a:cubicBezTo>
                    <a:cubicBezTo>
                      <a:pt x="1288025" y="1347019"/>
                      <a:pt x="1256071" y="1364225"/>
                      <a:pt x="1224116" y="1386348"/>
                    </a:cubicBezTo>
                    <a:cubicBezTo>
                      <a:pt x="1192161" y="1408471"/>
                      <a:pt x="1172496" y="1423219"/>
                      <a:pt x="1135625" y="1445342"/>
                    </a:cubicBezTo>
                    <a:cubicBezTo>
                      <a:pt x="1098754" y="1467465"/>
                      <a:pt x="1039761" y="1496962"/>
                      <a:pt x="1002890" y="1519084"/>
                    </a:cubicBezTo>
                    <a:cubicBezTo>
                      <a:pt x="966019" y="1541207"/>
                      <a:pt x="948813" y="1563329"/>
                      <a:pt x="914400" y="1578077"/>
                    </a:cubicBezTo>
                    <a:cubicBezTo>
                      <a:pt x="879987" y="1592825"/>
                      <a:pt x="843115" y="1597742"/>
                      <a:pt x="796412" y="1607574"/>
                    </a:cubicBezTo>
                    <a:cubicBezTo>
                      <a:pt x="749709" y="1617406"/>
                      <a:pt x="666135" y="1632155"/>
                      <a:pt x="634180" y="1637071"/>
                    </a:cubicBezTo>
                    <a:cubicBezTo>
                      <a:pt x="602225" y="1641987"/>
                      <a:pt x="653844" y="1629697"/>
                      <a:pt x="604683" y="1637071"/>
                    </a:cubicBezTo>
                    <a:cubicBezTo>
                      <a:pt x="555522" y="1644445"/>
                      <a:pt x="408038" y="1673942"/>
                      <a:pt x="339212" y="1681316"/>
                    </a:cubicBezTo>
                    <a:cubicBezTo>
                      <a:pt x="270386" y="1688690"/>
                      <a:pt x="191729" y="1681316"/>
                      <a:pt x="191729" y="1681316"/>
                    </a:cubicBezTo>
                    <a:lnTo>
                      <a:pt x="0" y="1681316"/>
                    </a:lnTo>
                    <a:lnTo>
                      <a:pt x="0" y="1681316"/>
                    </a:lnTo>
                    <a:lnTo>
                      <a:pt x="0" y="1681316"/>
                    </a:lnTo>
                  </a:path>
                </a:pathLst>
              </a:cu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solidFill>
                    <a:prstClr val="black"/>
                  </a:solidFill>
                </a:endParaRPr>
              </a:p>
            </p:txBody>
          </p:sp>
          <p:cxnSp>
            <p:nvCxnSpPr>
              <p:cNvPr id="16" name="Straight Arrow Connector 15"/>
              <p:cNvCxnSpPr/>
              <p:nvPr/>
            </p:nvCxnSpPr>
            <p:spPr>
              <a:xfrm rot="5400000">
                <a:off x="3337" y="1847"/>
                <a:ext cx="816" cy="2"/>
              </a:xfrm>
              <a:prstGeom prst="straightConnector1">
                <a:avLst/>
              </a:prstGeom>
              <a:ln w="21590">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42008" name="TextBox 21"/>
              <p:cNvSpPr txBox="1">
                <a:spLocks noChangeArrowheads="1"/>
              </p:cNvSpPr>
              <p:nvPr/>
            </p:nvSpPr>
            <p:spPr bwMode="auto">
              <a:xfrm>
                <a:off x="3744" y="1680"/>
                <a:ext cx="43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i="1">
                    <a:solidFill>
                      <a:srgbClr val="000000"/>
                    </a:solidFill>
                    <a:latin typeface="Times New Roman" charset="0"/>
                    <a:cs typeface="Times New Roman" charset="0"/>
                  </a:rPr>
                  <a:t>dg</a:t>
                </a:r>
                <a:endParaRPr lang="en-US" altLang="en-US" sz="3000" i="1" baseline="-25000">
                  <a:solidFill>
                    <a:srgbClr val="000000"/>
                  </a:solidFill>
                  <a:latin typeface="Times New Roman" charset="0"/>
                  <a:cs typeface="Times New Roman" charset="0"/>
                </a:endParaRPr>
              </a:p>
            </p:txBody>
          </p:sp>
          <p:sp>
            <p:nvSpPr>
              <p:cNvPr id="27" name="Oval 26"/>
              <p:cNvSpPr/>
              <p:nvPr/>
            </p:nvSpPr>
            <p:spPr>
              <a:xfrm>
                <a:off x="1337" y="2763"/>
                <a:ext cx="96" cy="96"/>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r">
                  <a:defRPr/>
                </a:pPr>
                <a:endParaRPr lang="en-US" sz="1000">
                  <a:solidFill>
                    <a:srgbClr val="FFFFFF"/>
                  </a:solidFill>
                </a:endParaRPr>
              </a:p>
            </p:txBody>
          </p:sp>
        </p:grpSp>
        <p:grpSp>
          <p:nvGrpSpPr>
            <p:cNvPr id="42002" name="Group 34"/>
            <p:cNvGrpSpPr>
              <a:grpSpLocks/>
            </p:cNvGrpSpPr>
            <p:nvPr/>
          </p:nvGrpSpPr>
          <p:grpSpPr bwMode="auto">
            <a:xfrm>
              <a:off x="2133600" y="5848350"/>
              <a:ext cx="6781801" cy="369332"/>
              <a:chOff x="2133600" y="5791200"/>
              <a:chExt cx="6781801" cy="369332"/>
            </a:xfrm>
          </p:grpSpPr>
          <p:graphicFrame>
            <p:nvGraphicFramePr>
              <p:cNvPr id="42003" name="Object 30"/>
              <p:cNvGraphicFramePr>
                <a:graphicFrameLocks noChangeAspect="1"/>
              </p:cNvGraphicFramePr>
              <p:nvPr/>
            </p:nvGraphicFramePr>
            <p:xfrm>
              <a:off x="4214814" y="5824539"/>
              <a:ext cx="4700587" cy="304800"/>
            </p:xfrm>
            <a:graphic>
              <a:graphicData uri="http://schemas.openxmlformats.org/presentationml/2006/ole">
                <mc:AlternateContent xmlns:mc="http://schemas.openxmlformats.org/markup-compatibility/2006">
                  <mc:Choice xmlns:v="urn:schemas-microsoft-com:vml" Requires="v">
                    <p:oleObj spid="_x0000_s42058" name="Equation" r:id="rId6" imgW="3086100" imgH="203200" progId="Equation.DSMT4">
                      <p:embed/>
                    </p:oleObj>
                  </mc:Choice>
                  <mc:Fallback>
                    <p:oleObj name="Equation" r:id="rId6" imgW="3086100" imgH="203200" progId="Equation.DSMT4">
                      <p:embed/>
                      <p:pic>
                        <p:nvPicPr>
                          <p:cNvPr id="0" name="Object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4814" y="5824539"/>
                            <a:ext cx="47005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004" name="TextBox 31"/>
              <p:cNvSpPr txBox="1">
                <a:spLocks noChangeArrowheads="1"/>
              </p:cNvSpPr>
              <p:nvPr/>
            </p:nvSpPr>
            <p:spPr bwMode="auto">
              <a:xfrm>
                <a:off x="2133600" y="5791200"/>
                <a:ext cx="1475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latin typeface="Arial" charset="0"/>
                  </a:rPr>
                  <a:t>wealth effect</a:t>
                </a:r>
              </a:p>
            </p:txBody>
          </p:sp>
        </p:grpSp>
      </p:grpSp>
      <p:grpSp>
        <p:nvGrpSpPr>
          <p:cNvPr id="23" name="Group 35"/>
          <p:cNvGrpSpPr>
            <a:grpSpLocks/>
          </p:cNvGrpSpPr>
          <p:nvPr/>
        </p:nvGrpSpPr>
        <p:grpSpPr bwMode="auto">
          <a:xfrm>
            <a:off x="2133600" y="6213475"/>
            <a:ext cx="6618288" cy="369888"/>
            <a:chOff x="2133600" y="6172200"/>
            <a:chExt cx="6617999" cy="369332"/>
          </a:xfrm>
        </p:grpSpPr>
        <p:sp>
          <p:nvSpPr>
            <p:cNvPr id="41999" name="TextBox 32"/>
            <p:cNvSpPr txBox="1">
              <a:spLocks noChangeArrowheads="1"/>
            </p:cNvSpPr>
            <p:nvPr/>
          </p:nvSpPr>
          <p:spPr bwMode="auto">
            <a:xfrm>
              <a:off x="2133600" y="6172200"/>
              <a:ext cx="1809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latin typeface="Arial" charset="0"/>
                </a:rPr>
                <a:t>combined effect</a:t>
              </a:r>
            </a:p>
          </p:txBody>
        </p:sp>
        <p:graphicFrame>
          <p:nvGraphicFramePr>
            <p:cNvPr id="42000" name="Object 31"/>
            <p:cNvGraphicFramePr>
              <a:graphicFrameLocks noChangeAspect="1"/>
            </p:cNvGraphicFramePr>
            <p:nvPr/>
          </p:nvGraphicFramePr>
          <p:xfrm>
            <a:off x="4225636" y="6184669"/>
            <a:ext cx="4525963" cy="304800"/>
          </p:xfrm>
          <a:graphic>
            <a:graphicData uri="http://schemas.openxmlformats.org/presentationml/2006/ole">
              <mc:AlternateContent xmlns:mc="http://schemas.openxmlformats.org/markup-compatibility/2006">
                <mc:Choice xmlns:v="urn:schemas-microsoft-com:vml" Requires="v">
                  <p:oleObj spid="_x0000_s42059" name="Equation" r:id="rId8" imgW="2971800" imgH="203200" progId="Equation.DSMT4">
                    <p:embed/>
                  </p:oleObj>
                </mc:Choice>
                <mc:Fallback>
                  <p:oleObj name="Equation" r:id="rId8" imgW="2971800" imgH="203200" progId="Equation.DSMT4">
                    <p:embed/>
                    <p:pic>
                      <p:nvPicPr>
                        <p:cNvPr id="0" name="Object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25636" y="6184669"/>
                          <a:ext cx="4525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pic>
        <p:nvPicPr>
          <p:cNvPr id="430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402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pic>
        <p:nvPicPr>
          <p:cNvPr id="4403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0675"/>
            <a:ext cx="9161463" cy="623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pic>
        <p:nvPicPr>
          <p:cNvPr id="4505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0675"/>
            <a:ext cx="9161463" cy="623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pic>
        <p:nvPicPr>
          <p:cNvPr id="46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325"/>
            <a:ext cx="9144000" cy="674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288" y="2600325"/>
            <a:ext cx="7467600" cy="1057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5334000" y="762000"/>
            <a:ext cx="1752600" cy="495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3733800"/>
            <a:ext cx="7467600" cy="120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4288" y="4943475"/>
            <a:ext cx="7467600" cy="52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001" name="Group 6"/>
          <p:cNvGrpSpPr>
            <a:grpSpLocks/>
          </p:cNvGrpSpPr>
          <p:nvPr/>
        </p:nvGrpSpPr>
        <p:grpSpPr bwMode="auto">
          <a:xfrm>
            <a:off x="990600" y="1816100"/>
            <a:ext cx="5943600" cy="4495800"/>
            <a:chOff x="685800" y="1295400"/>
            <a:chExt cx="5943600" cy="4495800"/>
          </a:xfrm>
        </p:grpSpPr>
        <p:cxnSp>
          <p:nvCxnSpPr>
            <p:cNvPr id="3" name="Straight Connector 2"/>
            <p:cNvCxnSpPr/>
            <p:nvPr/>
          </p:nvCxnSpPr>
          <p:spPr>
            <a:xfrm>
              <a:off x="685800" y="1295400"/>
              <a:ext cx="0" cy="4495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685800" y="5791200"/>
              <a:ext cx="5943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8002" name="Title 1"/>
          <p:cNvSpPr>
            <a:spLocks noGrp="1"/>
          </p:cNvSpPr>
          <p:nvPr>
            <p:ph type="title"/>
          </p:nvPr>
        </p:nvSpPr>
        <p:spPr>
          <a:xfrm>
            <a:off x="0" y="76200"/>
            <a:ext cx="9144000" cy="762000"/>
          </a:xfrm>
        </p:spPr>
        <p:txBody>
          <a:bodyPr/>
          <a:lstStyle/>
          <a:p>
            <a:r>
              <a:rPr lang="en-US" sz="3600" smtClean="0"/>
              <a:t>Employment vs Earnings Tests</a:t>
            </a:r>
          </a:p>
        </p:txBody>
      </p:sp>
      <p:sp>
        <p:nvSpPr>
          <p:cNvPr id="16388" name="TextBox 7"/>
          <p:cNvSpPr txBox="1">
            <a:spLocks noChangeArrowheads="1"/>
          </p:cNvSpPr>
          <p:nvPr/>
        </p:nvSpPr>
        <p:spPr bwMode="auto">
          <a:xfrm>
            <a:off x="479425" y="955675"/>
            <a:ext cx="1143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mtClean="0">
                <a:solidFill>
                  <a:srgbClr val="000000"/>
                </a:solidFill>
                <a:ea typeface="MS PGothic" pitchFamily="34" charset="-128"/>
              </a:rPr>
              <a:t>benefit amount</a:t>
            </a:r>
          </a:p>
        </p:txBody>
      </p:sp>
      <p:sp>
        <p:nvSpPr>
          <p:cNvPr id="16389" name="TextBox 10"/>
          <p:cNvSpPr txBox="1">
            <a:spLocks noChangeArrowheads="1"/>
          </p:cNvSpPr>
          <p:nvPr/>
        </p:nvSpPr>
        <p:spPr bwMode="auto">
          <a:xfrm>
            <a:off x="6959600" y="579120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mtClean="0">
                <a:solidFill>
                  <a:srgbClr val="000000"/>
                </a:solidFill>
                <a:ea typeface="MS PGothic" pitchFamily="34" charset="-128"/>
              </a:rPr>
              <a:t>beneficiary earnings</a:t>
            </a:r>
          </a:p>
        </p:txBody>
      </p:sp>
      <p:cxnSp>
        <p:nvCxnSpPr>
          <p:cNvPr id="16" name="Straight Connector 15"/>
          <p:cNvCxnSpPr/>
          <p:nvPr/>
        </p:nvCxnSpPr>
        <p:spPr>
          <a:xfrm flipH="1">
            <a:off x="874713" y="2809875"/>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391" name="TextBox 22"/>
          <p:cNvSpPr txBox="1">
            <a:spLocks noChangeArrowheads="1"/>
          </p:cNvSpPr>
          <p:nvPr/>
        </p:nvSpPr>
        <p:spPr bwMode="auto">
          <a:xfrm>
            <a:off x="381000" y="2579688"/>
            <a:ext cx="534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i="1" smtClean="0">
                <a:solidFill>
                  <a:srgbClr val="000000"/>
                </a:solidFill>
                <a:ea typeface="MS PGothic" pitchFamily="34" charset="-128"/>
              </a:rPr>
              <a:t>b</a:t>
            </a:r>
            <a:r>
              <a:rPr lang="en-US" altLang="en-US" baseline="-25000" smtClean="0">
                <a:solidFill>
                  <a:srgbClr val="000000"/>
                </a:solidFill>
                <a:ea typeface="MS PGothic" pitchFamily="34" charset="-128"/>
              </a:rPr>
              <a:t>0</a:t>
            </a:r>
          </a:p>
        </p:txBody>
      </p:sp>
      <p:sp>
        <p:nvSpPr>
          <p:cNvPr id="16392" name="TextBox 23"/>
          <p:cNvSpPr txBox="1">
            <a:spLocks noChangeArrowheads="1"/>
          </p:cNvSpPr>
          <p:nvPr/>
        </p:nvSpPr>
        <p:spPr bwMode="auto">
          <a:xfrm>
            <a:off x="679450" y="6207125"/>
            <a:ext cx="382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mtClean="0">
                <a:solidFill>
                  <a:srgbClr val="000000"/>
                </a:solidFill>
                <a:ea typeface="MS PGothic" pitchFamily="34" charset="-128"/>
              </a:rPr>
              <a:t>0</a:t>
            </a:r>
          </a:p>
        </p:txBody>
      </p:sp>
      <p:grpSp>
        <p:nvGrpSpPr>
          <p:cNvPr id="26" name="Group 25"/>
          <p:cNvGrpSpPr>
            <a:grpSpLocks/>
          </p:cNvGrpSpPr>
          <p:nvPr/>
        </p:nvGrpSpPr>
        <p:grpSpPr bwMode="auto">
          <a:xfrm>
            <a:off x="1031875" y="2819400"/>
            <a:ext cx="5826125" cy="3492500"/>
            <a:chOff x="1031193" y="2819400"/>
            <a:chExt cx="5826807" cy="3492696"/>
          </a:xfrm>
        </p:grpSpPr>
        <p:cxnSp>
          <p:nvCxnSpPr>
            <p:cNvPr id="13" name="Straight Connector 12"/>
            <p:cNvCxnSpPr/>
            <p:nvPr/>
          </p:nvCxnSpPr>
          <p:spPr>
            <a:xfrm>
              <a:off x="1032781" y="2819400"/>
              <a:ext cx="0" cy="34926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31193" y="6291458"/>
              <a:ext cx="58268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400" name="TextBox 27"/>
            <p:cNvSpPr txBox="1">
              <a:spLocks noChangeArrowheads="1"/>
            </p:cNvSpPr>
            <p:nvPr/>
          </p:nvSpPr>
          <p:spPr bwMode="auto">
            <a:xfrm>
              <a:off x="1108990" y="4959470"/>
              <a:ext cx="2057641" cy="83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altLang="en-US" b="1" smtClean="0">
                  <a:solidFill>
                    <a:srgbClr val="FF0000"/>
                  </a:solidFill>
                  <a:ea typeface="MS PGothic" pitchFamily="34" charset="-128"/>
                </a:rPr>
                <a:t>employment-tested benefit</a:t>
              </a:r>
            </a:p>
          </p:txBody>
        </p:sp>
      </p:grpSp>
      <p:grpSp>
        <p:nvGrpSpPr>
          <p:cNvPr id="31" name="Group 30"/>
          <p:cNvGrpSpPr>
            <a:grpSpLocks/>
          </p:cNvGrpSpPr>
          <p:nvPr/>
        </p:nvGrpSpPr>
        <p:grpSpPr bwMode="auto">
          <a:xfrm>
            <a:off x="990600" y="2805113"/>
            <a:ext cx="4876800" cy="3486150"/>
            <a:chOff x="192993" y="4330642"/>
            <a:chExt cx="4876800" cy="3486240"/>
          </a:xfrm>
        </p:grpSpPr>
        <p:cxnSp>
          <p:nvCxnSpPr>
            <p:cNvPr id="33" name="Straight Connector 32"/>
            <p:cNvCxnSpPr/>
            <p:nvPr/>
          </p:nvCxnSpPr>
          <p:spPr>
            <a:xfrm flipH="1" flipV="1">
              <a:off x="192993" y="4330642"/>
              <a:ext cx="4876800" cy="348624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sp>
          <p:nvSpPr>
            <p:cNvPr id="16397" name="TextBox 33"/>
            <p:cNvSpPr txBox="1">
              <a:spLocks noChangeArrowheads="1"/>
            </p:cNvSpPr>
            <p:nvPr/>
          </p:nvSpPr>
          <p:spPr bwMode="auto">
            <a:xfrm>
              <a:off x="2118631" y="4954545"/>
              <a:ext cx="2057400" cy="83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altLang="en-US" b="1" smtClean="0">
                  <a:solidFill>
                    <a:srgbClr val="0000CC"/>
                  </a:solidFill>
                  <a:ea typeface="MS PGothic" pitchFamily="34" charset="-128"/>
                </a:rPr>
                <a:t>earnings-tested benefit</a:t>
              </a:r>
            </a:p>
          </p:txBody>
        </p:sp>
      </p:grpSp>
      <p:sp>
        <p:nvSpPr>
          <p:cNvPr id="39" name="TextBox 38"/>
          <p:cNvSpPr txBox="1">
            <a:spLocks noChangeArrowheads="1"/>
          </p:cNvSpPr>
          <p:nvPr/>
        </p:nvSpPr>
        <p:spPr bwMode="auto">
          <a:xfrm>
            <a:off x="4064000" y="4548188"/>
            <a:ext cx="287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2000">
                <a:solidFill>
                  <a:srgbClr val="0000CC"/>
                </a:solidFill>
              </a:rPr>
              <a:t>(magnitude of) slope = </a:t>
            </a:r>
            <a:r>
              <a:rPr lang="en-US" altLang="en-US" sz="2000">
                <a:solidFill>
                  <a:srgbClr val="0000CC"/>
                </a:solidFill>
              </a:rPr>
              <a:t>“</a:t>
            </a:r>
            <a:r>
              <a:rPr lang="en-US" sz="2000">
                <a:solidFill>
                  <a:srgbClr val="0000CC"/>
                </a:solidFill>
              </a:rPr>
              <a:t>benefit reduction rate</a:t>
            </a:r>
            <a:r>
              <a:rPr lang="en-US" altLang="en-US" sz="2000">
                <a:solidFill>
                  <a:srgbClr val="0000CC"/>
                </a:solidFill>
              </a:rPr>
              <a:t>”</a:t>
            </a:r>
            <a:endParaRPr lang="en-US" sz="2000">
              <a:solidFill>
                <a:srgbClr val="0000CC"/>
              </a:solidFill>
            </a:endParaRPr>
          </a:p>
        </p:txBody>
      </p:sp>
    </p:spTree>
    <p:extLst>
      <p:ext uri="{BB962C8B-B14F-4D97-AF65-F5344CB8AC3E}">
        <p14:creationId xmlns:p14="http://schemas.microsoft.com/office/powerpoint/2010/main" val="42467305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049" name="Group 6"/>
          <p:cNvGrpSpPr>
            <a:grpSpLocks/>
          </p:cNvGrpSpPr>
          <p:nvPr/>
        </p:nvGrpSpPr>
        <p:grpSpPr bwMode="auto">
          <a:xfrm>
            <a:off x="990600" y="1816100"/>
            <a:ext cx="5943600" cy="4495800"/>
            <a:chOff x="685800" y="1295400"/>
            <a:chExt cx="5943600" cy="4495800"/>
          </a:xfrm>
        </p:grpSpPr>
        <p:cxnSp>
          <p:nvCxnSpPr>
            <p:cNvPr id="3" name="Straight Connector 2"/>
            <p:cNvCxnSpPr/>
            <p:nvPr/>
          </p:nvCxnSpPr>
          <p:spPr>
            <a:xfrm>
              <a:off x="685800" y="1295400"/>
              <a:ext cx="0" cy="4495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685800" y="5791200"/>
              <a:ext cx="5943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0050" name="Title 1"/>
          <p:cNvSpPr>
            <a:spLocks noGrp="1"/>
          </p:cNvSpPr>
          <p:nvPr>
            <p:ph type="title"/>
          </p:nvPr>
        </p:nvSpPr>
        <p:spPr>
          <a:xfrm>
            <a:off x="0" y="76200"/>
            <a:ext cx="9144000" cy="762000"/>
          </a:xfrm>
        </p:spPr>
        <p:txBody>
          <a:bodyPr/>
          <a:lstStyle/>
          <a:p>
            <a:r>
              <a:rPr lang="en-US" sz="3600" smtClean="0"/>
              <a:t>Variations on the Employment Test</a:t>
            </a:r>
          </a:p>
        </p:txBody>
      </p:sp>
      <p:sp>
        <p:nvSpPr>
          <p:cNvPr id="17412" name="TextBox 7"/>
          <p:cNvSpPr txBox="1">
            <a:spLocks noChangeArrowheads="1"/>
          </p:cNvSpPr>
          <p:nvPr/>
        </p:nvSpPr>
        <p:spPr bwMode="auto">
          <a:xfrm>
            <a:off x="479425" y="955675"/>
            <a:ext cx="1143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mtClean="0">
                <a:solidFill>
                  <a:srgbClr val="000000"/>
                </a:solidFill>
                <a:ea typeface="MS PGothic" pitchFamily="34" charset="-128"/>
              </a:rPr>
              <a:t>benefit amount</a:t>
            </a:r>
          </a:p>
        </p:txBody>
      </p:sp>
      <p:sp>
        <p:nvSpPr>
          <p:cNvPr id="17413" name="TextBox 10"/>
          <p:cNvSpPr txBox="1">
            <a:spLocks noChangeArrowheads="1"/>
          </p:cNvSpPr>
          <p:nvPr/>
        </p:nvSpPr>
        <p:spPr bwMode="auto">
          <a:xfrm>
            <a:off x="6959600" y="579120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mtClean="0">
                <a:solidFill>
                  <a:srgbClr val="000000"/>
                </a:solidFill>
                <a:ea typeface="MS PGothic" pitchFamily="34" charset="-128"/>
              </a:rPr>
              <a:t>beneficiary earnings</a:t>
            </a:r>
          </a:p>
        </p:txBody>
      </p:sp>
      <p:cxnSp>
        <p:nvCxnSpPr>
          <p:cNvPr id="16" name="Straight Connector 15"/>
          <p:cNvCxnSpPr/>
          <p:nvPr/>
        </p:nvCxnSpPr>
        <p:spPr>
          <a:xfrm flipH="1">
            <a:off x="874713" y="2809875"/>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415" name="TextBox 22"/>
          <p:cNvSpPr txBox="1">
            <a:spLocks noChangeArrowheads="1"/>
          </p:cNvSpPr>
          <p:nvPr/>
        </p:nvSpPr>
        <p:spPr bwMode="auto">
          <a:xfrm>
            <a:off x="381000" y="2579688"/>
            <a:ext cx="534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i="1" smtClean="0">
                <a:solidFill>
                  <a:srgbClr val="000000"/>
                </a:solidFill>
                <a:ea typeface="MS PGothic" pitchFamily="34" charset="-128"/>
              </a:rPr>
              <a:t>b</a:t>
            </a:r>
            <a:r>
              <a:rPr lang="en-US" altLang="en-US" baseline="-25000" smtClean="0">
                <a:solidFill>
                  <a:srgbClr val="000000"/>
                </a:solidFill>
                <a:ea typeface="MS PGothic" pitchFamily="34" charset="-128"/>
              </a:rPr>
              <a:t>0</a:t>
            </a:r>
          </a:p>
        </p:txBody>
      </p:sp>
      <p:sp>
        <p:nvSpPr>
          <p:cNvPr id="17416" name="TextBox 23"/>
          <p:cNvSpPr txBox="1">
            <a:spLocks noChangeArrowheads="1"/>
          </p:cNvSpPr>
          <p:nvPr/>
        </p:nvSpPr>
        <p:spPr bwMode="auto">
          <a:xfrm>
            <a:off x="679450" y="6207125"/>
            <a:ext cx="382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mtClean="0">
                <a:solidFill>
                  <a:srgbClr val="000000"/>
                </a:solidFill>
                <a:ea typeface="MS PGothic" pitchFamily="34" charset="-128"/>
              </a:rPr>
              <a:t>0</a:t>
            </a:r>
          </a:p>
        </p:txBody>
      </p:sp>
      <p:grpSp>
        <p:nvGrpSpPr>
          <p:cNvPr id="130056" name="Group 25"/>
          <p:cNvGrpSpPr>
            <a:grpSpLocks/>
          </p:cNvGrpSpPr>
          <p:nvPr/>
        </p:nvGrpSpPr>
        <p:grpSpPr bwMode="auto">
          <a:xfrm>
            <a:off x="1031875" y="2819400"/>
            <a:ext cx="5826125" cy="3492500"/>
            <a:chOff x="1031193" y="2819400"/>
            <a:chExt cx="5826807" cy="3492696"/>
          </a:xfrm>
        </p:grpSpPr>
        <p:cxnSp>
          <p:nvCxnSpPr>
            <p:cNvPr id="13" name="Straight Connector 12"/>
            <p:cNvCxnSpPr/>
            <p:nvPr/>
          </p:nvCxnSpPr>
          <p:spPr>
            <a:xfrm>
              <a:off x="1032781" y="2819400"/>
              <a:ext cx="0" cy="34926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31193" y="6291458"/>
              <a:ext cx="58268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420" name="TextBox 27"/>
            <p:cNvSpPr txBox="1">
              <a:spLocks noChangeArrowheads="1"/>
            </p:cNvSpPr>
            <p:nvPr/>
          </p:nvSpPr>
          <p:spPr bwMode="auto">
            <a:xfrm>
              <a:off x="1108990" y="4959470"/>
              <a:ext cx="2057641" cy="83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altLang="en-US" b="1" smtClean="0">
                  <a:solidFill>
                    <a:srgbClr val="FF0000"/>
                  </a:solidFill>
                  <a:ea typeface="MS PGothic" pitchFamily="34" charset="-128"/>
                </a:rPr>
                <a:t>employment-tested benefit</a:t>
              </a:r>
            </a:p>
          </p:txBody>
        </p:sp>
      </p:grpSp>
    </p:spTree>
    <p:extLst>
      <p:ext uri="{BB962C8B-B14F-4D97-AF65-F5344CB8AC3E}">
        <p14:creationId xmlns:p14="http://schemas.microsoft.com/office/powerpoint/2010/main" val="21023689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83" name="Straight Connector 8"/>
          <p:cNvCxnSpPr>
            <a:cxnSpLocks noChangeShapeType="1"/>
          </p:cNvCxnSpPr>
          <p:nvPr/>
        </p:nvCxnSpPr>
        <p:spPr bwMode="auto">
          <a:xfrm flipH="1" flipV="1">
            <a:off x="4653492" y="3520548"/>
            <a:ext cx="3176" cy="1684336"/>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4" name="Straight Connector 3"/>
          <p:cNvCxnSpPr/>
          <p:nvPr/>
        </p:nvCxnSpPr>
        <p:spPr>
          <a:xfrm rot="16200000" flipH="1">
            <a:off x="-712789" y="3809473"/>
            <a:ext cx="5253037" cy="1588"/>
          </a:xfrm>
          <a:prstGeom prst="line">
            <a:avLst/>
          </a:prstGeom>
          <a:ln w="25400"/>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1912936" y="6432023"/>
            <a:ext cx="3962400" cy="1587"/>
          </a:xfrm>
          <a:prstGeom prst="line">
            <a:avLst/>
          </a:prstGeom>
          <a:ln w="25400"/>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rot="16200000" flipH="1">
            <a:off x="4044155" y="5818454"/>
            <a:ext cx="1225550" cy="1588"/>
          </a:xfrm>
          <a:prstGeom prst="line">
            <a:avLst/>
          </a:prstGeom>
          <a:ln w="254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rot="16200000" flipH="1">
            <a:off x="1836736" y="2387073"/>
            <a:ext cx="2895600" cy="2743200"/>
          </a:xfrm>
          <a:prstGeom prst="line">
            <a:avLst/>
          </a:prstGeom>
          <a:ln w="25400"/>
        </p:spPr>
        <p:style>
          <a:lnRef idx="1">
            <a:schemeClr val="dk1"/>
          </a:lnRef>
          <a:fillRef idx="0">
            <a:schemeClr val="dk1"/>
          </a:fillRef>
          <a:effectRef idx="0">
            <a:schemeClr val="dk1"/>
          </a:effectRef>
          <a:fontRef idx="minor">
            <a:schemeClr val="tx1"/>
          </a:fontRef>
        </p:style>
      </p:cxnSp>
      <p:sp>
        <p:nvSpPr>
          <p:cNvPr id="11285" name="Rectangle 3"/>
          <p:cNvSpPr>
            <a:spLocks noChangeArrowheads="1"/>
          </p:cNvSpPr>
          <p:nvPr/>
        </p:nvSpPr>
        <p:spPr bwMode="auto">
          <a:xfrm>
            <a:off x="5840167" y="6217212"/>
            <a:ext cx="19928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1800" dirty="0">
                <a:solidFill>
                  <a:srgbClr val="000000"/>
                </a:solidFill>
                <a:latin typeface="Arial" charset="0"/>
              </a:rPr>
              <a:t>-1</a:t>
            </a:r>
            <a:r>
              <a:rPr lang="en-US" altLang="en-US" sz="1800" dirty="0" smtClean="0">
                <a:solidFill>
                  <a:srgbClr val="000000"/>
                </a:solidFill>
                <a:latin typeface="Arial" charset="0"/>
              </a:rPr>
              <a:t>*(wage income)</a:t>
            </a:r>
            <a:endParaRPr lang="en-US" altLang="en-US" sz="1800" dirty="0">
              <a:solidFill>
                <a:srgbClr val="000000"/>
              </a:solidFill>
              <a:latin typeface="Arial" charset="0"/>
            </a:endParaRPr>
          </a:p>
        </p:txBody>
      </p:sp>
      <p:graphicFrame>
        <p:nvGraphicFramePr>
          <p:cNvPr id="11266" name="Object 8"/>
          <p:cNvGraphicFramePr>
            <a:graphicFrameLocks noChangeAspect="1"/>
          </p:cNvGraphicFramePr>
          <p:nvPr>
            <p:extLst>
              <p:ext uri="{D42A27DB-BD31-4B8C-83A1-F6EECF244321}">
                <p14:modId xmlns:p14="http://schemas.microsoft.com/office/powerpoint/2010/main" val="2216321991"/>
              </p:ext>
            </p:extLst>
          </p:nvPr>
        </p:nvGraphicFramePr>
        <p:xfrm>
          <a:off x="4519611" y="6401860"/>
          <a:ext cx="271463" cy="320675"/>
        </p:xfrm>
        <a:graphic>
          <a:graphicData uri="http://schemas.openxmlformats.org/presentationml/2006/ole">
            <mc:AlternateContent xmlns:mc="http://schemas.openxmlformats.org/markup-compatibility/2006">
              <mc:Choice xmlns:v="urn:schemas-microsoft-com:vml" Requires="v">
                <p:oleObj spid="_x0000_s113701" name="Equation" r:id="rId4" imgW="126720" imgH="177480" progId="Equation.DSMT4">
                  <p:embed/>
                </p:oleObj>
              </mc:Choice>
              <mc:Fallback>
                <p:oleObj name="Equation" r:id="rId4" imgW="126720" imgH="177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9611" y="6401860"/>
                        <a:ext cx="271463"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86" name="Rectangle 3"/>
          <p:cNvSpPr>
            <a:spLocks noChangeArrowheads="1"/>
          </p:cNvSpPr>
          <p:nvPr/>
        </p:nvSpPr>
        <p:spPr bwMode="auto">
          <a:xfrm>
            <a:off x="922336" y="955148"/>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1800" dirty="0">
                <a:solidFill>
                  <a:srgbClr val="000000"/>
                </a:solidFill>
                <a:latin typeface="Arial" charset="0"/>
                <a:ea typeface="Calibri" pitchFamily="34" charset="0"/>
                <a:cs typeface="Arial" charset="0"/>
              </a:rPr>
              <a:t>all other goods</a:t>
            </a:r>
          </a:p>
        </p:txBody>
      </p:sp>
      <p:sp>
        <p:nvSpPr>
          <p:cNvPr id="2071" name="Line 12"/>
          <p:cNvSpPr>
            <a:spLocks noChangeShapeType="1"/>
          </p:cNvSpPr>
          <p:nvPr/>
        </p:nvSpPr>
        <p:spPr bwMode="auto">
          <a:xfrm flipH="1">
            <a:off x="1898649" y="3528484"/>
            <a:ext cx="2743200" cy="0"/>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90" name="Rectangle 3"/>
          <p:cNvSpPr>
            <a:spLocks noChangeArrowheads="1"/>
          </p:cNvSpPr>
          <p:nvPr/>
        </p:nvSpPr>
        <p:spPr bwMode="auto">
          <a:xfrm>
            <a:off x="0" y="118824"/>
            <a:ext cx="9144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1800" b="1" dirty="0" smtClean="0">
                <a:solidFill>
                  <a:srgbClr val="000000"/>
                </a:solidFill>
                <a:latin typeface="Arial" charset="0"/>
              </a:rPr>
              <a:t>Budget </a:t>
            </a:r>
            <a:r>
              <a:rPr lang="en-US" altLang="en-US" sz="1800" b="1" dirty="0">
                <a:solidFill>
                  <a:srgbClr val="000000"/>
                </a:solidFill>
                <a:latin typeface="Arial" charset="0"/>
              </a:rPr>
              <a:t>Set Induced by </a:t>
            </a:r>
            <a:r>
              <a:rPr lang="en-US" altLang="en-US" sz="1800" b="1" dirty="0" smtClean="0">
                <a:solidFill>
                  <a:srgbClr val="000000"/>
                </a:solidFill>
                <a:latin typeface="Arial" charset="0"/>
              </a:rPr>
              <a:t>Income Taxes/Benefit </a:t>
            </a:r>
            <a:r>
              <a:rPr lang="en-US" altLang="en-US" sz="1800" b="1" dirty="0" err="1" smtClean="0">
                <a:solidFill>
                  <a:srgbClr val="000000"/>
                </a:solidFill>
                <a:latin typeface="Arial" charset="0"/>
              </a:rPr>
              <a:t>Phaseouts</a:t>
            </a:r>
            <a:endParaRPr lang="en-US" altLang="en-US" sz="1800" b="1" dirty="0">
              <a:solidFill>
                <a:srgbClr val="000000"/>
              </a:solidFill>
              <a:latin typeface="Arial" charset="0"/>
            </a:endParaRPr>
          </a:p>
          <a:p>
            <a:pPr algn="ctr" eaLnBrk="1" hangingPunct="1"/>
            <a:r>
              <a:rPr lang="en-US" altLang="en-US" sz="1200" dirty="0">
                <a:solidFill>
                  <a:srgbClr val="000000"/>
                </a:solidFill>
                <a:latin typeface="Arial" charset="0"/>
              </a:rPr>
              <a:t>The horizontal axis measures </a:t>
            </a:r>
            <a:r>
              <a:rPr lang="en-US" altLang="en-US" sz="1200" dirty="0" smtClean="0">
                <a:solidFill>
                  <a:srgbClr val="000000"/>
                </a:solidFill>
                <a:latin typeface="Arial" charset="0"/>
              </a:rPr>
              <a:t>beneficiary income, </a:t>
            </a:r>
            <a:r>
              <a:rPr lang="en-US" altLang="en-US" sz="1200" dirty="0">
                <a:solidFill>
                  <a:srgbClr val="000000"/>
                </a:solidFill>
                <a:latin typeface="Arial" charset="0"/>
              </a:rPr>
              <a:t>from highest to </a:t>
            </a:r>
            <a:r>
              <a:rPr lang="en-US" altLang="en-US" sz="1200" dirty="0" smtClean="0">
                <a:solidFill>
                  <a:srgbClr val="000000"/>
                </a:solidFill>
                <a:latin typeface="Arial" charset="0"/>
              </a:rPr>
              <a:t>lowest.</a:t>
            </a:r>
          </a:p>
          <a:p>
            <a:pPr algn="ctr" eaLnBrk="1" hangingPunct="1"/>
            <a:r>
              <a:rPr lang="en-US" altLang="en-US" sz="1200" dirty="0" smtClean="0">
                <a:solidFill>
                  <a:srgbClr val="000000"/>
                </a:solidFill>
                <a:latin typeface="Arial" charset="0"/>
              </a:rPr>
              <a:t>The black segment is the budget set without taxes and benefits.</a:t>
            </a:r>
            <a:endParaRPr lang="en-US" altLang="en-US" sz="1200" b="1" dirty="0">
              <a:solidFill>
                <a:srgbClr val="000000"/>
              </a:solidFill>
              <a:latin typeface="Arial" charset="0"/>
            </a:endParaRPr>
          </a:p>
        </p:txBody>
      </p:sp>
      <p:graphicFrame>
        <p:nvGraphicFramePr>
          <p:cNvPr id="11272" name="Object 37"/>
          <p:cNvGraphicFramePr>
            <a:graphicFrameLocks noChangeAspect="1"/>
          </p:cNvGraphicFramePr>
          <p:nvPr>
            <p:extLst>
              <p:ext uri="{D42A27DB-BD31-4B8C-83A1-F6EECF244321}">
                <p14:modId xmlns:p14="http://schemas.microsoft.com/office/powerpoint/2010/main" val="1211623212"/>
              </p:ext>
            </p:extLst>
          </p:nvPr>
        </p:nvGraphicFramePr>
        <p:xfrm>
          <a:off x="1684336" y="6279623"/>
          <a:ext cx="179388" cy="254000"/>
        </p:xfrm>
        <a:graphic>
          <a:graphicData uri="http://schemas.openxmlformats.org/presentationml/2006/ole">
            <mc:AlternateContent xmlns:mc="http://schemas.openxmlformats.org/markup-compatibility/2006">
              <mc:Choice xmlns:v="urn:schemas-microsoft-com:vml" Requires="v">
                <p:oleObj spid="_x0000_s113702" name="Equation" r:id="rId6" imgW="126720" imgH="177480" progId="Equation.DSMT4">
                  <p:embed/>
                </p:oleObj>
              </mc:Choice>
              <mc:Fallback>
                <p:oleObj name="Equation" r:id="rId6" imgW="126720" imgH="177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4336" y="6279623"/>
                        <a:ext cx="179388"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91" name="Rectangle 3"/>
          <p:cNvSpPr>
            <a:spLocks noChangeArrowheads="1"/>
          </p:cNvSpPr>
          <p:nvPr/>
        </p:nvSpPr>
        <p:spPr bwMode="auto">
          <a:xfrm>
            <a:off x="1231899" y="6460598"/>
            <a:ext cx="1376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1400">
                <a:solidFill>
                  <a:srgbClr val="000000"/>
                </a:solidFill>
                <a:latin typeface="Arial" charset="0"/>
                <a:ea typeface="Calibri" pitchFamily="34" charset="0"/>
                <a:cs typeface="Arial" charset="0"/>
              </a:rPr>
              <a:t>-1*(full income)</a:t>
            </a:r>
          </a:p>
        </p:txBody>
      </p:sp>
      <p:sp>
        <p:nvSpPr>
          <p:cNvPr id="48" name="Line 27"/>
          <p:cNvSpPr>
            <a:spLocks noChangeShapeType="1"/>
          </p:cNvSpPr>
          <p:nvPr/>
        </p:nvSpPr>
        <p:spPr bwMode="auto">
          <a:xfrm flipV="1">
            <a:off x="3729037" y="3520548"/>
            <a:ext cx="928688" cy="706437"/>
          </a:xfrm>
          <a:prstGeom prst="line">
            <a:avLst/>
          </a:prstGeom>
          <a:noFill/>
          <a:ln w="25400">
            <a:solidFill>
              <a:srgbClr val="FF0000"/>
            </a:solidFill>
            <a:prstDash val="lgDashDotDot"/>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cxnSp>
        <p:nvCxnSpPr>
          <p:cNvPr id="49" name="Straight Connector 48"/>
          <p:cNvCxnSpPr/>
          <p:nvPr/>
        </p:nvCxnSpPr>
        <p:spPr>
          <a:xfrm>
            <a:off x="2443161" y="1209675"/>
            <a:ext cx="2209800" cy="2318809"/>
          </a:xfrm>
          <a:prstGeom prst="line">
            <a:avLst/>
          </a:prstGeom>
          <a:ln w="25400">
            <a:solidFill>
              <a:srgbClr val="FF0000"/>
            </a:solidFill>
            <a:prstDash val="sysDot"/>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a:off x="1908703" y="2220385"/>
            <a:ext cx="2743200" cy="1312333"/>
          </a:xfrm>
          <a:prstGeom prst="line">
            <a:avLst/>
          </a:prstGeom>
          <a:ln w="25400">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67" name="Line 12"/>
          <p:cNvSpPr>
            <a:spLocks noChangeShapeType="1"/>
          </p:cNvSpPr>
          <p:nvPr/>
        </p:nvSpPr>
        <p:spPr bwMode="auto">
          <a:xfrm flipH="1">
            <a:off x="3055142" y="3527425"/>
            <a:ext cx="1614489" cy="0"/>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nvGrpSpPr>
          <p:cNvPr id="17" name="Group 16"/>
          <p:cNvGrpSpPr/>
          <p:nvPr/>
        </p:nvGrpSpPr>
        <p:grpSpPr>
          <a:xfrm>
            <a:off x="4710111" y="3512610"/>
            <a:ext cx="415186" cy="1717675"/>
            <a:chOff x="5400675" y="3527425"/>
            <a:chExt cx="415186" cy="1717675"/>
          </a:xfrm>
        </p:grpSpPr>
        <p:grpSp>
          <p:nvGrpSpPr>
            <p:cNvPr id="11295" name="Group 38"/>
            <p:cNvGrpSpPr>
              <a:grpSpLocks/>
            </p:cNvGrpSpPr>
            <p:nvPr/>
          </p:nvGrpSpPr>
          <p:grpSpPr bwMode="auto">
            <a:xfrm>
              <a:off x="5400675" y="3527425"/>
              <a:ext cx="168275" cy="1717675"/>
              <a:chOff x="3542" y="2139"/>
              <a:chExt cx="106" cy="1082"/>
            </a:xfrm>
          </p:grpSpPr>
          <p:sp>
            <p:nvSpPr>
              <p:cNvPr id="11305" name="Line 15"/>
              <p:cNvSpPr>
                <a:spLocks noChangeShapeType="1"/>
              </p:cNvSpPr>
              <p:nvPr/>
            </p:nvSpPr>
            <p:spPr bwMode="auto">
              <a:xfrm flipH="1">
                <a:off x="3542" y="2139"/>
                <a:ext cx="10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306" name="Line 16"/>
              <p:cNvSpPr>
                <a:spLocks noChangeShapeType="1"/>
              </p:cNvSpPr>
              <p:nvPr/>
            </p:nvSpPr>
            <p:spPr bwMode="auto">
              <a:xfrm flipH="1">
                <a:off x="3542" y="3216"/>
                <a:ext cx="10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307" name="Line 17"/>
              <p:cNvSpPr>
                <a:spLocks noChangeShapeType="1"/>
              </p:cNvSpPr>
              <p:nvPr/>
            </p:nvSpPr>
            <p:spPr bwMode="auto">
              <a:xfrm flipV="1">
                <a:off x="3639" y="2144"/>
                <a:ext cx="0" cy="1077"/>
              </a:xfrm>
              <a:prstGeom prst="line">
                <a:avLst/>
              </a:prstGeom>
              <a:noFill/>
              <a:ln w="9525">
                <a:solidFill>
                  <a:schemeClr val="tx1"/>
                </a:solidFill>
                <a:round/>
                <a:headEnd type="arrow" w="lg" len="med"/>
                <a:tailEnd type="arrow" w="lg"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sp>
          <p:nvSpPr>
            <p:cNvPr id="68" name="Rectangle 3"/>
            <p:cNvSpPr>
              <a:spLocks noChangeArrowheads="1"/>
            </p:cNvSpPr>
            <p:nvPr/>
          </p:nvSpPr>
          <p:spPr bwMode="auto">
            <a:xfrm>
              <a:off x="5502955" y="420556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1800" i="1" dirty="0" smtClean="0">
                  <a:solidFill>
                    <a:srgbClr val="000000"/>
                  </a:solidFill>
                  <a:latin typeface="Arial" charset="0"/>
                </a:rPr>
                <a:t>b</a:t>
              </a:r>
              <a:endParaRPr lang="en-US" altLang="en-US" sz="1800" i="1" dirty="0">
                <a:solidFill>
                  <a:srgbClr val="000000"/>
                </a:solidFill>
                <a:latin typeface="Arial" charset="0"/>
              </a:endParaRPr>
            </a:p>
          </p:txBody>
        </p:sp>
      </p:grpSp>
      <p:grpSp>
        <p:nvGrpSpPr>
          <p:cNvPr id="18" name="Group 17"/>
          <p:cNvGrpSpPr/>
          <p:nvPr/>
        </p:nvGrpSpPr>
        <p:grpSpPr>
          <a:xfrm>
            <a:off x="2662236" y="1526910"/>
            <a:ext cx="2633663" cy="1079616"/>
            <a:chOff x="3352800" y="1541725"/>
            <a:chExt cx="2633663" cy="1079616"/>
          </a:xfrm>
        </p:grpSpPr>
        <p:sp>
          <p:nvSpPr>
            <p:cNvPr id="75" name="Line 17"/>
            <p:cNvSpPr>
              <a:spLocks noChangeShapeType="1"/>
            </p:cNvSpPr>
            <p:nvPr/>
          </p:nvSpPr>
          <p:spPr bwMode="auto">
            <a:xfrm flipV="1">
              <a:off x="3429000" y="1541725"/>
              <a:ext cx="0" cy="1079616"/>
            </a:xfrm>
            <a:prstGeom prst="line">
              <a:avLst/>
            </a:prstGeom>
            <a:noFill/>
            <a:ln w="9525">
              <a:solidFill>
                <a:schemeClr val="tx1"/>
              </a:solidFill>
              <a:round/>
              <a:headEnd type="arrow" w="lg" len="med"/>
              <a:tailEnd type="arrow" w="lg"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6" name="Rectangle 3"/>
            <p:cNvSpPr>
              <a:spLocks noChangeArrowheads="1"/>
            </p:cNvSpPr>
            <p:nvPr/>
          </p:nvSpPr>
          <p:spPr bwMode="auto">
            <a:xfrm>
              <a:off x="3352800" y="1898234"/>
              <a:ext cx="26336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1600" dirty="0" smtClean="0">
                  <a:solidFill>
                    <a:srgbClr val="000000"/>
                  </a:solidFill>
                  <a:latin typeface="Arial" charset="0"/>
                  <a:ea typeface="Calibri" pitchFamily="34" charset="0"/>
                  <a:cs typeface="Arial" charset="0"/>
                </a:rPr>
                <a:t>Tax paid/benefit foregone</a:t>
              </a:r>
              <a:endParaRPr lang="en-US" altLang="en-US" sz="1600" dirty="0">
                <a:solidFill>
                  <a:srgbClr val="000000"/>
                </a:solidFill>
                <a:latin typeface="Arial" charset="0"/>
                <a:ea typeface="Calibri" pitchFamily="34" charset="0"/>
                <a:cs typeface="Arial" charset="0"/>
              </a:endParaRPr>
            </a:p>
          </p:txBody>
        </p:sp>
      </p:grpSp>
      <p:grpSp>
        <p:nvGrpSpPr>
          <p:cNvPr id="21" name="Group 20"/>
          <p:cNvGrpSpPr/>
          <p:nvPr/>
        </p:nvGrpSpPr>
        <p:grpSpPr>
          <a:xfrm>
            <a:off x="6092030" y="2407023"/>
            <a:ext cx="1836913" cy="369332"/>
            <a:chOff x="6092030" y="2407023"/>
            <a:chExt cx="1836913" cy="369332"/>
          </a:xfrm>
        </p:grpSpPr>
        <p:cxnSp>
          <p:nvCxnSpPr>
            <p:cNvPr id="78" name="Straight Connector 77"/>
            <p:cNvCxnSpPr/>
            <p:nvPr/>
          </p:nvCxnSpPr>
          <p:spPr>
            <a:xfrm>
              <a:off x="6092030" y="2606526"/>
              <a:ext cx="537370" cy="0"/>
            </a:xfrm>
            <a:prstGeom prst="line">
              <a:avLst/>
            </a:prstGeom>
            <a:ln w="25400">
              <a:solidFill>
                <a:srgbClr val="FF0000"/>
              </a:solidFill>
              <a:prstDash val="sysDot"/>
            </a:ln>
          </p:spPr>
          <p:style>
            <a:lnRef idx="1">
              <a:schemeClr val="dk1"/>
            </a:lnRef>
            <a:fillRef idx="0">
              <a:schemeClr val="dk1"/>
            </a:fillRef>
            <a:effectRef idx="0">
              <a:schemeClr val="dk1"/>
            </a:effectRef>
            <a:fontRef idx="minor">
              <a:schemeClr val="tx1"/>
            </a:fontRef>
          </p:style>
        </p:cxnSp>
        <p:sp>
          <p:nvSpPr>
            <p:cNvPr id="81" name="Rectangle 3"/>
            <p:cNvSpPr>
              <a:spLocks noChangeArrowheads="1"/>
            </p:cNvSpPr>
            <p:nvPr/>
          </p:nvSpPr>
          <p:spPr bwMode="auto">
            <a:xfrm>
              <a:off x="6647822" y="2407023"/>
              <a:ext cx="12811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1800" i="1" dirty="0" smtClean="0">
                  <a:solidFill>
                    <a:srgbClr val="FF0000"/>
                  </a:solidFill>
                  <a:latin typeface="Arial" charset="0"/>
                </a:rPr>
                <a:t>MTR</a:t>
              </a:r>
              <a:r>
                <a:rPr lang="en-US" altLang="en-US" sz="1800" dirty="0" smtClean="0">
                  <a:solidFill>
                    <a:srgbClr val="FF0000"/>
                  </a:solidFill>
                  <a:latin typeface="Arial" charset="0"/>
                </a:rPr>
                <a:t> = 0%</a:t>
              </a:r>
              <a:endParaRPr lang="en-US" altLang="en-US" sz="1800" dirty="0">
                <a:solidFill>
                  <a:srgbClr val="FF0000"/>
                </a:solidFill>
                <a:latin typeface="Arial" charset="0"/>
              </a:endParaRPr>
            </a:p>
          </p:txBody>
        </p:sp>
      </p:grpSp>
      <p:grpSp>
        <p:nvGrpSpPr>
          <p:cNvPr id="83" name="Group 82"/>
          <p:cNvGrpSpPr/>
          <p:nvPr/>
        </p:nvGrpSpPr>
        <p:grpSpPr>
          <a:xfrm>
            <a:off x="6091193" y="2066718"/>
            <a:ext cx="1836913" cy="369332"/>
            <a:chOff x="6092030" y="2407023"/>
            <a:chExt cx="1836913" cy="369332"/>
          </a:xfrm>
        </p:grpSpPr>
        <p:cxnSp>
          <p:nvCxnSpPr>
            <p:cNvPr id="84" name="Straight Connector 83"/>
            <p:cNvCxnSpPr/>
            <p:nvPr/>
          </p:nvCxnSpPr>
          <p:spPr>
            <a:xfrm>
              <a:off x="6092030" y="2606526"/>
              <a:ext cx="537370" cy="0"/>
            </a:xfrm>
            <a:prstGeom prst="line">
              <a:avLst/>
            </a:prstGeom>
            <a:ln w="25400">
              <a:solidFill>
                <a:schemeClr val="tx1"/>
              </a:solidFill>
              <a:prstDash val="solid"/>
            </a:ln>
          </p:spPr>
          <p:style>
            <a:lnRef idx="1">
              <a:schemeClr val="dk1"/>
            </a:lnRef>
            <a:fillRef idx="0">
              <a:schemeClr val="dk1"/>
            </a:fillRef>
            <a:effectRef idx="0">
              <a:schemeClr val="dk1"/>
            </a:effectRef>
            <a:fontRef idx="minor">
              <a:schemeClr val="tx1"/>
            </a:fontRef>
          </p:style>
        </p:cxnSp>
        <p:sp>
          <p:nvSpPr>
            <p:cNvPr id="85" name="Rectangle 3"/>
            <p:cNvSpPr>
              <a:spLocks noChangeArrowheads="1"/>
            </p:cNvSpPr>
            <p:nvPr/>
          </p:nvSpPr>
          <p:spPr bwMode="auto">
            <a:xfrm>
              <a:off x="6647822" y="2407023"/>
              <a:ext cx="12811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1800" i="1" dirty="0" smtClean="0">
                  <a:solidFill>
                    <a:srgbClr val="000000"/>
                  </a:solidFill>
                  <a:latin typeface="Arial" charset="0"/>
                </a:rPr>
                <a:t>MTR</a:t>
              </a:r>
              <a:r>
                <a:rPr lang="en-US" altLang="en-US" sz="1800" dirty="0" smtClean="0">
                  <a:solidFill>
                    <a:srgbClr val="000000"/>
                  </a:solidFill>
                  <a:latin typeface="Arial" charset="0"/>
                </a:rPr>
                <a:t> = 0%</a:t>
              </a:r>
              <a:endParaRPr lang="en-US" altLang="en-US" sz="1800" dirty="0">
                <a:solidFill>
                  <a:srgbClr val="000000"/>
                </a:solidFill>
                <a:latin typeface="Arial" charset="0"/>
              </a:endParaRPr>
            </a:p>
          </p:txBody>
        </p:sp>
      </p:grpSp>
      <p:sp>
        <p:nvSpPr>
          <p:cNvPr id="86" name="Rectangle 3"/>
          <p:cNvSpPr>
            <a:spLocks noChangeArrowheads="1"/>
          </p:cNvSpPr>
          <p:nvPr/>
        </p:nvSpPr>
        <p:spPr bwMode="auto">
          <a:xfrm rot="2834523">
            <a:off x="3107712" y="4319037"/>
            <a:ext cx="12426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1800" dirty="0" smtClean="0">
                <a:solidFill>
                  <a:srgbClr val="000000"/>
                </a:solidFill>
                <a:latin typeface="Arial" charset="0"/>
              </a:rPr>
              <a:t>Slope = -1</a:t>
            </a:r>
            <a:endParaRPr lang="en-US" altLang="en-US" sz="1800" dirty="0">
              <a:solidFill>
                <a:srgbClr val="000000"/>
              </a:solidFill>
              <a:latin typeface="Arial" charset="0"/>
            </a:endParaRPr>
          </a:p>
        </p:txBody>
      </p:sp>
      <p:grpSp>
        <p:nvGrpSpPr>
          <p:cNvPr id="87" name="Group 86"/>
          <p:cNvGrpSpPr/>
          <p:nvPr/>
        </p:nvGrpSpPr>
        <p:grpSpPr>
          <a:xfrm>
            <a:off x="6091193" y="2744089"/>
            <a:ext cx="1961854" cy="369332"/>
            <a:chOff x="6092030" y="2407023"/>
            <a:chExt cx="1961854" cy="369332"/>
          </a:xfrm>
        </p:grpSpPr>
        <p:cxnSp>
          <p:nvCxnSpPr>
            <p:cNvPr id="88" name="Straight Connector 87"/>
            <p:cNvCxnSpPr/>
            <p:nvPr/>
          </p:nvCxnSpPr>
          <p:spPr>
            <a:xfrm>
              <a:off x="6092030" y="2606526"/>
              <a:ext cx="537370" cy="0"/>
            </a:xfrm>
            <a:prstGeom prst="line">
              <a:avLst/>
            </a:prstGeom>
            <a:ln w="25400">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89" name="Rectangle 3"/>
            <p:cNvSpPr>
              <a:spLocks noChangeArrowheads="1"/>
            </p:cNvSpPr>
            <p:nvPr/>
          </p:nvSpPr>
          <p:spPr bwMode="auto">
            <a:xfrm>
              <a:off x="6644524" y="2407023"/>
              <a:ext cx="14093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1800" i="1" dirty="0" smtClean="0">
                  <a:solidFill>
                    <a:srgbClr val="FF0000"/>
                  </a:solidFill>
                  <a:latin typeface="Arial" charset="0"/>
                </a:rPr>
                <a:t>MTR</a:t>
              </a:r>
              <a:r>
                <a:rPr lang="en-US" altLang="en-US" sz="1800" dirty="0" smtClean="0">
                  <a:solidFill>
                    <a:srgbClr val="FF0000"/>
                  </a:solidFill>
                  <a:latin typeface="Arial" charset="0"/>
                </a:rPr>
                <a:t> = 50%</a:t>
              </a:r>
              <a:endParaRPr lang="en-US" altLang="en-US" sz="1800" dirty="0">
                <a:solidFill>
                  <a:srgbClr val="FF0000"/>
                </a:solidFill>
                <a:latin typeface="Arial" charset="0"/>
              </a:endParaRPr>
            </a:p>
          </p:txBody>
        </p:sp>
      </p:grpSp>
      <p:grpSp>
        <p:nvGrpSpPr>
          <p:cNvPr id="90" name="Group 89"/>
          <p:cNvGrpSpPr/>
          <p:nvPr/>
        </p:nvGrpSpPr>
        <p:grpSpPr>
          <a:xfrm>
            <a:off x="6092030" y="3090680"/>
            <a:ext cx="2088712" cy="369332"/>
            <a:chOff x="6092030" y="2407023"/>
            <a:chExt cx="2088712" cy="369332"/>
          </a:xfrm>
        </p:grpSpPr>
        <p:cxnSp>
          <p:nvCxnSpPr>
            <p:cNvPr id="91" name="Straight Connector 90"/>
            <p:cNvCxnSpPr/>
            <p:nvPr/>
          </p:nvCxnSpPr>
          <p:spPr>
            <a:xfrm>
              <a:off x="6092030" y="2606526"/>
              <a:ext cx="537370" cy="0"/>
            </a:xfrm>
            <a:prstGeom prst="line">
              <a:avLst/>
            </a:prstGeom>
            <a:ln w="25400">
              <a:solidFill>
                <a:srgbClr val="FF0000"/>
              </a:solidFill>
              <a:prstDash val="solid"/>
            </a:ln>
          </p:spPr>
          <p:style>
            <a:lnRef idx="1">
              <a:schemeClr val="dk1"/>
            </a:lnRef>
            <a:fillRef idx="0">
              <a:schemeClr val="dk1"/>
            </a:fillRef>
            <a:effectRef idx="0">
              <a:schemeClr val="dk1"/>
            </a:effectRef>
            <a:fontRef idx="minor">
              <a:schemeClr val="tx1"/>
            </a:fontRef>
          </p:style>
        </p:cxnSp>
        <p:sp>
          <p:nvSpPr>
            <p:cNvPr id="92" name="Rectangle 3"/>
            <p:cNvSpPr>
              <a:spLocks noChangeArrowheads="1"/>
            </p:cNvSpPr>
            <p:nvPr/>
          </p:nvSpPr>
          <p:spPr bwMode="auto">
            <a:xfrm>
              <a:off x="6643142" y="2407023"/>
              <a:ext cx="153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1800" i="1" dirty="0" smtClean="0">
                  <a:solidFill>
                    <a:srgbClr val="FF0000"/>
                  </a:solidFill>
                  <a:latin typeface="Arial" charset="0"/>
                </a:rPr>
                <a:t>MTR</a:t>
              </a:r>
              <a:r>
                <a:rPr lang="en-US" altLang="en-US" sz="1800" dirty="0" smtClean="0">
                  <a:solidFill>
                    <a:srgbClr val="FF0000"/>
                  </a:solidFill>
                  <a:latin typeface="Arial" charset="0"/>
                </a:rPr>
                <a:t> = 100%</a:t>
              </a:r>
              <a:endParaRPr lang="en-US" altLang="en-US" sz="1800" dirty="0">
                <a:solidFill>
                  <a:srgbClr val="FF0000"/>
                </a:solidFill>
                <a:latin typeface="Arial" charset="0"/>
              </a:endParaRPr>
            </a:p>
          </p:txBody>
        </p:sp>
      </p:grpSp>
      <p:grpSp>
        <p:nvGrpSpPr>
          <p:cNvPr id="93" name="Group 92"/>
          <p:cNvGrpSpPr/>
          <p:nvPr/>
        </p:nvGrpSpPr>
        <p:grpSpPr>
          <a:xfrm>
            <a:off x="6096000" y="3440258"/>
            <a:ext cx="2088712" cy="369332"/>
            <a:chOff x="6092030" y="2407023"/>
            <a:chExt cx="2088712" cy="369332"/>
          </a:xfrm>
        </p:grpSpPr>
        <p:cxnSp>
          <p:nvCxnSpPr>
            <p:cNvPr id="94" name="Straight Connector 93"/>
            <p:cNvCxnSpPr/>
            <p:nvPr/>
          </p:nvCxnSpPr>
          <p:spPr>
            <a:xfrm>
              <a:off x="6092030" y="2606526"/>
              <a:ext cx="537370" cy="0"/>
            </a:xfrm>
            <a:prstGeom prst="line">
              <a:avLst/>
            </a:prstGeom>
            <a:ln w="25400">
              <a:solidFill>
                <a:srgbClr val="FF0000"/>
              </a:solidFill>
              <a:prstDash val="lgDashDotDot"/>
            </a:ln>
          </p:spPr>
          <p:style>
            <a:lnRef idx="1">
              <a:schemeClr val="dk1"/>
            </a:lnRef>
            <a:fillRef idx="0">
              <a:schemeClr val="dk1"/>
            </a:fillRef>
            <a:effectRef idx="0">
              <a:schemeClr val="dk1"/>
            </a:effectRef>
            <a:fontRef idx="minor">
              <a:schemeClr val="tx1"/>
            </a:fontRef>
          </p:style>
        </p:cxnSp>
        <p:sp>
          <p:nvSpPr>
            <p:cNvPr id="95" name="Rectangle 3"/>
            <p:cNvSpPr>
              <a:spLocks noChangeArrowheads="1"/>
            </p:cNvSpPr>
            <p:nvPr/>
          </p:nvSpPr>
          <p:spPr bwMode="auto">
            <a:xfrm>
              <a:off x="6643142" y="2407023"/>
              <a:ext cx="153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1800" i="1" dirty="0" smtClean="0">
                  <a:solidFill>
                    <a:srgbClr val="FF0000"/>
                  </a:solidFill>
                  <a:latin typeface="Arial" charset="0"/>
                </a:rPr>
                <a:t>MTR</a:t>
              </a:r>
              <a:r>
                <a:rPr lang="en-US" altLang="en-US" sz="1800" dirty="0" smtClean="0">
                  <a:solidFill>
                    <a:srgbClr val="FF0000"/>
                  </a:solidFill>
                  <a:latin typeface="Arial" charset="0"/>
                </a:rPr>
                <a:t> = 150%</a:t>
              </a:r>
              <a:endParaRPr lang="en-US" altLang="en-US" sz="1800" dirty="0">
                <a:solidFill>
                  <a:srgbClr val="FF0000"/>
                </a:solidFill>
                <a:latin typeface="Arial" charset="0"/>
              </a:endParaRPr>
            </a:p>
          </p:txBody>
        </p:sp>
      </p:grpSp>
      <p:cxnSp>
        <p:nvCxnSpPr>
          <p:cNvPr id="96" name="Straight Connector 95"/>
          <p:cNvCxnSpPr/>
          <p:nvPr/>
        </p:nvCxnSpPr>
        <p:spPr>
          <a:xfrm>
            <a:off x="1920080" y="2318262"/>
            <a:ext cx="1808956" cy="1908723"/>
          </a:xfrm>
          <a:prstGeom prst="line">
            <a:avLst/>
          </a:prstGeom>
          <a:ln w="38100">
            <a:solidFill>
              <a:srgbClr val="FF0000"/>
            </a:solidFill>
            <a:prstDash val="lgDashDotDot"/>
          </a:ln>
        </p:spPr>
        <p:style>
          <a:lnRef idx="1">
            <a:schemeClr val="dk1"/>
          </a:lnRef>
          <a:fillRef idx="0">
            <a:schemeClr val="dk1"/>
          </a:fillRef>
          <a:effectRef idx="0">
            <a:schemeClr val="dk1"/>
          </a:effectRef>
          <a:fontRef idx="minor">
            <a:schemeClr val="tx1"/>
          </a:fontRef>
        </p:style>
      </p:cxnSp>
      <p:cxnSp>
        <p:nvCxnSpPr>
          <p:cNvPr id="98" name="Straight Connector 97"/>
          <p:cNvCxnSpPr/>
          <p:nvPr/>
        </p:nvCxnSpPr>
        <p:spPr>
          <a:xfrm>
            <a:off x="1918746" y="2310936"/>
            <a:ext cx="1148304" cy="1213314"/>
          </a:xfrm>
          <a:prstGeom prst="line">
            <a:avLst/>
          </a:prstGeom>
          <a:ln w="38100">
            <a:solidFill>
              <a:srgbClr val="FF0000"/>
            </a:solidFill>
            <a:prstDash val="solid"/>
          </a:ln>
        </p:spPr>
        <p:style>
          <a:lnRef idx="1">
            <a:schemeClr val="dk1"/>
          </a:lnRef>
          <a:fillRef idx="0">
            <a:schemeClr val="dk1"/>
          </a:fillRef>
          <a:effectRef idx="0">
            <a:schemeClr val="dk1"/>
          </a:effectRef>
          <a:fontRef idx="minor">
            <a:schemeClr val="tx1"/>
          </a:fontRef>
        </p:style>
      </p:cxnSp>
      <p:grpSp>
        <p:nvGrpSpPr>
          <p:cNvPr id="102" name="Group 38"/>
          <p:cNvGrpSpPr>
            <a:grpSpLocks/>
          </p:cNvGrpSpPr>
          <p:nvPr/>
        </p:nvGrpSpPr>
        <p:grpSpPr bwMode="auto">
          <a:xfrm rot="16200000">
            <a:off x="4130285" y="3705366"/>
            <a:ext cx="120372" cy="922866"/>
            <a:chOff x="3542" y="2139"/>
            <a:chExt cx="106" cy="1082"/>
          </a:xfrm>
        </p:grpSpPr>
        <p:sp>
          <p:nvSpPr>
            <p:cNvPr id="104" name="Line 15"/>
            <p:cNvSpPr>
              <a:spLocks noChangeShapeType="1"/>
            </p:cNvSpPr>
            <p:nvPr/>
          </p:nvSpPr>
          <p:spPr bwMode="auto">
            <a:xfrm flipH="1">
              <a:off x="3542" y="2139"/>
              <a:ext cx="10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5" name="Line 16"/>
            <p:cNvSpPr>
              <a:spLocks noChangeShapeType="1"/>
            </p:cNvSpPr>
            <p:nvPr/>
          </p:nvSpPr>
          <p:spPr bwMode="auto">
            <a:xfrm flipH="1">
              <a:off x="3542" y="3216"/>
              <a:ext cx="10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6" name="Line 17"/>
            <p:cNvSpPr>
              <a:spLocks noChangeShapeType="1"/>
            </p:cNvSpPr>
            <p:nvPr/>
          </p:nvSpPr>
          <p:spPr bwMode="auto">
            <a:xfrm flipV="1">
              <a:off x="3639" y="2144"/>
              <a:ext cx="0" cy="1077"/>
            </a:xfrm>
            <a:prstGeom prst="line">
              <a:avLst/>
            </a:prstGeom>
            <a:noFill/>
            <a:ln w="25400">
              <a:solidFill>
                <a:schemeClr val="tx1"/>
              </a:solidFill>
              <a:round/>
              <a:headEnd type="arrow" w="lg" len="med"/>
              <a:tailEnd type="arrow" w="lg"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107" name="Group 38"/>
          <p:cNvGrpSpPr>
            <a:grpSpLocks/>
          </p:cNvGrpSpPr>
          <p:nvPr/>
        </p:nvGrpSpPr>
        <p:grpSpPr bwMode="auto">
          <a:xfrm rot="16200000">
            <a:off x="3764006" y="2731205"/>
            <a:ext cx="221046" cy="1566391"/>
            <a:chOff x="3542" y="2139"/>
            <a:chExt cx="106" cy="1082"/>
          </a:xfrm>
        </p:grpSpPr>
        <p:sp>
          <p:nvSpPr>
            <p:cNvPr id="108" name="Line 15"/>
            <p:cNvSpPr>
              <a:spLocks noChangeShapeType="1"/>
            </p:cNvSpPr>
            <p:nvPr/>
          </p:nvSpPr>
          <p:spPr bwMode="auto">
            <a:xfrm flipH="1">
              <a:off x="3542" y="2139"/>
              <a:ext cx="10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9" name="Line 16"/>
            <p:cNvSpPr>
              <a:spLocks noChangeShapeType="1"/>
            </p:cNvSpPr>
            <p:nvPr/>
          </p:nvSpPr>
          <p:spPr bwMode="auto">
            <a:xfrm flipH="1">
              <a:off x="3542" y="3216"/>
              <a:ext cx="10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0" name="Line 17"/>
            <p:cNvSpPr>
              <a:spLocks noChangeShapeType="1"/>
            </p:cNvSpPr>
            <p:nvPr/>
          </p:nvSpPr>
          <p:spPr bwMode="auto">
            <a:xfrm flipV="1">
              <a:off x="3639" y="2144"/>
              <a:ext cx="0" cy="1077"/>
            </a:xfrm>
            <a:prstGeom prst="line">
              <a:avLst/>
            </a:prstGeom>
            <a:noFill/>
            <a:ln w="25400">
              <a:solidFill>
                <a:schemeClr val="tx1"/>
              </a:solidFill>
              <a:round/>
              <a:headEnd type="arrow" w="lg" len="med"/>
              <a:tailEnd type="arrow" w="lg"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spTree>
    <p:extLst>
      <p:ext uri="{BB962C8B-B14F-4D97-AF65-F5344CB8AC3E}">
        <p14:creationId xmlns:p14="http://schemas.microsoft.com/office/powerpoint/2010/main" val="16074380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7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071"/>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9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7"/>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10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48"/>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96"/>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1" grpId="0" animBg="1"/>
      <p:bldP spid="2071" grpId="1" animBg="1"/>
      <p:bldP spid="48" grpId="0" animBg="1"/>
      <p:bldP spid="48" grpId="1" animBg="1"/>
      <p:bldP spid="67"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81000" y="228600"/>
            <a:ext cx="8305800" cy="838200"/>
          </a:xfrm>
        </p:spPr>
        <p:txBody>
          <a:bodyPr/>
          <a:lstStyle/>
          <a:p>
            <a:pPr eaLnBrk="1" hangingPunct="1"/>
            <a:r>
              <a:rPr lang="en-US" altLang="en-US" sz="3200" smtClean="0"/>
              <a:t>Nonlinear Budget Constraints</a:t>
            </a:r>
            <a:br>
              <a:rPr lang="en-US" altLang="en-US" sz="3200" smtClean="0"/>
            </a:br>
            <a:r>
              <a:rPr lang="en-US" altLang="en-US" sz="2800" smtClean="0"/>
              <a:t>Instances of Nonlinear Taxation</a:t>
            </a:r>
          </a:p>
        </p:txBody>
      </p:sp>
      <p:sp>
        <p:nvSpPr>
          <p:cNvPr id="38915" name="Rectangle 3"/>
          <p:cNvSpPr>
            <a:spLocks noGrp="1" noChangeArrowheads="1"/>
          </p:cNvSpPr>
          <p:nvPr>
            <p:ph type="body" idx="1"/>
          </p:nvPr>
        </p:nvSpPr>
        <p:spPr>
          <a:xfrm>
            <a:off x="685800" y="1295400"/>
            <a:ext cx="7772400" cy="5257800"/>
          </a:xfrm>
        </p:spPr>
        <p:txBody>
          <a:bodyPr/>
          <a:lstStyle/>
          <a:p>
            <a:pPr eaLnBrk="1" hangingPunct="1">
              <a:lnSpc>
                <a:spcPct val="90000"/>
              </a:lnSpc>
            </a:pPr>
            <a:r>
              <a:rPr lang="en-US" altLang="en-US" sz="2800" smtClean="0"/>
              <a:t>deductions</a:t>
            </a:r>
          </a:p>
          <a:p>
            <a:pPr eaLnBrk="1" hangingPunct="1">
              <a:lnSpc>
                <a:spcPct val="90000"/>
              </a:lnSpc>
            </a:pPr>
            <a:r>
              <a:rPr lang="en-US" altLang="en-US" sz="2800" smtClean="0"/>
              <a:t>employment-related tax breaks</a:t>
            </a:r>
          </a:p>
          <a:p>
            <a:pPr lvl="1" eaLnBrk="1" hangingPunct="1">
              <a:lnSpc>
                <a:spcPct val="90000"/>
              </a:lnSpc>
            </a:pPr>
            <a:r>
              <a:rPr lang="en-US" altLang="en-US" sz="2400" smtClean="0"/>
              <a:t>tax exempt savings</a:t>
            </a:r>
          </a:p>
          <a:p>
            <a:pPr lvl="1" eaLnBrk="1" hangingPunct="1">
              <a:lnSpc>
                <a:spcPct val="90000"/>
              </a:lnSpc>
            </a:pPr>
            <a:r>
              <a:rPr lang="en-US" altLang="en-US" sz="2400" smtClean="0"/>
              <a:t>health expenditures</a:t>
            </a:r>
          </a:p>
          <a:p>
            <a:pPr lvl="1" eaLnBrk="1" hangingPunct="1">
              <a:lnSpc>
                <a:spcPct val="90000"/>
              </a:lnSpc>
            </a:pPr>
            <a:r>
              <a:rPr lang="en-US" altLang="en-US" sz="2400" smtClean="0"/>
              <a:t>consumption at work, fringes</a:t>
            </a:r>
          </a:p>
          <a:p>
            <a:pPr eaLnBrk="1" hangingPunct="1">
              <a:lnSpc>
                <a:spcPct val="90000"/>
              </a:lnSpc>
            </a:pPr>
            <a:r>
              <a:rPr lang="en-US" altLang="en-US" sz="2800" smtClean="0"/>
              <a:t>tax evasion</a:t>
            </a:r>
          </a:p>
          <a:p>
            <a:pPr eaLnBrk="1" hangingPunct="1">
              <a:lnSpc>
                <a:spcPct val="90000"/>
              </a:lnSpc>
            </a:pPr>
            <a:r>
              <a:rPr lang="en-US" altLang="en-US" sz="2800" smtClean="0"/>
              <a:t>EITC [Earned Income Tax Credit]</a:t>
            </a:r>
          </a:p>
          <a:p>
            <a:pPr eaLnBrk="1" hangingPunct="1">
              <a:lnSpc>
                <a:spcPct val="90000"/>
              </a:lnSpc>
            </a:pPr>
            <a:r>
              <a:rPr lang="en-US" altLang="en-US" sz="2800" smtClean="0"/>
              <a:t>“progressivity”</a:t>
            </a:r>
          </a:p>
          <a:p>
            <a:pPr eaLnBrk="1" hangingPunct="1">
              <a:lnSpc>
                <a:spcPct val="90000"/>
              </a:lnSpc>
              <a:buFontTx/>
              <a:buNone/>
            </a:pPr>
            <a:r>
              <a:rPr lang="en-US" altLang="en-US" sz="2800" smtClean="0"/>
              <a:t>	[continuous and kinked versions]</a:t>
            </a:r>
          </a:p>
          <a:p>
            <a:pPr eaLnBrk="1" hangingPunct="1">
              <a:lnSpc>
                <a:spcPct val="90000"/>
              </a:lnSpc>
            </a:pPr>
            <a:r>
              <a:rPr lang="en-US" altLang="en-US" sz="2800" smtClean="0"/>
              <a:t>“compliance costs”</a:t>
            </a:r>
          </a:p>
          <a:p>
            <a:pPr eaLnBrk="1" hangingPunct="1">
              <a:lnSpc>
                <a:spcPct val="90000"/>
              </a:lnSpc>
            </a:pPr>
            <a:r>
              <a:rPr lang="en-US" altLang="en-US" sz="2800" smtClean="0"/>
              <a:t>effort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9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89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89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89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891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8915">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8915">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89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2"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pic>
        <p:nvPicPr>
          <p:cNvPr id="48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533400"/>
            <a:ext cx="9151938"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04800" y="2590800"/>
            <a:ext cx="7467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p:cNvSpPr/>
          <p:nvPr/>
        </p:nvSpPr>
        <p:spPr>
          <a:xfrm>
            <a:off x="431800" y="2344738"/>
            <a:ext cx="74676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4165600" y="1676400"/>
            <a:ext cx="4749800"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 name="Rectangle 43"/>
          <p:cNvSpPr/>
          <p:nvPr/>
        </p:nvSpPr>
        <p:spPr>
          <a:xfrm>
            <a:off x="304800" y="3451225"/>
            <a:ext cx="74676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16"/>
          <p:cNvSpPr txBox="1">
            <a:spLocks noChangeArrowheads="1"/>
          </p:cNvSpPr>
          <p:nvPr/>
        </p:nvSpPr>
        <p:spPr bwMode="auto">
          <a:xfrm>
            <a:off x="4067175" y="2600325"/>
            <a:ext cx="2647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solidFill>
                  <a:srgbClr val="FF0000"/>
                </a:solidFill>
                <a:latin typeface="Times New Roman" charset="0"/>
              </a:rPr>
              <a:t>first 30 are exempt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2" grpId="0" animBg="1"/>
      <p:bldP spid="43" grpId="0" animBg="1"/>
      <p:bldP spid="44" grpId="0" animBg="1"/>
      <p:bldP spid="17" grpId="0"/>
      <p:bldP spid="17" grpId="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0"/>
            <a:ext cx="7772400" cy="685800"/>
          </a:xfrm>
        </p:spPr>
        <p:txBody>
          <a:bodyPr/>
          <a:lstStyle/>
          <a:p>
            <a:pPr eaLnBrk="1" hangingPunct="1"/>
            <a:r>
              <a:rPr lang="en-US" altLang="en-US" sz="3600" smtClean="0"/>
              <a:t>Rational Foundations</a:t>
            </a:r>
          </a:p>
        </p:txBody>
      </p:sp>
      <p:sp>
        <p:nvSpPr>
          <p:cNvPr id="18435" name="Rectangle 3"/>
          <p:cNvSpPr>
            <a:spLocks noGrp="1" noChangeArrowheads="1"/>
          </p:cNvSpPr>
          <p:nvPr>
            <p:ph type="body" idx="1"/>
          </p:nvPr>
        </p:nvSpPr>
        <p:spPr>
          <a:xfrm>
            <a:off x="457200" y="685800"/>
            <a:ext cx="8382000" cy="6172200"/>
          </a:xfrm>
        </p:spPr>
        <p:txBody>
          <a:bodyPr/>
          <a:lstStyle/>
          <a:p>
            <a:pPr eaLnBrk="1" hangingPunct="1">
              <a:lnSpc>
                <a:spcPct val="80000"/>
              </a:lnSpc>
            </a:pPr>
            <a:r>
              <a:rPr lang="en-US" altLang="en-US" sz="2800" smtClean="0"/>
              <a:t>Olson’s </a:t>
            </a:r>
            <a:r>
              <a:rPr lang="en-US" altLang="en-US" sz="2800" i="1" smtClean="0"/>
              <a:t>Logic of Collective Action</a:t>
            </a:r>
          </a:p>
          <a:p>
            <a:pPr lvl="1" eaLnBrk="1" hangingPunct="1">
              <a:lnSpc>
                <a:spcPct val="80000"/>
              </a:lnSpc>
            </a:pPr>
            <a:r>
              <a:rPr lang="en-US" altLang="en-US" sz="2400" smtClean="0"/>
              <a:t>people do not voluntarily and unilaterally pay taxes (in the amount they are forced to pay) or otherwise contribute to collective goods, even if they appreciate the way tax revenues are used, because they rely on others to make the contribution</a:t>
            </a:r>
          </a:p>
          <a:p>
            <a:pPr lvl="1" eaLnBrk="1" hangingPunct="1">
              <a:lnSpc>
                <a:spcPct val="80000"/>
              </a:lnSpc>
            </a:pPr>
            <a:r>
              <a:rPr lang="en-US" altLang="en-US" sz="2400" smtClean="0"/>
              <a:t>restaurant example</a:t>
            </a:r>
          </a:p>
          <a:p>
            <a:pPr lvl="1" eaLnBrk="1" hangingPunct="1">
              <a:lnSpc>
                <a:spcPct val="80000"/>
              </a:lnSpc>
            </a:pPr>
            <a:r>
              <a:rPr lang="en-US" altLang="en-US" sz="2400" smtClean="0"/>
              <a:t>is this logic correct?</a:t>
            </a:r>
          </a:p>
          <a:p>
            <a:pPr lvl="2" eaLnBrk="1" hangingPunct="1">
              <a:lnSpc>
                <a:spcPct val="80000"/>
              </a:lnSpc>
            </a:pPr>
            <a:r>
              <a:rPr lang="en-US" altLang="en-US" sz="2000" smtClean="0"/>
              <a:t>in large groups?</a:t>
            </a:r>
          </a:p>
          <a:p>
            <a:pPr lvl="2" eaLnBrk="1" hangingPunct="1">
              <a:lnSpc>
                <a:spcPct val="80000"/>
              </a:lnSpc>
            </a:pPr>
            <a:r>
              <a:rPr lang="en-US" altLang="en-US" sz="2000" smtClean="0"/>
              <a:t>how else can tax distortions be explained?</a:t>
            </a:r>
          </a:p>
          <a:p>
            <a:pPr eaLnBrk="1" hangingPunct="1">
              <a:lnSpc>
                <a:spcPct val="80000"/>
              </a:lnSpc>
            </a:pPr>
            <a:r>
              <a:rPr lang="en-US" altLang="en-US" sz="2800" smtClean="0"/>
              <a:t>tax payments vs. user fees</a:t>
            </a:r>
          </a:p>
          <a:p>
            <a:pPr lvl="1" eaLnBrk="1" hangingPunct="1">
              <a:lnSpc>
                <a:spcPct val="80000"/>
              </a:lnSpc>
            </a:pPr>
            <a:r>
              <a:rPr lang="en-US" altLang="en-US" sz="2400" smtClean="0"/>
              <a:t>eg., Feldstein-Samwick on SS “contributions”</a:t>
            </a:r>
          </a:p>
          <a:p>
            <a:pPr lvl="1" eaLnBrk="1" hangingPunct="1">
              <a:lnSpc>
                <a:spcPct val="80000"/>
              </a:lnSpc>
            </a:pPr>
            <a:r>
              <a:rPr lang="en-US" altLang="en-US" sz="2400" smtClean="0"/>
              <a:t>mandatory employee benefits</a:t>
            </a:r>
          </a:p>
          <a:p>
            <a:pPr eaLnBrk="1" hangingPunct="1">
              <a:lnSpc>
                <a:spcPct val="80000"/>
              </a:lnSpc>
            </a:pPr>
            <a:r>
              <a:rPr lang="en-US" altLang="en-US" sz="2800" smtClean="0"/>
              <a:t>voluntary contributions</a:t>
            </a:r>
          </a:p>
          <a:p>
            <a:pPr lvl="1" eaLnBrk="1" hangingPunct="1">
              <a:lnSpc>
                <a:spcPct val="80000"/>
              </a:lnSpc>
            </a:pPr>
            <a:r>
              <a:rPr lang="en-US" altLang="en-US" sz="2400" smtClean="0"/>
              <a:t>what is their motivation?  how fast are they “crowded out?”</a:t>
            </a:r>
          </a:p>
          <a:p>
            <a:pPr lvl="1" eaLnBrk="1" hangingPunct="1">
              <a:lnSpc>
                <a:spcPct val="80000"/>
              </a:lnSpc>
            </a:pPr>
            <a:r>
              <a:rPr lang="en-US" altLang="en-US" sz="2400" smtClean="0"/>
              <a:t>might business taxes be more distortionary?</a:t>
            </a:r>
          </a:p>
          <a:p>
            <a:pPr eaLnBrk="1" hangingPunct="1">
              <a:lnSpc>
                <a:spcPct val="80000"/>
              </a:lnSpc>
            </a:pPr>
            <a:r>
              <a:rPr lang="en-US" altLang="en-US" sz="2800" smtClean="0"/>
              <a:t>“excessive” tax compliance, “insufficient” take-up</a:t>
            </a:r>
            <a:endParaRPr lang="en-US" altLang="en-US"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3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843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843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435">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8435">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8435">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8435">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8435">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8435">
                                            <p:txEl>
                                              <p:pRg st="11" end="11"/>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843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1000" y="0"/>
            <a:ext cx="8305800" cy="838200"/>
          </a:xfrm>
        </p:spPr>
        <p:txBody>
          <a:bodyPr/>
          <a:lstStyle/>
          <a:p>
            <a:pPr eaLnBrk="1" hangingPunct="1"/>
            <a:r>
              <a:rPr lang="en-US" altLang="en-US" sz="3200" smtClean="0"/>
              <a:t>Deadweight Loss</a:t>
            </a:r>
            <a:endParaRPr lang="en-US" altLang="en-US" sz="2800" smtClean="0"/>
          </a:p>
        </p:txBody>
      </p:sp>
      <p:sp>
        <p:nvSpPr>
          <p:cNvPr id="43011" name="Rectangle 3"/>
          <p:cNvSpPr>
            <a:spLocks noGrp="1" noChangeArrowheads="1"/>
          </p:cNvSpPr>
          <p:nvPr>
            <p:ph type="body" idx="1"/>
          </p:nvPr>
        </p:nvSpPr>
        <p:spPr>
          <a:xfrm>
            <a:off x="381000" y="762000"/>
            <a:ext cx="8458200" cy="5257800"/>
          </a:xfrm>
        </p:spPr>
        <p:txBody>
          <a:bodyPr/>
          <a:lstStyle/>
          <a:p>
            <a:pPr eaLnBrk="1" hangingPunct="1"/>
            <a:r>
              <a:rPr lang="en-US" altLang="en-US" sz="2800" smtClean="0"/>
              <a:t>also known as deadweight cost, excess burden</a:t>
            </a:r>
          </a:p>
          <a:p>
            <a:pPr eaLnBrk="1" hangingPunct="1"/>
            <a:r>
              <a:rPr lang="en-US" altLang="en-US" sz="2800" smtClean="0"/>
              <a:t>5 definitions</a:t>
            </a:r>
          </a:p>
          <a:p>
            <a:pPr lvl="1" eaLnBrk="1" hangingPunct="1"/>
            <a:r>
              <a:rPr lang="en-US" altLang="en-US" sz="2400" smtClean="0"/>
              <a:t>effect of policy on indirect utility (measured in “utils”)</a:t>
            </a:r>
          </a:p>
          <a:p>
            <a:pPr lvl="1" eaLnBrk="1" hangingPunct="1"/>
            <a:r>
              <a:rPr lang="en-US" altLang="en-US" sz="2400" smtClean="0"/>
              <a:t>area under the Marshallian demand curve (measured in $)</a:t>
            </a:r>
          </a:p>
          <a:p>
            <a:pPr lvl="1" eaLnBrk="1" hangingPunct="1"/>
            <a:r>
              <a:rPr lang="en-US" altLang="en-US" sz="2400" smtClean="0"/>
              <a:t>area under the Hicksian demand curve</a:t>
            </a:r>
          </a:p>
          <a:p>
            <a:pPr lvl="1" eaLnBrk="1" hangingPunct="1"/>
            <a:r>
              <a:rPr lang="en-US" altLang="en-US" sz="2400" smtClean="0"/>
              <a:t>additional income required to achieve old (pre-policy) utility at new prices</a:t>
            </a:r>
          </a:p>
          <a:p>
            <a:pPr lvl="1" eaLnBrk="1" hangingPunct="1"/>
            <a:r>
              <a:rPr lang="en-US" altLang="en-US" sz="2400" smtClean="0"/>
              <a:t>income change required to achieve new utility at old (pre-policy) prices</a:t>
            </a:r>
          </a:p>
          <a:p>
            <a:pPr eaLnBrk="1" hangingPunct="1"/>
            <a:r>
              <a:rPr lang="en-US" altLang="en-US" sz="2800" smtClean="0">
                <a:hlinkClick r:id="rId3" action="ppaction://hlinkfile"/>
              </a:rPr>
              <a:t>equivalence results</a:t>
            </a:r>
            <a:endParaRPr lang="en-US" altLang="en-US" sz="2800" smtClean="0"/>
          </a:p>
          <a:p>
            <a:pPr eaLnBrk="1" hangingPunct="1"/>
            <a:r>
              <a:rPr lang="en-US" altLang="en-US" sz="2800" smtClean="0"/>
              <a:t>the “taxable income elasticity”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30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301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301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301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301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30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81000" y="0"/>
            <a:ext cx="8305800" cy="838200"/>
          </a:xfrm>
        </p:spPr>
        <p:txBody>
          <a:bodyPr/>
          <a:lstStyle/>
          <a:p>
            <a:pPr eaLnBrk="1" hangingPunct="1"/>
            <a:r>
              <a:rPr lang="en-US" altLang="en-US" sz="3200" smtClean="0"/>
              <a:t>Nontaxed Activity as a Composite Good</a:t>
            </a:r>
            <a:endParaRPr lang="en-US" altLang="en-US" sz="2800" smtClean="0"/>
          </a:p>
        </p:txBody>
      </p:sp>
      <p:sp>
        <p:nvSpPr>
          <p:cNvPr id="44035" name="Rectangle 3"/>
          <p:cNvSpPr>
            <a:spLocks noGrp="1" noChangeArrowheads="1"/>
          </p:cNvSpPr>
          <p:nvPr>
            <p:ph type="body" idx="1"/>
          </p:nvPr>
        </p:nvSpPr>
        <p:spPr>
          <a:xfrm>
            <a:off x="381000" y="762000"/>
            <a:ext cx="8458200" cy="5257800"/>
          </a:xfrm>
        </p:spPr>
        <p:txBody>
          <a:bodyPr/>
          <a:lstStyle/>
          <a:p>
            <a:pPr eaLnBrk="1" hangingPunct="1"/>
            <a:r>
              <a:rPr lang="en-US" altLang="en-US" smtClean="0"/>
              <a:t>tax avoidance can occur on many margins</a:t>
            </a:r>
          </a:p>
          <a:p>
            <a:pPr lvl="1" eaLnBrk="1" hangingPunct="1"/>
            <a:r>
              <a:rPr lang="en-US" altLang="en-US" smtClean="0"/>
              <a:t>hours per week</a:t>
            </a:r>
          </a:p>
          <a:p>
            <a:pPr lvl="1" eaLnBrk="1" hangingPunct="1"/>
            <a:r>
              <a:rPr lang="en-US" altLang="en-US" smtClean="0"/>
              <a:t>weeks per year</a:t>
            </a:r>
          </a:p>
          <a:p>
            <a:pPr lvl="1" eaLnBrk="1" hangingPunct="1"/>
            <a:r>
              <a:rPr lang="en-US" altLang="en-US" smtClean="0"/>
              <a:t>work or not work</a:t>
            </a:r>
          </a:p>
          <a:p>
            <a:pPr lvl="1" eaLnBrk="1" hangingPunct="1"/>
            <a:r>
              <a:rPr lang="en-US" altLang="en-US" smtClean="0"/>
              <a:t>cheat or not cheat</a:t>
            </a:r>
          </a:p>
          <a:p>
            <a:pPr lvl="1" eaLnBrk="1" hangingPunct="1"/>
            <a:r>
              <a:rPr lang="en-US" altLang="en-US" smtClean="0"/>
              <a:t>occupational choice</a:t>
            </a:r>
          </a:p>
          <a:p>
            <a:pPr lvl="1" eaLnBrk="1" hangingPunct="1"/>
            <a:r>
              <a:rPr lang="en-US" altLang="en-US" smtClean="0"/>
              <a:t>compensation composition</a:t>
            </a:r>
          </a:p>
          <a:p>
            <a:pPr lvl="1" eaLnBrk="1" hangingPunct="1"/>
            <a:r>
              <a:rPr lang="en-US" altLang="en-US" smtClean="0"/>
              <a:t>…</a:t>
            </a:r>
          </a:p>
          <a:p>
            <a:pPr eaLnBrk="1" hangingPunct="1"/>
            <a:r>
              <a:rPr lang="en-US" altLang="en-US" smtClean="0">
                <a:hlinkClick r:id="rId3" action="ppaction://hlinkpres?slideindex=1&amp;slidetitle="/>
              </a:rPr>
              <a:t>taxable income elasticity </a:t>
            </a:r>
            <a:r>
              <a:rPr lang="en-US" altLang="en-US" smtClean="0"/>
              <a:t>as a summary statistic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40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40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403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403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403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40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81000" y="2514600"/>
            <a:ext cx="8305800" cy="838200"/>
          </a:xfrm>
        </p:spPr>
        <p:txBody>
          <a:bodyPr/>
          <a:lstStyle/>
          <a:p>
            <a:pPr eaLnBrk="1" hangingPunct="1"/>
            <a:r>
              <a:rPr lang="en-US" altLang="en-US" smtClean="0"/>
              <a:t>Market Analysis</a:t>
            </a:r>
            <a:endParaRPr lang="en-US" altLang="en-US" sz="40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81000" y="0"/>
            <a:ext cx="8305800" cy="838200"/>
          </a:xfrm>
        </p:spPr>
        <p:txBody>
          <a:bodyPr/>
          <a:lstStyle/>
          <a:p>
            <a:pPr eaLnBrk="1" hangingPunct="1"/>
            <a:r>
              <a:rPr lang="en-US" altLang="en-US" sz="3200" smtClean="0"/>
              <a:t>Measuring “the Marginal Tax Rate”</a:t>
            </a:r>
            <a:endParaRPr lang="en-US" altLang="en-US" sz="2800" smtClean="0"/>
          </a:p>
        </p:txBody>
      </p:sp>
      <p:sp>
        <p:nvSpPr>
          <p:cNvPr id="41987" name="Rectangle 3"/>
          <p:cNvSpPr>
            <a:spLocks noGrp="1" noChangeArrowheads="1"/>
          </p:cNvSpPr>
          <p:nvPr>
            <p:ph type="body" idx="1"/>
          </p:nvPr>
        </p:nvSpPr>
        <p:spPr>
          <a:xfrm>
            <a:off x="381000" y="1371600"/>
            <a:ext cx="8458200" cy="4648200"/>
          </a:xfrm>
        </p:spPr>
        <p:txBody>
          <a:bodyPr/>
          <a:lstStyle/>
          <a:p>
            <a:pPr eaLnBrk="1" hangingPunct="1">
              <a:lnSpc>
                <a:spcPct val="90000"/>
              </a:lnSpc>
            </a:pPr>
            <a:r>
              <a:rPr lang="en-US" altLang="en-US" sz="2800" smtClean="0"/>
              <a:t>MTR = statutory tax rate?</a:t>
            </a:r>
          </a:p>
          <a:p>
            <a:pPr lvl="1" eaLnBrk="1" hangingPunct="1">
              <a:lnSpc>
                <a:spcPct val="90000"/>
              </a:lnSpc>
            </a:pPr>
            <a:r>
              <a:rPr lang="en-US" altLang="en-US" sz="2400" smtClean="0"/>
              <a:t>on a particular margin – substitution between tax base and untaxed activities</a:t>
            </a:r>
          </a:p>
          <a:p>
            <a:pPr lvl="1" eaLnBrk="1" hangingPunct="1">
              <a:lnSpc>
                <a:spcPct val="90000"/>
              </a:lnSpc>
            </a:pPr>
            <a:r>
              <a:rPr lang="en-US" altLang="en-US" sz="2400" smtClean="0"/>
              <a:t>“tax base” may be of limited interest economically.  eg.,</a:t>
            </a:r>
          </a:p>
          <a:p>
            <a:pPr lvl="2" eaLnBrk="1" hangingPunct="1">
              <a:lnSpc>
                <a:spcPct val="90000"/>
              </a:lnSpc>
            </a:pPr>
            <a:r>
              <a:rPr lang="en-US" altLang="en-US" sz="2000" smtClean="0"/>
              <a:t>model may be about “capital,” but only some capital income is taxable</a:t>
            </a:r>
          </a:p>
          <a:p>
            <a:pPr lvl="2" eaLnBrk="1" hangingPunct="1">
              <a:lnSpc>
                <a:spcPct val="90000"/>
              </a:lnSpc>
            </a:pPr>
            <a:r>
              <a:rPr lang="en-US" altLang="en-US" sz="2000" smtClean="0"/>
              <a:t>model about “cigarettes,” but there are legal and illegal cigarette sales</a:t>
            </a:r>
          </a:p>
          <a:p>
            <a:pPr eaLnBrk="1" hangingPunct="1">
              <a:lnSpc>
                <a:spcPct val="90000"/>
              </a:lnSpc>
            </a:pPr>
            <a:endParaRPr lang="en-US" altLang="en-US" sz="2800" smtClean="0"/>
          </a:p>
          <a:p>
            <a:pPr eaLnBrk="1" hangingPunct="1">
              <a:lnSpc>
                <a:spcPct val="90000"/>
              </a:lnSpc>
            </a:pPr>
            <a:r>
              <a:rPr lang="en-US" altLang="en-US" sz="2800" smtClean="0"/>
              <a:t>MTR = average tax rate?</a:t>
            </a:r>
          </a:p>
          <a:p>
            <a:pPr lvl="1" eaLnBrk="1" hangingPunct="1">
              <a:lnSpc>
                <a:spcPct val="90000"/>
              </a:lnSpc>
            </a:pPr>
            <a:r>
              <a:rPr lang="en-US" altLang="en-US" sz="2400" smtClean="0"/>
              <a:t>“progressivity”</a:t>
            </a:r>
          </a:p>
          <a:p>
            <a:pPr lvl="1" eaLnBrk="1" hangingPunct="1">
              <a:lnSpc>
                <a:spcPct val="90000"/>
              </a:lnSpc>
            </a:pPr>
            <a:r>
              <a:rPr lang="en-US" altLang="en-US" sz="2400" smtClean="0"/>
              <a:t>marginal vs. average substitution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98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198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198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198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1987">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1588"/>
            <a:ext cx="4937125"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2"/>
          <p:cNvSpPr txBox="1">
            <a:spLocks noChangeArrowheads="1"/>
          </p:cNvSpPr>
          <p:nvPr/>
        </p:nvSpPr>
        <p:spPr bwMode="auto">
          <a:xfrm>
            <a:off x="5029200" y="6400800"/>
            <a:ext cx="81311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charset="0"/>
                <a:ea typeface="MS PGothic" pitchFamily="34" charset="-128"/>
              </a:defRPr>
            </a:lvl1pPr>
            <a:lvl2pPr marL="742950" indent="-285750" eaLnBrk="0" hangingPunct="0">
              <a:spcBef>
                <a:spcPct val="20000"/>
              </a:spcBef>
              <a:buChar char="–"/>
              <a:defRPr sz="2800">
                <a:solidFill>
                  <a:schemeClr val="tx1"/>
                </a:solidFill>
                <a:latin typeface="Times New Roman" charset="0"/>
                <a:ea typeface="MS PGothic" pitchFamily="34" charset="-128"/>
              </a:defRPr>
            </a:lvl2pPr>
            <a:lvl3pPr marL="1143000" indent="-228600" eaLnBrk="0" hangingPunct="0">
              <a:spcBef>
                <a:spcPct val="20000"/>
              </a:spcBef>
              <a:buChar char="•"/>
              <a:defRPr sz="2400">
                <a:solidFill>
                  <a:schemeClr val="tx1"/>
                </a:solidFill>
                <a:latin typeface="Times New Roman" charset="0"/>
                <a:ea typeface="MS PGothic" pitchFamily="34" charset="-128"/>
              </a:defRPr>
            </a:lvl3pPr>
            <a:lvl4pPr marL="1600200" indent="-228600" eaLnBrk="0" hangingPunct="0">
              <a:spcBef>
                <a:spcPct val="20000"/>
              </a:spcBef>
              <a:buChar char="–"/>
              <a:defRPr sz="2000">
                <a:solidFill>
                  <a:schemeClr val="tx1"/>
                </a:solidFill>
                <a:latin typeface="Times New Roman" charset="0"/>
                <a:ea typeface="MS PGothic" pitchFamily="34" charset="-128"/>
              </a:defRPr>
            </a:lvl4pPr>
            <a:lvl5pPr marL="2057400" indent="-228600" eaLnBrk="0" hangingPunct="0">
              <a:spcBef>
                <a:spcPct val="20000"/>
              </a:spcBef>
              <a:buChar char="»"/>
              <a:defRPr sz="2000">
                <a:solidFill>
                  <a:schemeClr val="tx1"/>
                </a:solidFill>
                <a:latin typeface="Times New Roman"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9pPr>
          </a:lstStyle>
          <a:p>
            <a:pPr eaLnBrk="1" hangingPunct="1">
              <a:spcBef>
                <a:spcPct val="0"/>
              </a:spcBef>
              <a:buFontTx/>
              <a:buNone/>
            </a:pPr>
            <a:r>
              <a:rPr lang="en-US" altLang="en-US" sz="1100">
                <a:solidFill>
                  <a:srgbClr val="000000"/>
                </a:solidFill>
              </a:rPr>
              <a:t>Image credit: </a:t>
            </a:r>
            <a:r>
              <a:rPr lang="en-US" altLang="en-US" sz="1100">
                <a:solidFill>
                  <a:srgbClr val="000000"/>
                </a:solidFill>
                <a:hlinkClick r:id="rId4"/>
              </a:rPr>
              <a:t>http://www.eonimages.com/media/5c62b78c-3e50-11e0-b603-41195133e60e-harvesting-meeting-on-ukrainian-collective-farm</a:t>
            </a:r>
            <a:endParaRPr lang="en-US" altLang="en-US" sz="1100">
              <a:solidFill>
                <a:srgbClr val="000000"/>
              </a:solidFill>
            </a:endParaRPr>
          </a:p>
          <a:p>
            <a:pPr eaLnBrk="1" hangingPunct="1">
              <a:spcBef>
                <a:spcPct val="0"/>
              </a:spcBef>
              <a:buFontTx/>
              <a:buNone/>
            </a:pPr>
            <a:r>
              <a:rPr lang="en-US" altLang="en-US" sz="1100">
                <a:solidFill>
                  <a:srgbClr val="000000"/>
                </a:solidFill>
              </a:rPr>
              <a:t>No U.S. copyright applies.</a:t>
            </a:r>
          </a:p>
        </p:txBody>
      </p:sp>
      <p:sp>
        <p:nvSpPr>
          <p:cNvPr id="7172" name="Rectangle 3"/>
          <p:cNvSpPr>
            <a:spLocks noChangeArrowheads="1"/>
          </p:cNvSpPr>
          <p:nvPr/>
        </p:nvSpPr>
        <p:spPr bwMode="auto">
          <a:xfrm>
            <a:off x="4949825" y="762000"/>
            <a:ext cx="41941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ea typeface="MS PGothic" pitchFamily="34" charset="-128"/>
              </a:defRPr>
            </a:lvl1pPr>
            <a:lvl2pPr marL="742950" indent="-285750" eaLnBrk="0" hangingPunct="0">
              <a:spcBef>
                <a:spcPct val="20000"/>
              </a:spcBef>
              <a:buChar char="–"/>
              <a:defRPr sz="2800">
                <a:solidFill>
                  <a:schemeClr val="tx1"/>
                </a:solidFill>
                <a:latin typeface="Times New Roman" charset="0"/>
                <a:ea typeface="MS PGothic" pitchFamily="34" charset="-128"/>
              </a:defRPr>
            </a:lvl2pPr>
            <a:lvl3pPr marL="1143000" indent="-228600" eaLnBrk="0" hangingPunct="0">
              <a:spcBef>
                <a:spcPct val="20000"/>
              </a:spcBef>
              <a:buChar char="•"/>
              <a:defRPr sz="2400">
                <a:solidFill>
                  <a:schemeClr val="tx1"/>
                </a:solidFill>
                <a:latin typeface="Times New Roman" charset="0"/>
                <a:ea typeface="MS PGothic" pitchFamily="34" charset="-128"/>
              </a:defRPr>
            </a:lvl3pPr>
            <a:lvl4pPr marL="1600200" indent="-228600" eaLnBrk="0" hangingPunct="0">
              <a:spcBef>
                <a:spcPct val="20000"/>
              </a:spcBef>
              <a:buChar char="–"/>
              <a:defRPr sz="2000">
                <a:solidFill>
                  <a:schemeClr val="tx1"/>
                </a:solidFill>
                <a:latin typeface="Times New Roman" charset="0"/>
                <a:ea typeface="MS PGothic" pitchFamily="34" charset="-128"/>
              </a:defRPr>
            </a:lvl4pPr>
            <a:lvl5pPr marL="2057400" indent="-228600" eaLnBrk="0" hangingPunct="0">
              <a:spcBef>
                <a:spcPct val="20000"/>
              </a:spcBef>
              <a:buChar char="»"/>
              <a:defRPr sz="2000">
                <a:solidFill>
                  <a:schemeClr val="tx1"/>
                </a:solidFill>
                <a:latin typeface="Times New Roman"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9pPr>
          </a:lstStyle>
          <a:p>
            <a:pPr algn="ctr" eaLnBrk="1" hangingPunct="1">
              <a:spcBef>
                <a:spcPct val="0"/>
              </a:spcBef>
              <a:buFontTx/>
              <a:buNone/>
            </a:pPr>
            <a:r>
              <a:rPr lang="en-US" altLang="en-US" sz="2800">
                <a:solidFill>
                  <a:srgbClr val="000000"/>
                </a:solidFill>
              </a:rPr>
              <a:t>Marxism-Leninism insisted that small-scale production in agriculture was</a:t>
            </a:r>
          </a:p>
          <a:p>
            <a:pPr algn="ctr" eaLnBrk="1" hangingPunct="1">
              <a:spcBef>
                <a:spcPct val="0"/>
              </a:spcBef>
              <a:buFontTx/>
              <a:buNone/>
            </a:pPr>
            <a:endParaRPr lang="en-US" altLang="en-US" sz="2800">
              <a:solidFill>
                <a:srgbClr val="000000"/>
              </a:solidFill>
            </a:endParaRPr>
          </a:p>
          <a:p>
            <a:pPr algn="ctr" eaLnBrk="1" hangingPunct="1">
              <a:spcBef>
                <a:spcPct val="0"/>
              </a:spcBef>
              <a:buFontTx/>
              <a:buNone/>
            </a:pPr>
            <a:r>
              <a:rPr lang="en-US" altLang="en-US" sz="2800">
                <a:solidFill>
                  <a:srgbClr val="000000"/>
                </a:solidFill>
              </a:rPr>
              <a:t>“uneconomic, conducive to low productivity and absorbing too much of the labor force of the country.”</a:t>
            </a:r>
          </a:p>
          <a:p>
            <a:pPr algn="ctr" eaLnBrk="1" hangingPunct="1">
              <a:spcBef>
                <a:spcPct val="0"/>
              </a:spcBef>
              <a:buFontTx/>
              <a:buNone/>
            </a:pPr>
            <a:endParaRPr lang="en-US" altLang="en-US" sz="2800">
              <a:solidFill>
                <a:srgbClr val="000000"/>
              </a:solidFill>
            </a:endParaRPr>
          </a:p>
          <a:p>
            <a:pPr algn="ctr" eaLnBrk="1" hangingPunct="1">
              <a:spcBef>
                <a:spcPct val="0"/>
              </a:spcBef>
              <a:buFontTx/>
              <a:buNone/>
            </a:pPr>
            <a:r>
              <a:rPr lang="en-US" altLang="en-US" sz="2800">
                <a:solidFill>
                  <a:srgbClr val="000000"/>
                </a:solidFill>
              </a:rPr>
              <a:t>Dolot, Miron (2011)</a:t>
            </a:r>
          </a:p>
        </p:txBody>
      </p:sp>
      <p:sp>
        <p:nvSpPr>
          <p:cNvPr id="23557" name="Rectangle 5"/>
          <p:cNvSpPr>
            <a:spLocks noChangeArrowheads="1"/>
          </p:cNvSpPr>
          <p:nvPr/>
        </p:nvSpPr>
        <p:spPr bwMode="auto">
          <a:xfrm>
            <a:off x="4968875" y="1588"/>
            <a:ext cx="419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ea typeface="MS PGothic" pitchFamily="34" charset="-128"/>
              </a:defRPr>
            </a:lvl1pPr>
            <a:lvl2pPr marL="742950" indent="-285750" eaLnBrk="0" hangingPunct="0">
              <a:spcBef>
                <a:spcPct val="20000"/>
              </a:spcBef>
              <a:buChar char="–"/>
              <a:defRPr sz="2800">
                <a:solidFill>
                  <a:schemeClr val="tx1"/>
                </a:solidFill>
                <a:latin typeface="Times New Roman" charset="0"/>
                <a:ea typeface="MS PGothic" pitchFamily="34" charset="-128"/>
              </a:defRPr>
            </a:lvl2pPr>
            <a:lvl3pPr marL="1143000" indent="-228600" eaLnBrk="0" hangingPunct="0">
              <a:spcBef>
                <a:spcPct val="20000"/>
              </a:spcBef>
              <a:buChar char="•"/>
              <a:defRPr sz="2400">
                <a:solidFill>
                  <a:schemeClr val="tx1"/>
                </a:solidFill>
                <a:latin typeface="Times New Roman" charset="0"/>
                <a:ea typeface="MS PGothic" pitchFamily="34" charset="-128"/>
              </a:defRPr>
            </a:lvl3pPr>
            <a:lvl4pPr marL="1600200" indent="-228600" eaLnBrk="0" hangingPunct="0">
              <a:spcBef>
                <a:spcPct val="20000"/>
              </a:spcBef>
              <a:buChar char="–"/>
              <a:defRPr sz="2000">
                <a:solidFill>
                  <a:schemeClr val="tx1"/>
                </a:solidFill>
                <a:latin typeface="Times New Roman" charset="0"/>
                <a:ea typeface="MS PGothic" pitchFamily="34" charset="-128"/>
              </a:defRPr>
            </a:lvl4pPr>
            <a:lvl5pPr marL="2057400" indent="-228600" eaLnBrk="0" hangingPunct="0">
              <a:spcBef>
                <a:spcPct val="20000"/>
              </a:spcBef>
              <a:buChar char="»"/>
              <a:defRPr sz="2000">
                <a:solidFill>
                  <a:schemeClr val="tx1"/>
                </a:solidFill>
                <a:latin typeface="Times New Roman"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9pPr>
          </a:lstStyle>
          <a:p>
            <a:pPr algn="ctr" eaLnBrk="1" hangingPunct="1">
              <a:spcBef>
                <a:spcPct val="0"/>
              </a:spcBef>
              <a:buFontTx/>
              <a:buNone/>
            </a:pPr>
            <a:r>
              <a:rPr lang="en-US" altLang="en-US" sz="2800" b="1">
                <a:solidFill>
                  <a:srgbClr val="FF0000"/>
                </a:solidFill>
              </a:rPr>
              <a:t>Soviet Collective Farms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Box 2"/>
          <p:cNvSpPr txBox="1">
            <a:spLocks noChangeArrowheads="1"/>
          </p:cNvSpPr>
          <p:nvPr/>
        </p:nvSpPr>
        <p:spPr bwMode="auto">
          <a:xfrm>
            <a:off x="5029200" y="6400800"/>
            <a:ext cx="48910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charset="0"/>
                <a:ea typeface="MS PGothic" pitchFamily="34" charset="-128"/>
              </a:defRPr>
            </a:lvl1pPr>
            <a:lvl2pPr marL="742950" indent="-285750" eaLnBrk="0" hangingPunct="0">
              <a:spcBef>
                <a:spcPct val="20000"/>
              </a:spcBef>
              <a:buChar char="–"/>
              <a:defRPr sz="2800">
                <a:solidFill>
                  <a:schemeClr val="tx1"/>
                </a:solidFill>
                <a:latin typeface="Times New Roman" charset="0"/>
                <a:ea typeface="MS PGothic" pitchFamily="34" charset="-128"/>
              </a:defRPr>
            </a:lvl2pPr>
            <a:lvl3pPr marL="1143000" indent="-228600" eaLnBrk="0" hangingPunct="0">
              <a:spcBef>
                <a:spcPct val="20000"/>
              </a:spcBef>
              <a:buChar char="•"/>
              <a:defRPr sz="2400">
                <a:solidFill>
                  <a:schemeClr val="tx1"/>
                </a:solidFill>
                <a:latin typeface="Times New Roman" charset="0"/>
                <a:ea typeface="MS PGothic" pitchFamily="34" charset="-128"/>
              </a:defRPr>
            </a:lvl3pPr>
            <a:lvl4pPr marL="1600200" indent="-228600" eaLnBrk="0" hangingPunct="0">
              <a:spcBef>
                <a:spcPct val="20000"/>
              </a:spcBef>
              <a:buChar char="–"/>
              <a:defRPr sz="2000">
                <a:solidFill>
                  <a:schemeClr val="tx1"/>
                </a:solidFill>
                <a:latin typeface="Times New Roman" charset="0"/>
                <a:ea typeface="MS PGothic" pitchFamily="34" charset="-128"/>
              </a:defRPr>
            </a:lvl4pPr>
            <a:lvl5pPr marL="2057400" indent="-228600" eaLnBrk="0" hangingPunct="0">
              <a:spcBef>
                <a:spcPct val="20000"/>
              </a:spcBef>
              <a:buChar char="»"/>
              <a:defRPr sz="2000">
                <a:solidFill>
                  <a:schemeClr val="tx1"/>
                </a:solidFill>
                <a:latin typeface="Times New Roman"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9pPr>
          </a:lstStyle>
          <a:p>
            <a:pPr eaLnBrk="1" hangingPunct="1">
              <a:spcBef>
                <a:spcPct val="0"/>
              </a:spcBef>
              <a:buFontTx/>
              <a:buNone/>
            </a:pPr>
            <a:r>
              <a:rPr lang="en-US" altLang="en-US" sz="1100" dirty="0">
                <a:solidFill>
                  <a:srgbClr val="000000"/>
                </a:solidFill>
              </a:rPr>
              <a:t>Image credit: </a:t>
            </a:r>
            <a:r>
              <a:rPr lang="en-US" altLang="en-US" sz="1100" dirty="0">
                <a:solidFill>
                  <a:srgbClr val="000000"/>
                </a:solidFill>
                <a:hlinkClick r:id="rId3"/>
              </a:rPr>
              <a:t>http://</a:t>
            </a:r>
            <a:r>
              <a:rPr lang="en-US" altLang="en-US" sz="1100" dirty="0" smtClean="0">
                <a:solidFill>
                  <a:srgbClr val="000000"/>
                </a:solidFill>
                <a:hlinkClick r:id="rId3"/>
              </a:rPr>
              <a:t>chineseposters.net/photographs/a62-938.php</a:t>
            </a:r>
            <a:endParaRPr lang="en-US" altLang="en-US" sz="1100" dirty="0" smtClean="0">
              <a:solidFill>
                <a:srgbClr val="000000"/>
              </a:solidFill>
            </a:endParaRPr>
          </a:p>
          <a:p>
            <a:pPr eaLnBrk="1" hangingPunct="1">
              <a:spcBef>
                <a:spcPct val="0"/>
              </a:spcBef>
              <a:buNone/>
            </a:pPr>
            <a:r>
              <a:rPr lang="en-US" altLang="en-US" sz="1100" dirty="0">
                <a:solidFill>
                  <a:srgbClr val="000000"/>
                </a:solidFill>
              </a:rPr>
              <a:t>Image credit: </a:t>
            </a:r>
            <a:r>
              <a:rPr lang="en-US" altLang="en-US" sz="1100" dirty="0">
                <a:solidFill>
                  <a:srgbClr val="000000"/>
                </a:solidFill>
                <a:hlinkClick r:id="rId4"/>
              </a:rPr>
              <a:t>http://</a:t>
            </a:r>
            <a:r>
              <a:rPr lang="en-US" altLang="en-US" sz="1100" dirty="0" smtClean="0">
                <a:solidFill>
                  <a:srgbClr val="000000"/>
                </a:solidFill>
                <a:hlinkClick r:id="rId4"/>
              </a:rPr>
              <a:t>iftf.typepad.com/photos/uncategorized/great_leap_forward.jpg</a:t>
            </a:r>
            <a:endParaRPr lang="en-US" altLang="en-US" sz="1100" dirty="0">
              <a:solidFill>
                <a:srgbClr val="000000"/>
              </a:solidFill>
            </a:endParaRPr>
          </a:p>
        </p:txBody>
      </p:sp>
      <p:sp>
        <p:nvSpPr>
          <p:cNvPr id="7172" name="Rectangle 3"/>
          <p:cNvSpPr>
            <a:spLocks noChangeArrowheads="1"/>
          </p:cNvSpPr>
          <p:nvPr/>
        </p:nvSpPr>
        <p:spPr bwMode="auto">
          <a:xfrm>
            <a:off x="4949825" y="762000"/>
            <a:ext cx="419417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ea typeface="MS PGothic" pitchFamily="34" charset="-128"/>
              </a:defRPr>
            </a:lvl1pPr>
            <a:lvl2pPr marL="742950" indent="-285750" eaLnBrk="0" hangingPunct="0">
              <a:spcBef>
                <a:spcPct val="20000"/>
              </a:spcBef>
              <a:buChar char="–"/>
              <a:defRPr sz="2800">
                <a:solidFill>
                  <a:schemeClr val="tx1"/>
                </a:solidFill>
                <a:latin typeface="Times New Roman" charset="0"/>
                <a:ea typeface="MS PGothic" pitchFamily="34" charset="-128"/>
              </a:defRPr>
            </a:lvl2pPr>
            <a:lvl3pPr marL="1143000" indent="-228600" eaLnBrk="0" hangingPunct="0">
              <a:spcBef>
                <a:spcPct val="20000"/>
              </a:spcBef>
              <a:buChar char="•"/>
              <a:defRPr sz="2400">
                <a:solidFill>
                  <a:schemeClr val="tx1"/>
                </a:solidFill>
                <a:latin typeface="Times New Roman" charset="0"/>
                <a:ea typeface="MS PGothic" pitchFamily="34" charset="-128"/>
              </a:defRPr>
            </a:lvl3pPr>
            <a:lvl4pPr marL="1600200" indent="-228600" eaLnBrk="0" hangingPunct="0">
              <a:spcBef>
                <a:spcPct val="20000"/>
              </a:spcBef>
              <a:buChar char="–"/>
              <a:defRPr sz="2000">
                <a:solidFill>
                  <a:schemeClr val="tx1"/>
                </a:solidFill>
                <a:latin typeface="Times New Roman" charset="0"/>
                <a:ea typeface="MS PGothic" pitchFamily="34" charset="-128"/>
              </a:defRPr>
            </a:lvl4pPr>
            <a:lvl5pPr marL="2057400" indent="-228600" eaLnBrk="0" hangingPunct="0">
              <a:spcBef>
                <a:spcPct val="20000"/>
              </a:spcBef>
              <a:buChar char="»"/>
              <a:defRPr sz="2000">
                <a:solidFill>
                  <a:schemeClr val="tx1"/>
                </a:solidFill>
                <a:latin typeface="Times New Roman"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9pPr>
          </a:lstStyle>
          <a:p>
            <a:pPr algn="ctr" eaLnBrk="1" hangingPunct="1">
              <a:spcBef>
                <a:spcPct val="0"/>
              </a:spcBef>
              <a:buFontTx/>
              <a:buNone/>
            </a:pPr>
            <a:r>
              <a:rPr lang="en-US" altLang="en-US" sz="2800" dirty="0" smtClean="0">
                <a:solidFill>
                  <a:srgbClr val="000000"/>
                </a:solidFill>
              </a:rPr>
              <a:t>Mao Zedong on</a:t>
            </a:r>
          </a:p>
          <a:p>
            <a:pPr algn="ctr" eaLnBrk="1" hangingPunct="1">
              <a:spcBef>
                <a:spcPct val="0"/>
              </a:spcBef>
              <a:buFontTx/>
              <a:buNone/>
            </a:pPr>
            <a:r>
              <a:rPr lang="en-US" altLang="en-US" sz="2800" dirty="0">
                <a:solidFill>
                  <a:srgbClr val="000000"/>
                </a:solidFill>
              </a:rPr>
              <a:t>c</a:t>
            </a:r>
            <a:r>
              <a:rPr lang="en-US" altLang="en-US" sz="2800" dirty="0" smtClean="0">
                <a:solidFill>
                  <a:srgbClr val="000000"/>
                </a:solidFill>
              </a:rPr>
              <a:t>ommunes:</a:t>
            </a:r>
            <a:endParaRPr lang="en-US" altLang="en-US" sz="2800" dirty="0">
              <a:solidFill>
                <a:srgbClr val="000000"/>
              </a:solidFill>
            </a:endParaRPr>
          </a:p>
          <a:p>
            <a:pPr algn="ctr" eaLnBrk="1" hangingPunct="1">
              <a:spcBef>
                <a:spcPct val="0"/>
              </a:spcBef>
              <a:buFontTx/>
              <a:buNone/>
            </a:pPr>
            <a:endParaRPr lang="en-US" altLang="en-US" sz="2800" dirty="0">
              <a:solidFill>
                <a:srgbClr val="000000"/>
              </a:solidFill>
            </a:endParaRPr>
          </a:p>
          <a:p>
            <a:pPr algn="ctr" eaLnBrk="1" hangingPunct="1">
              <a:spcBef>
                <a:spcPct val="0"/>
              </a:spcBef>
              <a:buFontTx/>
              <a:buNone/>
            </a:pPr>
            <a:r>
              <a:rPr lang="en-US" altLang="en-US" sz="2800" dirty="0" smtClean="0">
                <a:solidFill>
                  <a:srgbClr val="000000"/>
                </a:solidFill>
              </a:rPr>
              <a:t>“Their </a:t>
            </a:r>
            <a:r>
              <a:rPr lang="en-US" altLang="en-US" sz="2800" dirty="0">
                <a:solidFill>
                  <a:srgbClr val="000000"/>
                </a:solidFill>
              </a:rPr>
              <a:t>advantage is in combining industry, agriculture, commerce, education, and the military for more convenient management.”</a:t>
            </a:r>
          </a:p>
          <a:p>
            <a:pPr algn="ctr" eaLnBrk="1" hangingPunct="1">
              <a:spcBef>
                <a:spcPct val="0"/>
              </a:spcBef>
              <a:buFontTx/>
              <a:buNone/>
            </a:pPr>
            <a:endParaRPr lang="en-US" altLang="en-US" sz="2800" dirty="0">
              <a:solidFill>
                <a:srgbClr val="000000"/>
              </a:solidFill>
            </a:endParaRPr>
          </a:p>
          <a:p>
            <a:pPr algn="ctr" eaLnBrk="1" hangingPunct="1">
              <a:spcBef>
                <a:spcPct val="0"/>
              </a:spcBef>
              <a:buFontTx/>
              <a:buNone/>
            </a:pPr>
            <a:r>
              <a:rPr lang="en-US" altLang="en-US" sz="2800" dirty="0" err="1" smtClean="0">
                <a:solidFill>
                  <a:srgbClr val="000000"/>
                </a:solidFill>
              </a:rPr>
              <a:t>Jisheng</a:t>
            </a:r>
            <a:r>
              <a:rPr lang="en-US" altLang="en-US" sz="2800" dirty="0" smtClean="0">
                <a:solidFill>
                  <a:srgbClr val="000000"/>
                </a:solidFill>
              </a:rPr>
              <a:t> (2012) </a:t>
            </a:r>
            <a:endParaRPr lang="en-US" altLang="en-US" sz="2800" dirty="0">
              <a:solidFill>
                <a:srgbClr val="000000"/>
              </a:solidFill>
            </a:endParaRPr>
          </a:p>
        </p:txBody>
      </p:sp>
      <p:sp>
        <p:nvSpPr>
          <p:cNvPr id="8" name="Rectangle 3"/>
          <p:cNvSpPr>
            <a:spLocks noChangeArrowheads="1"/>
          </p:cNvSpPr>
          <p:nvPr/>
        </p:nvSpPr>
        <p:spPr bwMode="auto">
          <a:xfrm>
            <a:off x="5102225" y="838200"/>
            <a:ext cx="3889375" cy="3962400"/>
          </a:xfrm>
          <a:prstGeom prst="rect">
            <a:avLst/>
          </a:prstGeom>
          <a:solidFill>
            <a:schemeClr val="bg1"/>
          </a:solidFill>
          <a:ln>
            <a:noFill/>
          </a:ln>
          <a:extLst/>
        </p:spPr>
        <p:txBody>
          <a:bodyPr wrap="square">
            <a:noAutofit/>
          </a:bodyPr>
          <a:lstStyle>
            <a:lvl1pPr eaLnBrk="0" hangingPunct="0">
              <a:spcBef>
                <a:spcPct val="20000"/>
              </a:spcBef>
              <a:buChar char="•"/>
              <a:defRPr sz="3200">
                <a:solidFill>
                  <a:schemeClr val="tx1"/>
                </a:solidFill>
                <a:latin typeface="Times New Roman" charset="0"/>
                <a:ea typeface="MS PGothic" pitchFamily="34" charset="-128"/>
              </a:defRPr>
            </a:lvl1pPr>
            <a:lvl2pPr marL="742950" indent="-285750" eaLnBrk="0" hangingPunct="0">
              <a:spcBef>
                <a:spcPct val="20000"/>
              </a:spcBef>
              <a:buChar char="–"/>
              <a:defRPr sz="2800">
                <a:solidFill>
                  <a:schemeClr val="tx1"/>
                </a:solidFill>
                <a:latin typeface="Times New Roman" charset="0"/>
                <a:ea typeface="MS PGothic" pitchFamily="34" charset="-128"/>
              </a:defRPr>
            </a:lvl2pPr>
            <a:lvl3pPr marL="1143000" indent="-228600" eaLnBrk="0" hangingPunct="0">
              <a:spcBef>
                <a:spcPct val="20000"/>
              </a:spcBef>
              <a:buChar char="•"/>
              <a:defRPr sz="2400">
                <a:solidFill>
                  <a:schemeClr val="tx1"/>
                </a:solidFill>
                <a:latin typeface="Times New Roman" charset="0"/>
                <a:ea typeface="MS PGothic" pitchFamily="34" charset="-128"/>
              </a:defRPr>
            </a:lvl3pPr>
            <a:lvl4pPr marL="1600200" indent="-228600" eaLnBrk="0" hangingPunct="0">
              <a:spcBef>
                <a:spcPct val="20000"/>
              </a:spcBef>
              <a:buChar char="–"/>
              <a:defRPr sz="2000">
                <a:solidFill>
                  <a:schemeClr val="tx1"/>
                </a:solidFill>
                <a:latin typeface="Times New Roman" charset="0"/>
                <a:ea typeface="MS PGothic" pitchFamily="34" charset="-128"/>
              </a:defRPr>
            </a:lvl4pPr>
            <a:lvl5pPr marL="2057400" indent="-228600" eaLnBrk="0" hangingPunct="0">
              <a:spcBef>
                <a:spcPct val="20000"/>
              </a:spcBef>
              <a:buChar char="»"/>
              <a:defRPr sz="2000">
                <a:solidFill>
                  <a:schemeClr val="tx1"/>
                </a:solidFill>
                <a:latin typeface="Times New Roman"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9pPr>
          </a:lstStyle>
          <a:p>
            <a:pPr algn="ctr" eaLnBrk="1" hangingPunct="1">
              <a:spcBef>
                <a:spcPct val="0"/>
              </a:spcBef>
              <a:buFontTx/>
              <a:buNone/>
            </a:pPr>
            <a:r>
              <a:rPr lang="en-US" altLang="en-US" sz="2800" dirty="0" smtClean="0">
                <a:solidFill>
                  <a:srgbClr val="000000"/>
                </a:solidFill>
              </a:rPr>
              <a:t>Mao Zedong touts</a:t>
            </a:r>
          </a:p>
          <a:p>
            <a:pPr algn="ctr" eaLnBrk="1" hangingPunct="1">
              <a:spcBef>
                <a:spcPct val="0"/>
              </a:spcBef>
              <a:buFontTx/>
              <a:buNone/>
            </a:pPr>
            <a:endParaRPr lang="en-US" altLang="en-US" sz="2800" dirty="0">
              <a:solidFill>
                <a:srgbClr val="000000"/>
              </a:solidFill>
            </a:endParaRPr>
          </a:p>
          <a:p>
            <a:pPr algn="ctr" eaLnBrk="1" hangingPunct="1">
              <a:spcBef>
                <a:spcPct val="0"/>
              </a:spcBef>
              <a:buFontTx/>
              <a:buNone/>
            </a:pPr>
            <a:r>
              <a:rPr lang="en-US" altLang="en-US" sz="2800" dirty="0" smtClean="0">
                <a:solidFill>
                  <a:srgbClr val="000000"/>
                </a:solidFill>
              </a:rPr>
              <a:t> </a:t>
            </a:r>
          </a:p>
          <a:p>
            <a:pPr algn="ctr" eaLnBrk="1" hangingPunct="1">
              <a:spcBef>
                <a:spcPct val="0"/>
              </a:spcBef>
              <a:buFontTx/>
              <a:buNone/>
            </a:pPr>
            <a:r>
              <a:rPr lang="en-US" altLang="en-US" sz="2800" dirty="0" smtClean="0">
                <a:solidFill>
                  <a:srgbClr val="000000"/>
                </a:solidFill>
              </a:rPr>
              <a:t>“the superiority of large cooperatives”</a:t>
            </a:r>
            <a:endParaRPr lang="en-US" altLang="en-US" sz="2800" dirty="0">
              <a:solidFill>
                <a:srgbClr val="000000"/>
              </a:solidFill>
            </a:endParaRPr>
          </a:p>
        </p:txBody>
      </p:sp>
      <p:sp>
        <p:nvSpPr>
          <p:cNvPr id="23557" name="Rectangle 5"/>
          <p:cNvSpPr>
            <a:spLocks noChangeArrowheads="1"/>
          </p:cNvSpPr>
          <p:nvPr/>
        </p:nvSpPr>
        <p:spPr bwMode="auto">
          <a:xfrm>
            <a:off x="4968875" y="1588"/>
            <a:ext cx="4194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ea typeface="MS PGothic" pitchFamily="34" charset="-128"/>
              </a:defRPr>
            </a:lvl1pPr>
            <a:lvl2pPr marL="742950" indent="-285750" eaLnBrk="0" hangingPunct="0">
              <a:spcBef>
                <a:spcPct val="20000"/>
              </a:spcBef>
              <a:buChar char="–"/>
              <a:defRPr sz="2800">
                <a:solidFill>
                  <a:schemeClr val="tx1"/>
                </a:solidFill>
                <a:latin typeface="Times New Roman" charset="0"/>
                <a:ea typeface="MS PGothic" pitchFamily="34" charset="-128"/>
              </a:defRPr>
            </a:lvl2pPr>
            <a:lvl3pPr marL="1143000" indent="-228600" eaLnBrk="0" hangingPunct="0">
              <a:spcBef>
                <a:spcPct val="20000"/>
              </a:spcBef>
              <a:buChar char="•"/>
              <a:defRPr sz="2400">
                <a:solidFill>
                  <a:schemeClr val="tx1"/>
                </a:solidFill>
                <a:latin typeface="Times New Roman" charset="0"/>
                <a:ea typeface="MS PGothic" pitchFamily="34" charset="-128"/>
              </a:defRPr>
            </a:lvl3pPr>
            <a:lvl4pPr marL="1600200" indent="-228600" eaLnBrk="0" hangingPunct="0">
              <a:spcBef>
                <a:spcPct val="20000"/>
              </a:spcBef>
              <a:buChar char="–"/>
              <a:defRPr sz="2000">
                <a:solidFill>
                  <a:schemeClr val="tx1"/>
                </a:solidFill>
                <a:latin typeface="Times New Roman" charset="0"/>
                <a:ea typeface="MS PGothic" pitchFamily="34" charset="-128"/>
              </a:defRPr>
            </a:lvl4pPr>
            <a:lvl5pPr marL="2057400" indent="-228600" eaLnBrk="0" hangingPunct="0">
              <a:spcBef>
                <a:spcPct val="20000"/>
              </a:spcBef>
              <a:buChar char="»"/>
              <a:defRPr sz="2000">
                <a:solidFill>
                  <a:schemeClr val="tx1"/>
                </a:solidFill>
                <a:latin typeface="Times New Roman"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9pPr>
          </a:lstStyle>
          <a:p>
            <a:pPr algn="ctr" eaLnBrk="1" hangingPunct="1">
              <a:spcBef>
                <a:spcPct val="0"/>
              </a:spcBef>
              <a:buFontTx/>
              <a:buNone/>
            </a:pPr>
            <a:r>
              <a:rPr lang="en-US" altLang="en-US" sz="2800" b="1" dirty="0" smtClean="0">
                <a:solidFill>
                  <a:srgbClr val="FF0000"/>
                </a:solidFill>
              </a:rPr>
              <a:t>Chinese Communes</a:t>
            </a:r>
            <a:endParaRPr lang="en-US" altLang="en-US" sz="2800" b="1" dirty="0">
              <a:solidFill>
                <a:srgbClr val="FF0000"/>
              </a:solidFill>
            </a:endParaRPr>
          </a:p>
        </p:txBody>
      </p:sp>
      <p:pic>
        <p:nvPicPr>
          <p:cNvPr id="11469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7805" b="7805"/>
          <a:stretch/>
        </p:blipFill>
        <p:spPr bwMode="auto">
          <a:xfrm>
            <a:off x="0" y="-91440"/>
            <a:ext cx="5104327"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469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12" y="3048000"/>
            <a:ext cx="4762500"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891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1588"/>
            <a:ext cx="4937125"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2"/>
          <p:cNvSpPr txBox="1">
            <a:spLocks noChangeArrowheads="1"/>
          </p:cNvSpPr>
          <p:nvPr/>
        </p:nvSpPr>
        <p:spPr bwMode="auto">
          <a:xfrm>
            <a:off x="5029200" y="6400800"/>
            <a:ext cx="81311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charset="0"/>
                <a:ea typeface="MS PGothic" pitchFamily="34" charset="-128"/>
              </a:defRPr>
            </a:lvl1pPr>
            <a:lvl2pPr marL="742950" indent="-285750" eaLnBrk="0" hangingPunct="0">
              <a:spcBef>
                <a:spcPct val="20000"/>
              </a:spcBef>
              <a:buChar char="–"/>
              <a:defRPr sz="2800">
                <a:solidFill>
                  <a:schemeClr val="tx1"/>
                </a:solidFill>
                <a:latin typeface="Times New Roman" charset="0"/>
                <a:ea typeface="MS PGothic" pitchFamily="34" charset="-128"/>
              </a:defRPr>
            </a:lvl2pPr>
            <a:lvl3pPr marL="1143000" indent="-228600" eaLnBrk="0" hangingPunct="0">
              <a:spcBef>
                <a:spcPct val="20000"/>
              </a:spcBef>
              <a:buChar char="•"/>
              <a:defRPr sz="2400">
                <a:solidFill>
                  <a:schemeClr val="tx1"/>
                </a:solidFill>
                <a:latin typeface="Times New Roman" charset="0"/>
                <a:ea typeface="MS PGothic" pitchFamily="34" charset="-128"/>
              </a:defRPr>
            </a:lvl3pPr>
            <a:lvl4pPr marL="1600200" indent="-228600" eaLnBrk="0" hangingPunct="0">
              <a:spcBef>
                <a:spcPct val="20000"/>
              </a:spcBef>
              <a:buChar char="–"/>
              <a:defRPr sz="2000">
                <a:solidFill>
                  <a:schemeClr val="tx1"/>
                </a:solidFill>
                <a:latin typeface="Times New Roman" charset="0"/>
                <a:ea typeface="MS PGothic" pitchFamily="34" charset="-128"/>
              </a:defRPr>
            </a:lvl4pPr>
            <a:lvl5pPr marL="2057400" indent="-228600" eaLnBrk="0" hangingPunct="0">
              <a:spcBef>
                <a:spcPct val="20000"/>
              </a:spcBef>
              <a:buChar char="»"/>
              <a:defRPr sz="2000">
                <a:solidFill>
                  <a:schemeClr val="tx1"/>
                </a:solidFill>
                <a:latin typeface="Times New Roman"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9pPr>
          </a:lstStyle>
          <a:p>
            <a:pPr eaLnBrk="1" hangingPunct="1">
              <a:spcBef>
                <a:spcPct val="0"/>
              </a:spcBef>
              <a:buFontTx/>
              <a:buNone/>
            </a:pPr>
            <a:r>
              <a:rPr lang="en-US" altLang="en-US" sz="1100">
                <a:solidFill>
                  <a:srgbClr val="000000"/>
                </a:solidFill>
              </a:rPr>
              <a:t>Image credit: </a:t>
            </a:r>
            <a:r>
              <a:rPr lang="en-US" altLang="en-US" sz="1100">
                <a:solidFill>
                  <a:srgbClr val="000000"/>
                </a:solidFill>
                <a:hlinkClick r:id="rId4"/>
              </a:rPr>
              <a:t>http://www.eonimages.com/media/5c62b78c-3e50-11e0-b603-41195133e60e-harvesting-meeting-on-ukrainian-collective-farm</a:t>
            </a:r>
            <a:endParaRPr lang="en-US" altLang="en-US" sz="1100">
              <a:solidFill>
                <a:srgbClr val="000000"/>
              </a:solidFill>
            </a:endParaRPr>
          </a:p>
          <a:p>
            <a:pPr eaLnBrk="1" hangingPunct="1">
              <a:spcBef>
                <a:spcPct val="0"/>
              </a:spcBef>
              <a:buFontTx/>
              <a:buNone/>
            </a:pPr>
            <a:r>
              <a:rPr lang="en-US" altLang="en-US" sz="1100">
                <a:solidFill>
                  <a:srgbClr val="000000"/>
                </a:solidFill>
              </a:rPr>
              <a:t>No U.S. copyright applies.</a:t>
            </a:r>
          </a:p>
        </p:txBody>
      </p:sp>
      <p:sp>
        <p:nvSpPr>
          <p:cNvPr id="7172" name="Rectangle 3"/>
          <p:cNvSpPr>
            <a:spLocks noChangeArrowheads="1"/>
          </p:cNvSpPr>
          <p:nvPr/>
        </p:nvSpPr>
        <p:spPr bwMode="auto">
          <a:xfrm>
            <a:off x="4949825" y="762000"/>
            <a:ext cx="41941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ea typeface="MS PGothic" pitchFamily="34" charset="-128"/>
              </a:defRPr>
            </a:lvl1pPr>
            <a:lvl2pPr marL="742950" indent="-285750" eaLnBrk="0" hangingPunct="0">
              <a:spcBef>
                <a:spcPct val="20000"/>
              </a:spcBef>
              <a:buChar char="–"/>
              <a:defRPr sz="2800">
                <a:solidFill>
                  <a:schemeClr val="tx1"/>
                </a:solidFill>
                <a:latin typeface="Times New Roman" charset="0"/>
                <a:ea typeface="MS PGothic" pitchFamily="34" charset="-128"/>
              </a:defRPr>
            </a:lvl2pPr>
            <a:lvl3pPr marL="1143000" indent="-228600" eaLnBrk="0" hangingPunct="0">
              <a:spcBef>
                <a:spcPct val="20000"/>
              </a:spcBef>
              <a:buChar char="•"/>
              <a:defRPr sz="2400">
                <a:solidFill>
                  <a:schemeClr val="tx1"/>
                </a:solidFill>
                <a:latin typeface="Times New Roman" charset="0"/>
                <a:ea typeface="MS PGothic" pitchFamily="34" charset="-128"/>
              </a:defRPr>
            </a:lvl3pPr>
            <a:lvl4pPr marL="1600200" indent="-228600" eaLnBrk="0" hangingPunct="0">
              <a:spcBef>
                <a:spcPct val="20000"/>
              </a:spcBef>
              <a:buChar char="–"/>
              <a:defRPr sz="2000">
                <a:solidFill>
                  <a:schemeClr val="tx1"/>
                </a:solidFill>
                <a:latin typeface="Times New Roman" charset="0"/>
                <a:ea typeface="MS PGothic" pitchFamily="34" charset="-128"/>
              </a:defRPr>
            </a:lvl4pPr>
            <a:lvl5pPr marL="2057400" indent="-228600" eaLnBrk="0" hangingPunct="0">
              <a:spcBef>
                <a:spcPct val="20000"/>
              </a:spcBef>
              <a:buChar char="»"/>
              <a:defRPr sz="2000">
                <a:solidFill>
                  <a:schemeClr val="tx1"/>
                </a:solidFill>
                <a:latin typeface="Times New Roman"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9pPr>
          </a:lstStyle>
          <a:p>
            <a:pPr algn="ctr" eaLnBrk="1" hangingPunct="1">
              <a:spcBef>
                <a:spcPct val="0"/>
              </a:spcBef>
              <a:buFontTx/>
              <a:buNone/>
            </a:pPr>
            <a:r>
              <a:rPr lang="en-US" altLang="en-US" sz="2800">
                <a:solidFill>
                  <a:srgbClr val="000000"/>
                </a:solidFill>
              </a:rPr>
              <a:t>“…the land was no longer theirs. They could work that land, but there was no guarantee that they could harvest the crop.”</a:t>
            </a:r>
          </a:p>
          <a:p>
            <a:pPr algn="ctr" eaLnBrk="1" hangingPunct="1">
              <a:spcBef>
                <a:spcPct val="0"/>
              </a:spcBef>
              <a:buFontTx/>
              <a:buNone/>
            </a:pPr>
            <a:endParaRPr lang="en-US" altLang="en-US" sz="2800">
              <a:solidFill>
                <a:srgbClr val="000000"/>
              </a:solidFill>
            </a:endParaRPr>
          </a:p>
          <a:p>
            <a:pPr algn="ctr" eaLnBrk="1" hangingPunct="1">
              <a:spcBef>
                <a:spcPct val="0"/>
              </a:spcBef>
              <a:buFontTx/>
              <a:buNone/>
            </a:pPr>
            <a:r>
              <a:rPr lang="en-US" altLang="en-US" sz="2800">
                <a:solidFill>
                  <a:srgbClr val="000000"/>
                </a:solidFill>
              </a:rPr>
              <a:t>Dolot, Miron (2011)</a:t>
            </a:r>
          </a:p>
        </p:txBody>
      </p:sp>
      <p:sp>
        <p:nvSpPr>
          <p:cNvPr id="24581" name="Rectangle 5"/>
          <p:cNvSpPr>
            <a:spLocks noChangeArrowheads="1"/>
          </p:cNvSpPr>
          <p:nvPr/>
        </p:nvSpPr>
        <p:spPr bwMode="auto">
          <a:xfrm>
            <a:off x="4968875" y="1588"/>
            <a:ext cx="419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ea typeface="MS PGothic" pitchFamily="34" charset="-128"/>
              </a:defRPr>
            </a:lvl1pPr>
            <a:lvl2pPr marL="742950" indent="-285750" eaLnBrk="0" hangingPunct="0">
              <a:spcBef>
                <a:spcPct val="20000"/>
              </a:spcBef>
              <a:buChar char="–"/>
              <a:defRPr sz="2800">
                <a:solidFill>
                  <a:schemeClr val="tx1"/>
                </a:solidFill>
                <a:latin typeface="Times New Roman" charset="0"/>
                <a:ea typeface="MS PGothic" pitchFamily="34" charset="-128"/>
              </a:defRPr>
            </a:lvl2pPr>
            <a:lvl3pPr marL="1143000" indent="-228600" eaLnBrk="0" hangingPunct="0">
              <a:spcBef>
                <a:spcPct val="20000"/>
              </a:spcBef>
              <a:buChar char="•"/>
              <a:defRPr sz="2400">
                <a:solidFill>
                  <a:schemeClr val="tx1"/>
                </a:solidFill>
                <a:latin typeface="Times New Roman" charset="0"/>
                <a:ea typeface="MS PGothic" pitchFamily="34" charset="-128"/>
              </a:defRPr>
            </a:lvl3pPr>
            <a:lvl4pPr marL="1600200" indent="-228600" eaLnBrk="0" hangingPunct="0">
              <a:spcBef>
                <a:spcPct val="20000"/>
              </a:spcBef>
              <a:buChar char="–"/>
              <a:defRPr sz="2000">
                <a:solidFill>
                  <a:schemeClr val="tx1"/>
                </a:solidFill>
                <a:latin typeface="Times New Roman" charset="0"/>
                <a:ea typeface="MS PGothic" pitchFamily="34" charset="-128"/>
              </a:defRPr>
            </a:lvl4pPr>
            <a:lvl5pPr marL="2057400" indent="-228600" eaLnBrk="0" hangingPunct="0">
              <a:spcBef>
                <a:spcPct val="20000"/>
              </a:spcBef>
              <a:buChar char="»"/>
              <a:defRPr sz="2000">
                <a:solidFill>
                  <a:schemeClr val="tx1"/>
                </a:solidFill>
                <a:latin typeface="Times New Roman"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9pPr>
          </a:lstStyle>
          <a:p>
            <a:pPr algn="ctr" eaLnBrk="1" hangingPunct="1">
              <a:spcBef>
                <a:spcPct val="0"/>
              </a:spcBef>
              <a:buFontTx/>
              <a:buNone/>
            </a:pPr>
            <a:r>
              <a:rPr lang="en-US" altLang="en-US" sz="2800" b="1">
                <a:solidFill>
                  <a:srgbClr val="FF0000"/>
                </a:solidFill>
              </a:rPr>
              <a:t>Soviet Collective Farms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Box 2"/>
          <p:cNvSpPr txBox="1">
            <a:spLocks noChangeArrowheads="1"/>
          </p:cNvSpPr>
          <p:nvPr/>
        </p:nvSpPr>
        <p:spPr bwMode="auto">
          <a:xfrm>
            <a:off x="5029200" y="6400800"/>
            <a:ext cx="48910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charset="0"/>
                <a:ea typeface="MS PGothic" pitchFamily="34" charset="-128"/>
              </a:defRPr>
            </a:lvl1pPr>
            <a:lvl2pPr marL="742950" indent="-285750" eaLnBrk="0" hangingPunct="0">
              <a:spcBef>
                <a:spcPct val="20000"/>
              </a:spcBef>
              <a:buChar char="–"/>
              <a:defRPr sz="2800">
                <a:solidFill>
                  <a:schemeClr val="tx1"/>
                </a:solidFill>
                <a:latin typeface="Times New Roman" charset="0"/>
                <a:ea typeface="MS PGothic" pitchFamily="34" charset="-128"/>
              </a:defRPr>
            </a:lvl2pPr>
            <a:lvl3pPr marL="1143000" indent="-228600" eaLnBrk="0" hangingPunct="0">
              <a:spcBef>
                <a:spcPct val="20000"/>
              </a:spcBef>
              <a:buChar char="•"/>
              <a:defRPr sz="2400">
                <a:solidFill>
                  <a:schemeClr val="tx1"/>
                </a:solidFill>
                <a:latin typeface="Times New Roman" charset="0"/>
                <a:ea typeface="MS PGothic" pitchFamily="34" charset="-128"/>
              </a:defRPr>
            </a:lvl3pPr>
            <a:lvl4pPr marL="1600200" indent="-228600" eaLnBrk="0" hangingPunct="0">
              <a:spcBef>
                <a:spcPct val="20000"/>
              </a:spcBef>
              <a:buChar char="–"/>
              <a:defRPr sz="2000">
                <a:solidFill>
                  <a:schemeClr val="tx1"/>
                </a:solidFill>
                <a:latin typeface="Times New Roman" charset="0"/>
                <a:ea typeface="MS PGothic" pitchFamily="34" charset="-128"/>
              </a:defRPr>
            </a:lvl4pPr>
            <a:lvl5pPr marL="2057400" indent="-228600" eaLnBrk="0" hangingPunct="0">
              <a:spcBef>
                <a:spcPct val="20000"/>
              </a:spcBef>
              <a:buChar char="»"/>
              <a:defRPr sz="2000">
                <a:solidFill>
                  <a:schemeClr val="tx1"/>
                </a:solidFill>
                <a:latin typeface="Times New Roman"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9pPr>
          </a:lstStyle>
          <a:p>
            <a:pPr eaLnBrk="1" hangingPunct="1">
              <a:spcBef>
                <a:spcPct val="0"/>
              </a:spcBef>
              <a:buFontTx/>
              <a:buNone/>
            </a:pPr>
            <a:r>
              <a:rPr lang="en-US" altLang="en-US" sz="1100" dirty="0">
                <a:solidFill>
                  <a:srgbClr val="000000"/>
                </a:solidFill>
              </a:rPr>
              <a:t>Image credit: </a:t>
            </a:r>
            <a:r>
              <a:rPr lang="en-US" altLang="en-US" sz="1100" dirty="0">
                <a:solidFill>
                  <a:srgbClr val="000000"/>
                </a:solidFill>
                <a:hlinkClick r:id="rId3"/>
              </a:rPr>
              <a:t>http://</a:t>
            </a:r>
            <a:r>
              <a:rPr lang="en-US" altLang="en-US" sz="1100" dirty="0" smtClean="0">
                <a:solidFill>
                  <a:srgbClr val="000000"/>
                </a:solidFill>
                <a:hlinkClick r:id="rId3"/>
              </a:rPr>
              <a:t>chineseposters.net/photographs/a62-938.php</a:t>
            </a:r>
            <a:endParaRPr lang="en-US" altLang="en-US" sz="1100" dirty="0" smtClean="0">
              <a:solidFill>
                <a:srgbClr val="000000"/>
              </a:solidFill>
            </a:endParaRPr>
          </a:p>
          <a:p>
            <a:pPr eaLnBrk="1" hangingPunct="1">
              <a:spcBef>
                <a:spcPct val="0"/>
              </a:spcBef>
              <a:buNone/>
            </a:pPr>
            <a:r>
              <a:rPr lang="en-US" altLang="en-US" sz="1100" dirty="0">
                <a:solidFill>
                  <a:srgbClr val="000000"/>
                </a:solidFill>
              </a:rPr>
              <a:t>Image credit: </a:t>
            </a:r>
            <a:r>
              <a:rPr lang="en-US" altLang="en-US" sz="1100" dirty="0">
                <a:solidFill>
                  <a:srgbClr val="000000"/>
                </a:solidFill>
                <a:hlinkClick r:id="rId4"/>
              </a:rPr>
              <a:t>http://</a:t>
            </a:r>
            <a:r>
              <a:rPr lang="en-US" altLang="en-US" sz="1100" dirty="0" smtClean="0">
                <a:solidFill>
                  <a:srgbClr val="000000"/>
                </a:solidFill>
                <a:hlinkClick r:id="rId4"/>
              </a:rPr>
              <a:t>iftf.typepad.com/photos/uncategorized/great_leap_forward.jpg</a:t>
            </a:r>
            <a:endParaRPr lang="en-US" altLang="en-US" sz="1100" dirty="0">
              <a:solidFill>
                <a:srgbClr val="000000"/>
              </a:solidFill>
            </a:endParaRPr>
          </a:p>
        </p:txBody>
      </p:sp>
      <p:sp>
        <p:nvSpPr>
          <p:cNvPr id="7172" name="Rectangle 3"/>
          <p:cNvSpPr>
            <a:spLocks noChangeArrowheads="1"/>
          </p:cNvSpPr>
          <p:nvPr/>
        </p:nvSpPr>
        <p:spPr bwMode="auto">
          <a:xfrm>
            <a:off x="4949825" y="762000"/>
            <a:ext cx="4194175"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ea typeface="MS PGothic" pitchFamily="34" charset="-128"/>
              </a:defRPr>
            </a:lvl1pPr>
            <a:lvl2pPr marL="742950" indent="-285750" eaLnBrk="0" hangingPunct="0">
              <a:spcBef>
                <a:spcPct val="20000"/>
              </a:spcBef>
              <a:buChar char="–"/>
              <a:defRPr sz="2800">
                <a:solidFill>
                  <a:schemeClr val="tx1"/>
                </a:solidFill>
                <a:latin typeface="Times New Roman" charset="0"/>
                <a:ea typeface="MS PGothic" pitchFamily="34" charset="-128"/>
              </a:defRPr>
            </a:lvl2pPr>
            <a:lvl3pPr marL="1143000" indent="-228600" eaLnBrk="0" hangingPunct="0">
              <a:spcBef>
                <a:spcPct val="20000"/>
              </a:spcBef>
              <a:buChar char="•"/>
              <a:defRPr sz="2400">
                <a:solidFill>
                  <a:schemeClr val="tx1"/>
                </a:solidFill>
                <a:latin typeface="Times New Roman" charset="0"/>
                <a:ea typeface="MS PGothic" pitchFamily="34" charset="-128"/>
              </a:defRPr>
            </a:lvl3pPr>
            <a:lvl4pPr marL="1600200" indent="-228600" eaLnBrk="0" hangingPunct="0">
              <a:spcBef>
                <a:spcPct val="20000"/>
              </a:spcBef>
              <a:buChar char="–"/>
              <a:defRPr sz="2000">
                <a:solidFill>
                  <a:schemeClr val="tx1"/>
                </a:solidFill>
                <a:latin typeface="Times New Roman" charset="0"/>
                <a:ea typeface="MS PGothic" pitchFamily="34" charset="-128"/>
              </a:defRPr>
            </a:lvl4pPr>
            <a:lvl5pPr marL="2057400" indent="-228600" eaLnBrk="0" hangingPunct="0">
              <a:spcBef>
                <a:spcPct val="20000"/>
              </a:spcBef>
              <a:buChar char="»"/>
              <a:defRPr sz="2000">
                <a:solidFill>
                  <a:schemeClr val="tx1"/>
                </a:solidFill>
                <a:latin typeface="Times New Roman"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9pPr>
          </a:lstStyle>
          <a:p>
            <a:pPr algn="ctr" eaLnBrk="1" hangingPunct="1">
              <a:spcBef>
                <a:spcPct val="0"/>
              </a:spcBef>
              <a:buFontTx/>
              <a:buNone/>
            </a:pPr>
            <a:r>
              <a:rPr lang="en-US" altLang="en-US" sz="2800" dirty="0">
                <a:solidFill>
                  <a:srgbClr val="000000"/>
                </a:solidFill>
              </a:rPr>
              <a:t>“the state monopoly stifled incentives for increasing </a:t>
            </a:r>
            <a:r>
              <a:rPr lang="en-US" altLang="en-US" sz="2800" dirty="0" smtClean="0">
                <a:solidFill>
                  <a:srgbClr val="000000"/>
                </a:solidFill>
              </a:rPr>
              <a:t>production…</a:t>
            </a:r>
          </a:p>
          <a:p>
            <a:pPr algn="ctr" eaLnBrk="1" hangingPunct="1">
              <a:spcBef>
                <a:spcPct val="0"/>
              </a:spcBef>
              <a:buFontTx/>
              <a:buNone/>
            </a:pPr>
            <a:endParaRPr lang="en-US" altLang="en-US" sz="2800" dirty="0">
              <a:solidFill>
                <a:srgbClr val="000000"/>
              </a:solidFill>
            </a:endParaRPr>
          </a:p>
          <a:p>
            <a:pPr algn="ctr" eaLnBrk="1" hangingPunct="1">
              <a:spcBef>
                <a:spcPct val="0"/>
              </a:spcBef>
              <a:buFontTx/>
              <a:buNone/>
            </a:pPr>
            <a:r>
              <a:rPr lang="en-US" altLang="en-US" sz="2800" dirty="0" smtClean="0">
                <a:solidFill>
                  <a:srgbClr val="000000"/>
                </a:solidFill>
              </a:rPr>
              <a:t>deprived </a:t>
            </a:r>
            <a:r>
              <a:rPr lang="en-US" altLang="en-US" sz="2800" dirty="0">
                <a:solidFill>
                  <a:srgbClr val="000000"/>
                </a:solidFill>
              </a:rPr>
              <a:t>peasants of their right to obtain food and made them dependent on the government for every meal, while punishing them for applying individual effort in food production</a:t>
            </a:r>
            <a:r>
              <a:rPr lang="en-US" altLang="en-US" sz="2800" dirty="0" smtClean="0">
                <a:solidFill>
                  <a:srgbClr val="000000"/>
                </a:solidFill>
              </a:rPr>
              <a:t>.”</a:t>
            </a:r>
            <a:endParaRPr lang="en-US" altLang="en-US" sz="2800" dirty="0">
              <a:solidFill>
                <a:srgbClr val="000000"/>
              </a:solidFill>
            </a:endParaRPr>
          </a:p>
          <a:p>
            <a:pPr algn="ctr" eaLnBrk="1" hangingPunct="1">
              <a:spcBef>
                <a:spcPct val="0"/>
              </a:spcBef>
              <a:buFontTx/>
              <a:buNone/>
            </a:pPr>
            <a:endParaRPr lang="en-US" altLang="en-US" sz="2800" dirty="0">
              <a:solidFill>
                <a:srgbClr val="000000"/>
              </a:solidFill>
            </a:endParaRPr>
          </a:p>
          <a:p>
            <a:pPr algn="ctr" eaLnBrk="1" hangingPunct="1">
              <a:spcBef>
                <a:spcPct val="0"/>
              </a:spcBef>
              <a:buFontTx/>
              <a:buNone/>
            </a:pPr>
            <a:r>
              <a:rPr lang="en-US" altLang="en-US" sz="2800" dirty="0" err="1" smtClean="0">
                <a:solidFill>
                  <a:srgbClr val="000000"/>
                </a:solidFill>
              </a:rPr>
              <a:t>Jisheng</a:t>
            </a:r>
            <a:r>
              <a:rPr lang="en-US" altLang="en-US" sz="2800" dirty="0" smtClean="0">
                <a:solidFill>
                  <a:srgbClr val="000000"/>
                </a:solidFill>
              </a:rPr>
              <a:t> (2012) </a:t>
            </a:r>
            <a:endParaRPr lang="en-US" altLang="en-US" sz="2800" dirty="0">
              <a:solidFill>
                <a:srgbClr val="000000"/>
              </a:solidFill>
            </a:endParaRPr>
          </a:p>
        </p:txBody>
      </p:sp>
      <p:sp>
        <p:nvSpPr>
          <p:cNvPr id="23557" name="Rectangle 5"/>
          <p:cNvSpPr>
            <a:spLocks noChangeArrowheads="1"/>
          </p:cNvSpPr>
          <p:nvPr/>
        </p:nvSpPr>
        <p:spPr bwMode="auto">
          <a:xfrm>
            <a:off x="4968875" y="1588"/>
            <a:ext cx="4194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ea typeface="MS PGothic" pitchFamily="34" charset="-128"/>
              </a:defRPr>
            </a:lvl1pPr>
            <a:lvl2pPr marL="742950" indent="-285750" eaLnBrk="0" hangingPunct="0">
              <a:spcBef>
                <a:spcPct val="20000"/>
              </a:spcBef>
              <a:buChar char="–"/>
              <a:defRPr sz="2800">
                <a:solidFill>
                  <a:schemeClr val="tx1"/>
                </a:solidFill>
                <a:latin typeface="Times New Roman" charset="0"/>
                <a:ea typeface="MS PGothic" pitchFamily="34" charset="-128"/>
              </a:defRPr>
            </a:lvl2pPr>
            <a:lvl3pPr marL="1143000" indent="-228600" eaLnBrk="0" hangingPunct="0">
              <a:spcBef>
                <a:spcPct val="20000"/>
              </a:spcBef>
              <a:buChar char="•"/>
              <a:defRPr sz="2400">
                <a:solidFill>
                  <a:schemeClr val="tx1"/>
                </a:solidFill>
                <a:latin typeface="Times New Roman" charset="0"/>
                <a:ea typeface="MS PGothic" pitchFamily="34" charset="-128"/>
              </a:defRPr>
            </a:lvl3pPr>
            <a:lvl4pPr marL="1600200" indent="-228600" eaLnBrk="0" hangingPunct="0">
              <a:spcBef>
                <a:spcPct val="20000"/>
              </a:spcBef>
              <a:buChar char="–"/>
              <a:defRPr sz="2000">
                <a:solidFill>
                  <a:schemeClr val="tx1"/>
                </a:solidFill>
                <a:latin typeface="Times New Roman" charset="0"/>
                <a:ea typeface="MS PGothic" pitchFamily="34" charset="-128"/>
              </a:defRPr>
            </a:lvl4pPr>
            <a:lvl5pPr marL="2057400" indent="-228600" eaLnBrk="0" hangingPunct="0">
              <a:spcBef>
                <a:spcPct val="20000"/>
              </a:spcBef>
              <a:buChar char="»"/>
              <a:defRPr sz="2000">
                <a:solidFill>
                  <a:schemeClr val="tx1"/>
                </a:solidFill>
                <a:latin typeface="Times New Roman"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9pPr>
          </a:lstStyle>
          <a:p>
            <a:pPr algn="ctr" eaLnBrk="1" hangingPunct="1">
              <a:spcBef>
                <a:spcPct val="0"/>
              </a:spcBef>
              <a:buFontTx/>
              <a:buNone/>
            </a:pPr>
            <a:r>
              <a:rPr lang="en-US" altLang="en-US" sz="2800" b="1" dirty="0" smtClean="0">
                <a:solidFill>
                  <a:srgbClr val="FF0000"/>
                </a:solidFill>
              </a:rPr>
              <a:t>Chinese Communes</a:t>
            </a:r>
            <a:endParaRPr lang="en-US" altLang="en-US" sz="2800" b="1" dirty="0">
              <a:solidFill>
                <a:srgbClr val="FF0000"/>
              </a:solidFill>
            </a:endParaRPr>
          </a:p>
        </p:txBody>
      </p:sp>
      <p:pic>
        <p:nvPicPr>
          <p:cNvPr id="11469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7805" b="7805"/>
          <a:stretch/>
        </p:blipFill>
        <p:spPr bwMode="auto">
          <a:xfrm>
            <a:off x="0" y="-91440"/>
            <a:ext cx="5104327"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469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12" y="3048000"/>
            <a:ext cx="4762500"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548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1588"/>
            <a:ext cx="4937125"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2"/>
          <p:cNvSpPr txBox="1">
            <a:spLocks noChangeArrowheads="1"/>
          </p:cNvSpPr>
          <p:nvPr/>
        </p:nvSpPr>
        <p:spPr bwMode="auto">
          <a:xfrm>
            <a:off x="5029200" y="6400800"/>
            <a:ext cx="81311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charset="0"/>
                <a:ea typeface="MS PGothic" pitchFamily="34" charset="-128"/>
              </a:defRPr>
            </a:lvl1pPr>
            <a:lvl2pPr marL="742950" indent="-285750" eaLnBrk="0" hangingPunct="0">
              <a:spcBef>
                <a:spcPct val="20000"/>
              </a:spcBef>
              <a:buChar char="–"/>
              <a:defRPr sz="2800">
                <a:solidFill>
                  <a:schemeClr val="tx1"/>
                </a:solidFill>
                <a:latin typeface="Times New Roman" charset="0"/>
                <a:ea typeface="MS PGothic" pitchFamily="34" charset="-128"/>
              </a:defRPr>
            </a:lvl2pPr>
            <a:lvl3pPr marL="1143000" indent="-228600" eaLnBrk="0" hangingPunct="0">
              <a:spcBef>
                <a:spcPct val="20000"/>
              </a:spcBef>
              <a:buChar char="•"/>
              <a:defRPr sz="2400">
                <a:solidFill>
                  <a:schemeClr val="tx1"/>
                </a:solidFill>
                <a:latin typeface="Times New Roman" charset="0"/>
                <a:ea typeface="MS PGothic" pitchFamily="34" charset="-128"/>
              </a:defRPr>
            </a:lvl3pPr>
            <a:lvl4pPr marL="1600200" indent="-228600" eaLnBrk="0" hangingPunct="0">
              <a:spcBef>
                <a:spcPct val="20000"/>
              </a:spcBef>
              <a:buChar char="–"/>
              <a:defRPr sz="2000">
                <a:solidFill>
                  <a:schemeClr val="tx1"/>
                </a:solidFill>
                <a:latin typeface="Times New Roman" charset="0"/>
                <a:ea typeface="MS PGothic" pitchFamily="34" charset="-128"/>
              </a:defRPr>
            </a:lvl4pPr>
            <a:lvl5pPr marL="2057400" indent="-228600" eaLnBrk="0" hangingPunct="0">
              <a:spcBef>
                <a:spcPct val="20000"/>
              </a:spcBef>
              <a:buChar char="»"/>
              <a:defRPr sz="2000">
                <a:solidFill>
                  <a:schemeClr val="tx1"/>
                </a:solidFill>
                <a:latin typeface="Times New Roman"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9pPr>
          </a:lstStyle>
          <a:p>
            <a:pPr eaLnBrk="1" hangingPunct="1">
              <a:spcBef>
                <a:spcPct val="0"/>
              </a:spcBef>
              <a:buFontTx/>
              <a:buNone/>
            </a:pPr>
            <a:r>
              <a:rPr lang="en-US" altLang="en-US" sz="1100">
                <a:solidFill>
                  <a:srgbClr val="000000"/>
                </a:solidFill>
              </a:rPr>
              <a:t>Image credit: </a:t>
            </a:r>
            <a:r>
              <a:rPr lang="en-US" altLang="en-US" sz="1100">
                <a:solidFill>
                  <a:srgbClr val="000000"/>
                </a:solidFill>
                <a:hlinkClick r:id="rId4"/>
              </a:rPr>
              <a:t>http://www.eonimages.com/media/5c62b78c-3e50-11e0-b603-41195133e60e-harvesting-meeting-on-ukrainian-collective-farm</a:t>
            </a:r>
            <a:endParaRPr lang="en-US" altLang="en-US" sz="1100">
              <a:solidFill>
                <a:srgbClr val="000000"/>
              </a:solidFill>
            </a:endParaRPr>
          </a:p>
          <a:p>
            <a:pPr eaLnBrk="1" hangingPunct="1">
              <a:spcBef>
                <a:spcPct val="0"/>
              </a:spcBef>
              <a:buFontTx/>
              <a:buNone/>
            </a:pPr>
            <a:r>
              <a:rPr lang="en-US" altLang="en-US" sz="1100">
                <a:solidFill>
                  <a:srgbClr val="000000"/>
                </a:solidFill>
              </a:rPr>
              <a:t>No U.S. copyright applies.</a:t>
            </a:r>
          </a:p>
        </p:txBody>
      </p:sp>
      <p:sp>
        <p:nvSpPr>
          <p:cNvPr id="25604" name="Rectangle 3"/>
          <p:cNvSpPr>
            <a:spLocks noChangeArrowheads="1"/>
          </p:cNvSpPr>
          <p:nvPr/>
        </p:nvSpPr>
        <p:spPr bwMode="auto">
          <a:xfrm>
            <a:off x="4949825" y="762000"/>
            <a:ext cx="419417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ea typeface="MS PGothic" pitchFamily="34" charset="-128"/>
              </a:defRPr>
            </a:lvl1pPr>
            <a:lvl2pPr marL="742950" indent="-285750" eaLnBrk="0" hangingPunct="0">
              <a:spcBef>
                <a:spcPct val="20000"/>
              </a:spcBef>
              <a:buChar char="–"/>
              <a:defRPr sz="2800">
                <a:solidFill>
                  <a:schemeClr val="tx1"/>
                </a:solidFill>
                <a:latin typeface="Times New Roman" charset="0"/>
                <a:ea typeface="MS PGothic" pitchFamily="34" charset="-128"/>
              </a:defRPr>
            </a:lvl2pPr>
            <a:lvl3pPr marL="1143000" indent="-228600" eaLnBrk="0" hangingPunct="0">
              <a:spcBef>
                <a:spcPct val="20000"/>
              </a:spcBef>
              <a:buChar char="•"/>
              <a:defRPr sz="2400">
                <a:solidFill>
                  <a:schemeClr val="tx1"/>
                </a:solidFill>
                <a:latin typeface="Times New Roman" charset="0"/>
                <a:ea typeface="MS PGothic" pitchFamily="34" charset="-128"/>
              </a:defRPr>
            </a:lvl3pPr>
            <a:lvl4pPr marL="1600200" indent="-228600" eaLnBrk="0" hangingPunct="0">
              <a:spcBef>
                <a:spcPct val="20000"/>
              </a:spcBef>
              <a:buChar char="–"/>
              <a:defRPr sz="2000">
                <a:solidFill>
                  <a:schemeClr val="tx1"/>
                </a:solidFill>
                <a:latin typeface="Times New Roman" charset="0"/>
                <a:ea typeface="MS PGothic" pitchFamily="34" charset="-128"/>
              </a:defRPr>
            </a:lvl4pPr>
            <a:lvl5pPr marL="2057400" indent="-228600" eaLnBrk="0" hangingPunct="0">
              <a:spcBef>
                <a:spcPct val="20000"/>
              </a:spcBef>
              <a:buChar char="»"/>
              <a:defRPr sz="2000">
                <a:solidFill>
                  <a:schemeClr val="tx1"/>
                </a:solidFill>
                <a:latin typeface="Times New Roman"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9pPr>
          </a:lstStyle>
          <a:p>
            <a:pPr algn="ctr" eaLnBrk="1" hangingPunct="1">
              <a:spcBef>
                <a:spcPct val="0"/>
              </a:spcBef>
              <a:buFontTx/>
              <a:buNone/>
            </a:pPr>
            <a:r>
              <a:rPr lang="en-US" altLang="en-US" sz="2800">
                <a:solidFill>
                  <a:srgbClr val="000000"/>
                </a:solidFill>
              </a:rPr>
              <a:t>“the Soviet economy is proof that, contrary to what many skeptics had earlier believed, a socialist command economy can function and even thrive.”</a:t>
            </a:r>
          </a:p>
          <a:p>
            <a:pPr algn="ctr" eaLnBrk="1" hangingPunct="1">
              <a:spcBef>
                <a:spcPct val="0"/>
              </a:spcBef>
              <a:buFontTx/>
              <a:buNone/>
            </a:pPr>
            <a:endParaRPr lang="en-US" altLang="en-US" sz="2800">
              <a:solidFill>
                <a:srgbClr val="000000"/>
              </a:solidFill>
            </a:endParaRPr>
          </a:p>
          <a:p>
            <a:pPr algn="ctr" eaLnBrk="1" hangingPunct="1">
              <a:spcBef>
                <a:spcPct val="0"/>
              </a:spcBef>
              <a:buFontTx/>
              <a:buNone/>
            </a:pPr>
            <a:r>
              <a:rPr lang="en-US" altLang="en-US" sz="2800">
                <a:solidFill>
                  <a:srgbClr val="000000"/>
                </a:solidFill>
              </a:rPr>
              <a:t>Paul Samuelson and William Nordhaus (1989!)</a:t>
            </a:r>
          </a:p>
        </p:txBody>
      </p:sp>
      <p:sp>
        <p:nvSpPr>
          <p:cNvPr id="25605" name="Rectangle 5"/>
          <p:cNvSpPr>
            <a:spLocks noChangeArrowheads="1"/>
          </p:cNvSpPr>
          <p:nvPr/>
        </p:nvSpPr>
        <p:spPr bwMode="auto">
          <a:xfrm>
            <a:off x="4968875" y="1588"/>
            <a:ext cx="419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ea typeface="MS PGothic" pitchFamily="34" charset="-128"/>
              </a:defRPr>
            </a:lvl1pPr>
            <a:lvl2pPr marL="742950" indent="-285750" eaLnBrk="0" hangingPunct="0">
              <a:spcBef>
                <a:spcPct val="20000"/>
              </a:spcBef>
              <a:buChar char="–"/>
              <a:defRPr sz="2800">
                <a:solidFill>
                  <a:schemeClr val="tx1"/>
                </a:solidFill>
                <a:latin typeface="Times New Roman" charset="0"/>
                <a:ea typeface="MS PGothic" pitchFamily="34" charset="-128"/>
              </a:defRPr>
            </a:lvl2pPr>
            <a:lvl3pPr marL="1143000" indent="-228600" eaLnBrk="0" hangingPunct="0">
              <a:spcBef>
                <a:spcPct val="20000"/>
              </a:spcBef>
              <a:buChar char="•"/>
              <a:defRPr sz="2400">
                <a:solidFill>
                  <a:schemeClr val="tx1"/>
                </a:solidFill>
                <a:latin typeface="Times New Roman" charset="0"/>
                <a:ea typeface="MS PGothic" pitchFamily="34" charset="-128"/>
              </a:defRPr>
            </a:lvl3pPr>
            <a:lvl4pPr marL="1600200" indent="-228600" eaLnBrk="0" hangingPunct="0">
              <a:spcBef>
                <a:spcPct val="20000"/>
              </a:spcBef>
              <a:buChar char="–"/>
              <a:defRPr sz="2000">
                <a:solidFill>
                  <a:schemeClr val="tx1"/>
                </a:solidFill>
                <a:latin typeface="Times New Roman" charset="0"/>
                <a:ea typeface="MS PGothic" pitchFamily="34" charset="-128"/>
              </a:defRPr>
            </a:lvl4pPr>
            <a:lvl5pPr marL="2057400" indent="-228600" eaLnBrk="0" hangingPunct="0">
              <a:spcBef>
                <a:spcPct val="20000"/>
              </a:spcBef>
              <a:buChar char="»"/>
              <a:defRPr sz="2000">
                <a:solidFill>
                  <a:schemeClr val="tx1"/>
                </a:solidFill>
                <a:latin typeface="Times New Roman"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pitchFamily="34" charset="-128"/>
              </a:defRPr>
            </a:lvl9pPr>
          </a:lstStyle>
          <a:p>
            <a:pPr algn="ctr" eaLnBrk="1" hangingPunct="1">
              <a:spcBef>
                <a:spcPct val="0"/>
              </a:spcBef>
              <a:buFontTx/>
              <a:buNone/>
            </a:pPr>
            <a:r>
              <a:rPr lang="en-US" altLang="en-US" sz="2800" b="1">
                <a:solidFill>
                  <a:srgbClr val="FF0000"/>
                </a:solidFill>
              </a:rPr>
              <a:t>Soviet Collective Farms</a:t>
            </a:r>
          </a:p>
        </p:txBody>
      </p:sp>
      <p:sp>
        <p:nvSpPr>
          <p:cNvPr id="2" name="Rectangle 1"/>
          <p:cNvSpPr/>
          <p:nvPr/>
        </p:nvSpPr>
        <p:spPr>
          <a:xfrm>
            <a:off x="7848600" y="42672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Default Design">
  <a:themeElements>
    <a:clrScheme name="">
      <a:dk1>
        <a:srgbClr val="000000"/>
      </a:dk1>
      <a:lt1>
        <a:srgbClr val="FFFFFF"/>
      </a:lt1>
      <a:dk2>
        <a:srgbClr val="3399FF"/>
      </a:dk2>
      <a:lt2>
        <a:srgbClr val="FFFF00"/>
      </a:lt2>
      <a:accent1>
        <a:srgbClr val="FF9900"/>
      </a:accent1>
      <a:accent2>
        <a:srgbClr val="00FFFF"/>
      </a:accent2>
      <a:accent3>
        <a:srgbClr val="ADC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_Default Design">
  <a:themeElements>
    <a:clrScheme name="">
      <a:dk1>
        <a:srgbClr val="000000"/>
      </a:dk1>
      <a:lt1>
        <a:srgbClr val="FFFFFF"/>
      </a:lt1>
      <a:dk2>
        <a:srgbClr val="3399FF"/>
      </a:dk2>
      <a:lt2>
        <a:srgbClr val="FFFF00"/>
      </a:lt2>
      <a:accent1>
        <a:srgbClr val="FF9900"/>
      </a:accent1>
      <a:accent2>
        <a:srgbClr val="00FFFF"/>
      </a:accent2>
      <a:accent3>
        <a:srgbClr val="ADC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
      <a:dk1>
        <a:srgbClr val="000000"/>
      </a:dk1>
      <a:lt1>
        <a:srgbClr val="FFFFFF"/>
      </a:lt1>
      <a:dk2>
        <a:srgbClr val="3399FF"/>
      </a:dk2>
      <a:lt2>
        <a:srgbClr val="FFFF00"/>
      </a:lt2>
      <a:accent1>
        <a:srgbClr val="FF9900"/>
      </a:accent1>
      <a:accent2>
        <a:srgbClr val="00FFFF"/>
      </a:accent2>
      <a:accent3>
        <a:srgbClr val="ADC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graph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Default Design">
  <a:themeElements>
    <a:clrScheme name="">
      <a:dk1>
        <a:srgbClr val="000000"/>
      </a:dk1>
      <a:lt1>
        <a:srgbClr val="FFFFFF"/>
      </a:lt1>
      <a:dk2>
        <a:srgbClr val="3399FF"/>
      </a:dk2>
      <a:lt2>
        <a:srgbClr val="FFFF00"/>
      </a:lt2>
      <a:accent1>
        <a:srgbClr val="FF9900"/>
      </a:accent1>
      <a:accent2>
        <a:srgbClr val="00FFFF"/>
      </a:accent2>
      <a:accent3>
        <a:srgbClr val="ADC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1349</TotalTime>
  <Words>1450</Words>
  <Application>Microsoft Office PowerPoint</Application>
  <PresentationFormat>On-screen Show (4:3)</PresentationFormat>
  <Paragraphs>292</Paragraphs>
  <Slides>43</Slides>
  <Notes>40</Notes>
  <HiddenSlides>2</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43</vt:i4>
      </vt:variant>
    </vt:vector>
  </HeadingPairs>
  <TitlesOfParts>
    <vt:vector size="52" baseType="lpstr">
      <vt:lpstr>Default Design</vt:lpstr>
      <vt:lpstr>Office Theme</vt:lpstr>
      <vt:lpstr>1_Default Design</vt:lpstr>
      <vt:lpstr>12_Default Design</vt:lpstr>
      <vt:lpstr>2_Default Design</vt:lpstr>
      <vt:lpstr>2_graph1</vt:lpstr>
      <vt:lpstr>7_Default Design</vt:lpstr>
      <vt:lpstr>1_Office Theme</vt:lpstr>
      <vt:lpstr>Equation</vt:lpstr>
      <vt:lpstr>Public Sector Economics</vt:lpstr>
      <vt:lpstr>Main Lessons</vt:lpstr>
      <vt:lpstr>Rational Foundations</vt:lpstr>
      <vt:lpstr>Rational Foundations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Virtues of Collective Ownership</vt:lpstr>
      <vt:lpstr>PowerPoint Presentation</vt:lpstr>
      <vt:lpstr>PowerPoint Presentation</vt:lpstr>
      <vt:lpstr>PowerPoint Presentation</vt:lpstr>
      <vt:lpstr>The Virtues of Collective Ownership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Rational Foundations (cont’d) How complete are markets in Public Finance?</vt:lpstr>
      <vt:lpstr>Labor Tax Conversion Factors Wealth vs. Substitution Effects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Employment vs Earnings Tests</vt:lpstr>
      <vt:lpstr>Variations on the Employment Test</vt:lpstr>
      <vt:lpstr>PowerPoint Presentation</vt:lpstr>
      <vt:lpstr>Nonlinear Budget Constraints Instances of Nonlinear Taxation</vt:lpstr>
      <vt:lpstr>PowerPoint Presentation</vt:lpstr>
      <vt:lpstr>Deadweight Loss</vt:lpstr>
      <vt:lpstr>Nontaxed Activity as a Composite Good</vt:lpstr>
      <vt:lpstr>Market Analysis</vt:lpstr>
      <vt:lpstr>Measuring “the Marginal Tax Rate”</vt:lpstr>
    </vt:vector>
  </TitlesOfParts>
  <LinksUpToDate>false</LinksUpToDate>
  <SharedDoc>false</SharedDoc>
  <HyperlinkBase>c:\</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Casey B. Mulligan</dc:creator>
  <cp:lastModifiedBy>Windows User</cp:lastModifiedBy>
  <cp:revision>127</cp:revision>
  <dcterms:created xsi:type="dcterms:W3CDTF">2001-05-15T00:46:14Z</dcterms:created>
  <dcterms:modified xsi:type="dcterms:W3CDTF">2015-09-20T02:29:34Z</dcterms:modified>
</cp:coreProperties>
</file>