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7" r:id="rId4"/>
  </p:sldMasterIdLst>
  <p:notesMasterIdLst>
    <p:notesMasterId r:id="rId50"/>
  </p:notesMasterIdLst>
  <p:sldIdLst>
    <p:sldId id="297" r:id="rId5"/>
    <p:sldId id="280" r:id="rId6"/>
    <p:sldId id="328" r:id="rId7"/>
    <p:sldId id="327" r:id="rId8"/>
    <p:sldId id="298" r:id="rId9"/>
    <p:sldId id="301" r:id="rId10"/>
    <p:sldId id="304" r:id="rId11"/>
    <p:sldId id="299" r:id="rId12"/>
    <p:sldId id="326" r:id="rId13"/>
    <p:sldId id="325" r:id="rId14"/>
    <p:sldId id="329" r:id="rId15"/>
    <p:sldId id="300" r:id="rId16"/>
    <p:sldId id="312" r:id="rId17"/>
    <p:sldId id="313" r:id="rId18"/>
    <p:sldId id="330" r:id="rId19"/>
    <p:sldId id="331" r:id="rId20"/>
    <p:sldId id="311" r:id="rId21"/>
    <p:sldId id="305" r:id="rId22"/>
    <p:sldId id="303" r:id="rId23"/>
    <p:sldId id="306" r:id="rId24"/>
    <p:sldId id="307" r:id="rId25"/>
    <p:sldId id="308" r:id="rId26"/>
    <p:sldId id="309" r:id="rId27"/>
    <p:sldId id="320" r:id="rId28"/>
    <p:sldId id="321" r:id="rId29"/>
    <p:sldId id="323" r:id="rId30"/>
    <p:sldId id="314" r:id="rId31"/>
    <p:sldId id="315" r:id="rId32"/>
    <p:sldId id="324" r:id="rId33"/>
    <p:sldId id="342" r:id="rId34"/>
    <p:sldId id="316" r:id="rId35"/>
    <p:sldId id="341" r:id="rId36"/>
    <p:sldId id="317" r:id="rId37"/>
    <p:sldId id="318" r:id="rId38"/>
    <p:sldId id="319" r:id="rId39"/>
    <p:sldId id="334" r:id="rId40"/>
    <p:sldId id="340" r:id="rId41"/>
    <p:sldId id="333" r:id="rId42"/>
    <p:sldId id="335" r:id="rId43"/>
    <p:sldId id="336" r:id="rId44"/>
    <p:sldId id="337" r:id="rId45"/>
    <p:sldId id="338" r:id="rId46"/>
    <p:sldId id="339" r:id="rId47"/>
    <p:sldId id="332" r:id="rId48"/>
    <p:sldId id="310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 varScale="1">
        <p:scale>
          <a:sx n="113" d="100"/>
          <a:sy n="113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54FDF0-9FB2-4651-9C32-6235D3114871}" type="datetimeFigureOut">
              <a:rPr lang="en-US" altLang="en-US"/>
              <a:pPr/>
              <a:t>10/28/2015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092D8A-4AA1-49C6-844C-8DF6BB08C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442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7D08F0AE-60C6-4B2F-AF3E-EC544B056F62}" type="slidenum">
              <a:rPr lang="en-US" altLang="en-US" smtClean="0">
                <a:solidFill>
                  <a:prstClr val="black"/>
                </a:solidFill>
                <a:ea typeface="+mn-ea"/>
              </a:rPr>
              <a:pPr algn="r"/>
              <a:t>1</a:t>
            </a:fld>
            <a:endParaRPr lang="en-US" altLang="en-US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http://www.upi.com/Top_News/World-News/2014/12/24/2-million-missing-after-cash-spill-on-Hong-Kong-road/8621419441682/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2D8A-4AA1-49C6-844C-8DF6BB08CC8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5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What would the seller</a:t>
            </a:r>
            <a:r>
              <a:rPr lang="en-US" altLang="en-US" baseline="0" dirty="0" smtClean="0"/>
              <a:t> want?</a:t>
            </a: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Background from http://students.sras.org/7-facts-about-the-april-1991-economic-crisis/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“By 1991, the economy of the USSR had declined for several years. Here we see lines for cakes at a popular cake store on </a:t>
            </a:r>
            <a:r>
              <a:rPr lang="en-US" altLang="en-US" dirty="0" err="1" smtClean="0"/>
              <a:t>Arbat</a:t>
            </a:r>
            <a:r>
              <a:rPr lang="en-US" altLang="en-US" dirty="0" smtClean="0"/>
              <a:t>, ca. 1986. Moscow. In 1986, the economic decline of the USSR was just beginning.”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13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15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See lottery</a:t>
            </a:r>
            <a:r>
              <a:rPr lang="en-US" altLang="en-US" baseline="0" dirty="0" smtClean="0"/>
              <a:t> section for i</a:t>
            </a:r>
            <a:r>
              <a:rPr lang="en-US" altLang="en-US" dirty="0" smtClean="0"/>
              <a:t>llustration</a:t>
            </a:r>
            <a:r>
              <a:rPr lang="en-US" altLang="en-US" baseline="0" dirty="0" smtClean="0"/>
              <a:t> of the first bullet </a:t>
            </a: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Minimum wage includes tenure, prohibitions of mandatory retirement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20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200,000 units are lost, with the average unregulated CS lost</a:t>
            </a:r>
            <a:r>
              <a:rPr lang="en-US" baseline="0" dirty="0" smtClean="0">
                <a:latin typeface="Arial" pitchFamily="34" charset="0"/>
              </a:rPr>
              <a:t> on each unit</a:t>
            </a:r>
          </a:p>
          <a:p>
            <a:r>
              <a:rPr lang="en-US" baseline="0" dirty="0" smtClean="0">
                <a:latin typeface="Arial" pitchFamily="34" charset="0"/>
              </a:rPr>
              <a:t>The remaining 1.8 million units have less surplus due to </a:t>
            </a:r>
            <a:r>
              <a:rPr lang="en-US" baseline="0" dirty="0" err="1" smtClean="0">
                <a:latin typeface="Arial" pitchFamily="34" charset="0"/>
              </a:rPr>
              <a:t>missallocation</a:t>
            </a:r>
            <a:r>
              <a:rPr lang="en-US" baseline="0" dirty="0" smtClean="0">
                <a:latin typeface="Arial" pitchFamily="34" charset="0"/>
              </a:rPr>
              <a:t>, which is the gap </a:t>
            </a:r>
            <a:r>
              <a:rPr lang="en-US" baseline="0" smtClean="0">
                <a:latin typeface="Arial" pitchFamily="34" charset="0"/>
              </a:rPr>
              <a:t>between unregulated </a:t>
            </a:r>
            <a:r>
              <a:rPr lang="en-US" baseline="0" dirty="0" smtClean="0">
                <a:latin typeface="Arial" pitchFamily="34" charset="0"/>
              </a:rPr>
              <a:t>AB </a:t>
            </a:r>
            <a:r>
              <a:rPr lang="en-US" baseline="0" smtClean="0">
                <a:latin typeface="Arial" pitchFamily="34" charset="0"/>
              </a:rPr>
              <a:t>and regulated AB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23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 interaction/overlap between lottery losses and</a:t>
            </a:r>
            <a:r>
              <a:rPr lang="en-US" baseline="0" dirty="0" smtClean="0">
                <a:latin typeface="Arial" pitchFamily="34" charset="0"/>
              </a:rPr>
              <a:t> misallocation is assigned to the latter.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26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27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Ie</a:t>
            </a:r>
            <a:r>
              <a:rPr lang="en-US" altLang="en-US" dirty="0" smtClean="0"/>
              <a:t>,</a:t>
            </a:r>
            <a:r>
              <a:rPr lang="en-US" altLang="en-US" baseline="0" dirty="0" smtClean="0"/>
              <a:t> demand and supply are relative to the next best alternative.  In a price regulation context, the next best alternative is likely a very similar good but with non-price attributes that are different enough to be compliant with the ceiling.  This is not the demand curve that, say, a monopolist </a:t>
            </a:r>
            <a:r>
              <a:rPr lang="en-US" altLang="en-US" baseline="0" smtClean="0"/>
              <a:t>prices against.</a:t>
            </a: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</a:t>
            </a:r>
            <a:r>
              <a:rPr lang="en-US" smtClean="0"/>
              <a:t>: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rPr>
              <a:t>http://s3-media1.fl.yelpcdn.com/bphoto/U9CsBokFHCsJAwHYt5QkxQ/o.jpg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2D8A-4AA1-49C6-844C-8DF6BB08CC8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27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Proven killers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30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These supply and demand curves</a:t>
            </a:r>
            <a:r>
              <a:rPr lang="en-US" baseline="0" dirty="0" smtClean="0">
                <a:latin typeface="Arial" pitchFamily="34" charset="0"/>
              </a:rPr>
              <a:t> are more elastic, because the alternative is another type of apartment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31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32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33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34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rPr>
              <a:t>Steve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rPr>
              <a:t>Pfost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rPr>
              <a:t>. http://www.reporterherald.com/ci_20194225/supermarket-checkout-still-stuck-past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2D8A-4AA1-49C6-844C-8DF6BB08CC8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275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38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41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42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45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BD7-65D6-4438-B59E-F7169C403A7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What would the seller</a:t>
            </a:r>
            <a:r>
              <a:rPr lang="en-US" altLang="en-US" baseline="0" dirty="0" smtClean="0"/>
              <a:t> want?</a:t>
            </a: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68F877-AB4A-4905-B27E-2029578FC301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4D411-8477-4B84-BBC2-EDBC87FA7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7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2BF13-95B9-49BB-B7A5-DBC5855F8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2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90EE2-9075-4CB8-8D0B-241D92A58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2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96B75-DBDE-45DC-9BA5-9E677C3D86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2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780A-55BE-4659-BC50-148B427F60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3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66C8-CA2F-4C94-A883-4DBE632786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01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B206B-4B0E-48C6-A9AF-26A0E45DA7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63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B3F5-3E55-429F-B2B2-6668CD8C7C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3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7079-0FA9-40AA-852A-3349E2EBE8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5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42CD-DD21-4851-B1DE-D9803ED5F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03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8600-05F2-46FB-8C55-09544CCA12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7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081C7-3D47-4E92-817A-580E2F70D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589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7869-1E0B-42D1-A47C-83537751A6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99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F438-F835-4FF1-98EB-BC5B3D53BF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8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5B343-BC62-4AF7-AAEF-1D12BDABF3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12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44BF-76E3-48F5-B02E-B8E67F6CB8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5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1231" y="4965336"/>
            <a:ext cx="5786478" cy="535366"/>
          </a:xfrm>
        </p:spPr>
        <p:txBody>
          <a:bodyPr/>
          <a:lstStyle>
            <a:lvl1pPr algn="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84" y="5500726"/>
            <a:ext cx="6700887" cy="642918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5FCD4-B002-4475-9D8C-273F41817A32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77D6D-E3B2-41F6-8112-EB7547E88F9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346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51A72-1ADF-4A74-A726-D0060670AC3A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28F75-3B29-43F9-9670-44CBD30A483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9580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4406900"/>
            <a:ext cx="713742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290" y="2906713"/>
            <a:ext cx="713742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7594E-746D-4449-8366-94AB0EFBCAE7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91EE7-B4DB-4BB8-A660-3CCE2360EE7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061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6116" y="428604"/>
            <a:ext cx="5572164" cy="58579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8" y="1357313"/>
            <a:ext cx="2143125" cy="3786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</a:t>
            </a:r>
            <a:r>
              <a:rPr lang="id-ID" dirty="0" smtClean="0"/>
              <a:t> </a:t>
            </a:r>
            <a:r>
              <a:rPr lang="en-US" dirty="0" smtClean="0"/>
              <a:t>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7AB5285-B4FB-4CDD-BB52-D2E0B41D80DF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997CAA-2723-4B33-A329-6411D8BBCBD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0267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785794"/>
            <a:ext cx="35829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428736"/>
            <a:ext cx="3582988" cy="46974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579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041775" cy="46974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BDA3F-117E-48CB-B9E8-1944987A8CF1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8E49-2172-475A-A6AF-E3D1135F4FA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5271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5" y="40342"/>
            <a:ext cx="8074116" cy="5782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87506" y="739588"/>
            <a:ext cx="7799294" cy="5386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B5B47-3BD8-4CB9-800F-7A9FC08EA7D6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3D21-B9E3-49D9-BB26-68253C69567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577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C3F70-97E5-49EB-81CC-6DE7D216D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421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87506" y="1102660"/>
            <a:ext cx="7799294" cy="50235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765" y="40342"/>
            <a:ext cx="8074116" cy="578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C4B3E-8926-4368-915C-4D102569C943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D10C-D0C0-41D9-8289-40712A47FB2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7231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06" y="714356"/>
            <a:ext cx="2578007" cy="72074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2694"/>
            <a:ext cx="5111750" cy="5413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7506" y="1435100"/>
            <a:ext cx="25780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E0FB3-DBAA-4E6D-909C-69B2BFE189AA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21496-466F-4D5F-8437-12798FDA713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930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6141"/>
            <a:ext cx="5486400" cy="400143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7C604-C4E3-48BB-8D7F-85DB472941A7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F74D7-93ED-478B-AB46-9DC43F7C374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5049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B73A64-FC9E-41CD-92BF-B8FEF955CA78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808D-A479-4DA1-869A-C4193BE17A9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7140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EC209-DD20-4E99-BA2A-9F4C113D9253}" type="datetime1">
              <a:rPr lang="id-ID"/>
              <a:pPr/>
              <a:t>28/10/2015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4216F-D8B5-4A6D-9D93-0D4A0B15647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3131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4D411-8477-4B84-BBC2-EDBC87FA7AD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61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081C7-3D47-4E92-817A-580E2F70D83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49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C3F70-97E5-49EB-81CC-6DE7D216D8F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79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8DFB1-42B7-4E90-90A9-079026CB89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0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5BAFC-C19B-4F63-A35A-6D2D6DCFDF0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0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8DFB1-42B7-4E90-90A9-079026CB8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5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79AA5-82E9-4D65-BEE0-12A218C4CE7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F3143-3088-45A6-95B8-8DEBF48C0F0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4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C664C-5EC5-468D-AD24-349E75A4BF9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35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305AB-2D8E-463E-B708-C7B7296C22C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86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2BF13-95B9-49BB-B7A5-DBC5855F8A8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7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90EE2-9075-4CB8-8D0B-241D92A5817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3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5BAFC-C19B-4F63-A35A-6D2D6DCFD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6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79AA5-82E9-4D65-BEE0-12A218C4C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94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F3143-3088-45A6-95B8-8DEBF48C0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11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C664C-5EC5-468D-AD24-349E75A4B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1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305AB-2D8E-463E-B708-C7B7296C2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37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D5A9A2-FA51-4065-BC9B-2E548C5F94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958582F-377F-405B-80F9-269B022D87DD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449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563" y="60325"/>
            <a:ext cx="8078787" cy="555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714375"/>
            <a:ext cx="80010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9871519-9A48-42C4-8FEE-311DD1A5C8BD}" type="datetime1">
              <a:rPr lang="id-ID">
                <a:latin typeface="Calibri" pitchFamily="34" charset="0"/>
              </a:rPr>
              <a:pPr/>
              <a:t>28/10/2015</a:t>
            </a:fld>
            <a:endParaRPr lang="id-ID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A609910-B759-45B3-B761-6092FDF1A987}" type="slidenum">
              <a:rPr lang="id-ID">
                <a:latin typeface="Calibri" pitchFamily="34" charset="0"/>
              </a:rPr>
              <a:pPr/>
              <a:t>‹#›</a:t>
            </a:fld>
            <a:endParaRPr lang="id-ID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D5A9A2-FA51-4065-BC9B-2E548C5F949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85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 smtClean="0"/>
              <a:t>Price Floors and Ceilings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3886200"/>
            <a:ext cx="7543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 dirty="0" smtClean="0"/>
              <a:t>Public Sector Economics</a:t>
            </a:r>
          </a:p>
        </p:txBody>
      </p:sp>
    </p:spTree>
    <p:extLst>
      <p:ext uri="{BB962C8B-B14F-4D97-AF65-F5344CB8AC3E}">
        <p14:creationId xmlns:p14="http://schemas.microsoft.com/office/powerpoint/2010/main" val="23280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junk\2-million-missing-after-cash-spill-on-Hong-Kong-r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9144000" cy="57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842337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2"/>
                </a:solidFill>
              </a:rPr>
              <a:t>12/24/14: A </a:t>
            </a:r>
            <a:r>
              <a:rPr lang="en-US" sz="2200" dirty="0">
                <a:solidFill>
                  <a:schemeClr val="bg2"/>
                </a:solidFill>
              </a:rPr>
              <a:t>security van in Hong Kong spilled bundles of banknotes </a:t>
            </a:r>
            <a:r>
              <a:rPr lang="en-US" sz="2200" dirty="0" smtClean="0">
                <a:solidFill>
                  <a:schemeClr val="bg2"/>
                </a:solidFill>
              </a:rPr>
              <a:t>… paralyzing </a:t>
            </a:r>
            <a:r>
              <a:rPr lang="en-US" sz="2200" dirty="0">
                <a:solidFill>
                  <a:schemeClr val="bg2"/>
                </a:solidFill>
              </a:rPr>
              <a:t>traffic and </a:t>
            </a:r>
            <a:r>
              <a:rPr lang="en-US" sz="2200" i="1" dirty="0">
                <a:solidFill>
                  <a:schemeClr val="bg2"/>
                </a:solidFill>
              </a:rPr>
              <a:t>igniting a scramble </a:t>
            </a:r>
            <a:r>
              <a:rPr lang="en-US" sz="2200" dirty="0">
                <a:solidFill>
                  <a:schemeClr val="bg2"/>
                </a:solidFill>
              </a:rPr>
              <a:t>by passers-by to collect the money</a:t>
            </a:r>
            <a:r>
              <a:rPr lang="en-US" sz="2200" dirty="0" smtClean="0">
                <a:solidFill>
                  <a:schemeClr val="bg2"/>
                </a:solidFill>
              </a:rPr>
              <a:t>.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Assigning the Right to Use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6868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Based on historical transactions</a:t>
            </a:r>
          </a:p>
          <a:p>
            <a:pPr lvl="1" eaLnBrk="1" hangingPunct="1"/>
            <a:r>
              <a:rPr lang="en-US" altLang="en-US" dirty="0" smtClean="0"/>
              <a:t>Rent control, minimum wage</a:t>
            </a:r>
          </a:p>
          <a:p>
            <a:pPr lvl="1" eaLnBrk="1" hangingPunct="1"/>
            <a:r>
              <a:rPr lang="en-US" altLang="en-US" dirty="0" smtClean="0"/>
              <a:t>Possible neutrality!</a:t>
            </a:r>
          </a:p>
          <a:p>
            <a:pPr eaLnBrk="1" hangingPunct="1"/>
            <a:r>
              <a:rPr lang="en-US" altLang="en-US" dirty="0" smtClean="0"/>
              <a:t>First come, first served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Lottery</a:t>
            </a:r>
          </a:p>
          <a:p>
            <a:pPr eaLnBrk="1" hangingPunct="1"/>
            <a:r>
              <a:rPr lang="en-US" altLang="en-US" dirty="0" smtClean="0"/>
              <a:t>**Willingness to accept a different good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All probably have some kind of DWL, but otherwise are associated with different behaviors</a:t>
            </a:r>
          </a:p>
        </p:txBody>
      </p:sp>
      <p:pic>
        <p:nvPicPr>
          <p:cNvPr id="1026" name="Picture 2" descr="C:\Users\cbm\SkyDrive\quicktrans\today\IMG_2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7" b="33220"/>
          <a:stretch/>
        </p:blipFill>
        <p:spPr bwMode="auto">
          <a:xfrm>
            <a:off x="1307757" y="753762"/>
            <a:ext cx="64911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smtClean="0"/>
              <a:t>First come</a:t>
            </a:r>
            <a:r>
              <a:rPr lang="en-US" altLang="en-US" sz="3600" dirty="0" smtClean="0"/>
              <a:t>, </a:t>
            </a:r>
            <a:r>
              <a:rPr lang="en-US" altLang="en-US" sz="3600" smtClean="0"/>
              <a:t>first served: </a:t>
            </a:r>
            <a:r>
              <a:rPr lang="en-US" altLang="en-US" sz="3600" dirty="0" smtClean="0"/>
              <a:t>Queues 101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2514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Long-side traders compete for priority.  The competition itself </a:t>
            </a:r>
            <a:r>
              <a:rPr lang="en-US" altLang="en-US" i="1" dirty="0" smtClean="0"/>
              <a:t>uses resources without creating value</a:t>
            </a:r>
            <a:r>
              <a:rPr lang="en-US" altLang="en-US" dirty="0" smtClean="0"/>
              <a:t> for traders on the other side of the market</a:t>
            </a:r>
          </a:p>
          <a:p>
            <a:pPr lvl="1" eaLnBrk="1" hangingPunct="1"/>
            <a:r>
              <a:rPr lang="en-US" altLang="en-US" dirty="0" smtClean="0"/>
              <a:t>Esp., wait in line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81000" y="3352800"/>
            <a:ext cx="84582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dirty="0" smtClean="0"/>
              <a:t>Price ceiling:</a:t>
            </a:r>
          </a:p>
          <a:p>
            <a:pPr lvl="1" eaLnBrk="1" hangingPunct="1"/>
            <a:r>
              <a:rPr lang="en-US" altLang="en-US" dirty="0" smtClean="0"/>
              <a:t>Buyers queue or join wait list</a:t>
            </a:r>
          </a:p>
          <a:p>
            <a:pPr lvl="1" eaLnBrk="1" hangingPunct="1"/>
            <a:r>
              <a:rPr lang="en-US" altLang="en-US" dirty="0" smtClean="0"/>
              <a:t>Buyer pays controlled price + cost of waiting</a:t>
            </a:r>
          </a:p>
          <a:p>
            <a:pPr lvl="1" eaLnBrk="1" hangingPunct="1"/>
            <a:r>
              <a:rPr lang="en-US" altLang="en-US" dirty="0" smtClean="0"/>
              <a:t>Seller receives only the controlled price</a:t>
            </a:r>
          </a:p>
          <a:p>
            <a:pPr lvl="1" eaLnBrk="1" hangingPunct="1"/>
            <a:r>
              <a:rPr lang="en-US" altLang="en-US" dirty="0" smtClean="0"/>
              <a:t>Eastern Europe, Soviet Union consumer products</a:t>
            </a:r>
          </a:p>
          <a:p>
            <a:pPr lvl="1" eaLnBrk="1" hangingPunct="1"/>
            <a:r>
              <a:rPr lang="en-US" altLang="en-US" dirty="0" smtClean="0"/>
              <a:t>Healthcare waiting time.  U.S. control of gas prices</a:t>
            </a:r>
          </a:p>
        </p:txBody>
      </p:sp>
    </p:spTree>
    <p:extLst>
      <p:ext uri="{BB962C8B-B14F-4D97-AF65-F5344CB8AC3E}">
        <p14:creationId xmlns:p14="http://schemas.microsoft.com/office/powerpoint/2010/main" val="946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7" grpId="1" animBg="1"/>
      <p:bldP spid="41987" grpId="2" animBg="1"/>
      <p:bldP spid="4" grpId="0" autoUpdateAnimBg="0"/>
      <p:bldP spid="4" grpId="1" animBg="1"/>
      <p:bldP spid="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20607" y="3131962"/>
            <a:ext cx="1240077" cy="634220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51697" y="3145729"/>
            <a:ext cx="646024" cy="621377"/>
          </a:xfrm>
          <a:prstGeom prst="triangle">
            <a:avLst>
              <a:gd name="adj" fmla="val 530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4064544" y="3155156"/>
            <a:ext cx="614612" cy="611949"/>
          </a:xfrm>
          <a:prstGeom prst="triangle">
            <a:avLst>
              <a:gd name="adj" fmla="val 530"/>
            </a:avLst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/>
          <p:cNvSpPr/>
          <p:nvPr/>
        </p:nvSpPr>
        <p:spPr>
          <a:xfrm>
            <a:off x="2820608" y="1933152"/>
            <a:ext cx="1222474" cy="1198810"/>
          </a:xfrm>
          <a:prstGeom prst="triangle">
            <a:avLst>
              <a:gd name="adj" fmla="val 530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815631" y="3145631"/>
            <a:ext cx="1236066" cy="124391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" name="Line 158"/>
          <p:cNvSpPr>
            <a:spLocks noChangeShapeType="1"/>
          </p:cNvSpPr>
          <p:nvPr/>
        </p:nvSpPr>
        <p:spPr bwMode="auto">
          <a:xfrm>
            <a:off x="3432484" y="2522635"/>
            <a:ext cx="306833" cy="302648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6858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 Queue Allocating Goods to Buyers: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The Waiting Tax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200" b="0" dirty="0">
                <a:solidFill>
                  <a:schemeClr val="tx1"/>
                </a:solidFill>
                <a:effectLst/>
              </a:rPr>
              <a:t>(contradicts 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Krugman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 and 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Wells, and most other textbooks)</a:t>
            </a:r>
            <a:endParaRPr 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330612" y="2057665"/>
            <a:ext cx="577562" cy="43322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2683468">
            <a:off x="5417706" y="2027366"/>
            <a:ext cx="217003" cy="182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86"/>
          <p:cNvCxnSpPr>
            <a:cxnSpLocks noChangeShapeType="1"/>
          </p:cNvCxnSpPr>
          <p:nvPr/>
        </p:nvCxnSpPr>
        <p:spPr bwMode="auto">
          <a:xfrm>
            <a:off x="2812370" y="3766182"/>
            <a:ext cx="1842587" cy="6610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81" name="Rectangle 95"/>
          <p:cNvSpPr>
            <a:spLocks noChangeArrowheads="1"/>
          </p:cNvSpPr>
          <p:nvPr/>
        </p:nvSpPr>
        <p:spPr bwMode="auto">
          <a:xfrm>
            <a:off x="2812832" y="2938186"/>
            <a:ext cx="959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Consumer surplus: unregulated</a:t>
            </a:r>
            <a:endParaRPr lang="en-US" sz="1400" dirty="0">
              <a:latin typeface="Tahoma" pitchFamily="34" charset="0"/>
            </a:endParaRPr>
          </a:p>
        </p:txBody>
      </p:sp>
      <p:cxnSp>
        <p:nvCxnSpPr>
          <p:cNvPr id="99" name="Straight Connector 86"/>
          <p:cNvCxnSpPr>
            <a:cxnSpLocks noChangeShapeType="1"/>
          </p:cNvCxnSpPr>
          <p:nvPr/>
        </p:nvCxnSpPr>
        <p:spPr bwMode="auto">
          <a:xfrm flipH="1">
            <a:off x="4055094" y="3153558"/>
            <a:ext cx="5591" cy="2483068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101" name="Rectangle 95"/>
          <p:cNvSpPr>
            <a:spLocks noChangeArrowheads="1"/>
          </p:cNvSpPr>
          <p:nvPr/>
        </p:nvSpPr>
        <p:spPr bwMode="auto">
          <a:xfrm>
            <a:off x="3762377" y="1678021"/>
            <a:ext cx="959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Consumer surplus: regulated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06" name="Isosceles Triangle 105"/>
          <p:cNvSpPr/>
          <p:nvPr/>
        </p:nvSpPr>
        <p:spPr>
          <a:xfrm rot="5400000">
            <a:off x="4074382" y="3768604"/>
            <a:ext cx="606097" cy="629418"/>
          </a:xfrm>
          <a:prstGeom prst="triangle">
            <a:avLst>
              <a:gd name="adj" fmla="val 530"/>
            </a:avLst>
          </a:prstGeom>
          <a:pattFill prst="ltUpDiag">
            <a:fgClr>
              <a:srgbClr val="00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812832" y="3774282"/>
            <a:ext cx="1236066" cy="61208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95"/>
          <p:cNvSpPr>
            <a:spLocks noChangeArrowheads="1"/>
          </p:cNvSpPr>
          <p:nvPr/>
        </p:nvSpPr>
        <p:spPr bwMode="auto">
          <a:xfrm>
            <a:off x="2949104" y="3875550"/>
            <a:ext cx="959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200" dirty="0" smtClean="0">
                <a:solidFill>
                  <a:srgbClr val="000000"/>
                </a:solidFill>
                <a:latin typeface="Myriad Pro" pitchFamily="34" charset="0"/>
              </a:rPr>
              <a:t>Redistribution to consumers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9" name="Line 158"/>
          <p:cNvSpPr>
            <a:spLocks noChangeShapeType="1"/>
          </p:cNvSpPr>
          <p:nvPr/>
        </p:nvSpPr>
        <p:spPr bwMode="auto">
          <a:xfrm>
            <a:off x="2843521" y="1945604"/>
            <a:ext cx="1205377" cy="1186358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3800873" y="2520254"/>
            <a:ext cx="1535508" cy="302448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79"/>
          <p:cNvSpPr>
            <a:spLocks noChangeArrowheads="1"/>
          </p:cNvSpPr>
          <p:nvPr/>
        </p:nvSpPr>
        <p:spPr bwMode="auto">
          <a:xfrm>
            <a:off x="5284474" y="2181877"/>
            <a:ext cx="21937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Only high-value buyers remain in the market.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3" name="Rectangle 95"/>
          <p:cNvSpPr>
            <a:spLocks noChangeArrowheads="1"/>
          </p:cNvSpPr>
          <p:nvPr/>
        </p:nvSpPr>
        <p:spPr bwMode="auto">
          <a:xfrm>
            <a:off x="2954129" y="3451116"/>
            <a:ext cx="959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Resources used in waiting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84" name="Line 158"/>
          <p:cNvSpPr>
            <a:spLocks noChangeShapeType="1"/>
          </p:cNvSpPr>
          <p:nvPr/>
        </p:nvSpPr>
        <p:spPr bwMode="auto">
          <a:xfrm>
            <a:off x="3553445" y="3886356"/>
            <a:ext cx="1731030" cy="1699361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953000" y="4083313"/>
            <a:ext cx="0" cy="113682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95"/>
          <p:cNvSpPr>
            <a:spLocks noChangeArrowheads="1"/>
          </p:cNvSpPr>
          <p:nvPr/>
        </p:nvSpPr>
        <p:spPr bwMode="auto">
          <a:xfrm>
            <a:off x="4773922" y="4623017"/>
            <a:ext cx="9590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FF"/>
                </a:solidFill>
                <a:latin typeface="Myriad Pro" pitchFamily="34" charset="0"/>
              </a:rPr>
              <a:t>Cost of waiting</a:t>
            </a:r>
            <a:endParaRPr lang="en-US" sz="14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4030205" y="3612293"/>
            <a:ext cx="621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000" dirty="0" smtClean="0">
                <a:solidFill>
                  <a:srgbClr val="000000"/>
                </a:solidFill>
                <a:latin typeface="Myriad Pro" pitchFamily="34" charset="0"/>
              </a:rPr>
              <a:t>goods not supplied</a:t>
            </a:r>
            <a:endParaRPr lang="en-US" sz="1000" dirty="0">
              <a:latin typeface="Tahoma" pitchFamily="34" charset="0"/>
            </a:endParaRPr>
          </a:p>
        </p:txBody>
      </p:sp>
      <p:sp>
        <p:nvSpPr>
          <p:cNvPr id="92" name="Rectangle 179"/>
          <p:cNvSpPr>
            <a:spLocks noChangeArrowheads="1"/>
          </p:cNvSpPr>
          <p:nvPr/>
        </p:nvSpPr>
        <p:spPr bwMode="auto">
          <a:xfrm>
            <a:off x="4688197" y="3214909"/>
            <a:ext cx="21937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latin typeface="+mn-lt"/>
              </a:rPr>
              <a:t>Amount lost by society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981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4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9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4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9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2" grpId="0" animBg="1"/>
      <p:bldP spid="22" grpId="1" animBg="1"/>
      <p:bldP spid="91" grpId="0" animBg="1"/>
      <p:bldP spid="91" grpId="1" animBg="1"/>
      <p:bldP spid="96" grpId="0" animBg="1"/>
      <p:bldP spid="96" grpId="1" animBg="1"/>
      <p:bldP spid="96" grpId="2" animBg="1"/>
      <p:bldP spid="100" grpId="0" animBg="1"/>
      <p:bldP spid="100" grpId="1" animBg="1"/>
      <p:bldP spid="30879" grpId="0" animBg="1"/>
      <p:bldP spid="146" grpId="0" animBg="1"/>
      <p:bldP spid="147" grpId="0" animBg="1"/>
      <p:bldP spid="148" grpId="0"/>
      <p:bldP spid="81" grpId="0"/>
      <p:bldP spid="81" grpId="1"/>
      <p:bldP spid="101" grpId="0"/>
      <p:bldP spid="106" grpId="0" animBg="1"/>
      <p:bldP spid="106" grpId="1" animBg="1"/>
      <p:bldP spid="107" grpId="0" animBg="1"/>
      <p:bldP spid="107" grpId="1" animBg="1"/>
      <p:bldP spid="108" grpId="0"/>
      <p:bldP spid="109" grpId="0" animBg="1"/>
      <p:bldP spid="109" grpId="1" animBg="1"/>
      <p:bldP spid="54" grpId="0"/>
      <p:bldP spid="54" grpId="1"/>
      <p:bldP spid="83" grpId="0"/>
      <p:bldP spid="83" grpId="1"/>
      <p:bldP spid="84" grpId="0" animBg="1"/>
      <p:bldP spid="84" grpId="1" animBg="1"/>
      <p:bldP spid="89" grpId="0"/>
      <p:bldP spid="89" grpId="1"/>
      <p:bldP spid="103" grpId="0"/>
      <p:bldP spid="92" grpId="0"/>
      <p:bldP spid="9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Queues 101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  <a:r>
              <a:rPr lang="en-US" altLang="en-US" dirty="0" smtClean="0"/>
              <a:t>uantity </a:t>
            </a:r>
            <a:r>
              <a:rPr lang="en-US" altLang="en-US" dirty="0"/>
              <a:t>traded depends on the price </a:t>
            </a:r>
            <a:r>
              <a:rPr lang="en-US" altLang="en-US" dirty="0" smtClean="0"/>
              <a:t>regulation, </a:t>
            </a:r>
            <a:r>
              <a:rPr lang="en-US" altLang="en-US" dirty="0"/>
              <a:t>and not on any of the characteristics of the </a:t>
            </a:r>
            <a:r>
              <a:rPr lang="en-US" altLang="en-US" dirty="0" smtClean="0"/>
              <a:t>buyers </a:t>
            </a:r>
            <a:r>
              <a:rPr lang="en-US" altLang="en-US" dirty="0"/>
              <a:t>(e.g., </a:t>
            </a:r>
            <a:r>
              <a:rPr lang="en-US" altLang="en-US" dirty="0" smtClean="0"/>
              <a:t>their income</a:t>
            </a:r>
          </a:p>
        </p:txBody>
      </p:sp>
    </p:spTree>
    <p:extLst>
      <p:ext uri="{BB962C8B-B14F-4D97-AF65-F5344CB8AC3E}">
        <p14:creationId xmlns:p14="http://schemas.microsoft.com/office/powerpoint/2010/main" val="13732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6858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 Queue Allocating Goods to Buyers: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Determination of Quantity</a:t>
            </a:r>
            <a:endParaRPr 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cxnSp>
        <p:nvCxnSpPr>
          <p:cNvPr id="99" name="Straight Connector 86"/>
          <p:cNvCxnSpPr>
            <a:cxnSpLocks noChangeShapeType="1"/>
          </p:cNvCxnSpPr>
          <p:nvPr/>
        </p:nvCxnSpPr>
        <p:spPr bwMode="auto">
          <a:xfrm flipH="1">
            <a:off x="4055095" y="4395092"/>
            <a:ext cx="2794" cy="1241534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 type="none" w="med" len="lg"/>
          </a:ln>
        </p:spPr>
      </p:cxnSp>
    </p:spTree>
    <p:extLst>
      <p:ext uri="{BB962C8B-B14F-4D97-AF65-F5344CB8AC3E}">
        <p14:creationId xmlns:p14="http://schemas.microsoft.com/office/powerpoint/2010/main" val="1375081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9" grpId="0" animBg="1"/>
      <p:bldP spid="146" grpId="0" animBg="1"/>
      <p:bldP spid="147" grpId="0" animBg="1"/>
      <p:bldP spid="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Queues 101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  <a:r>
              <a:rPr lang="en-US" altLang="en-US" dirty="0" smtClean="0"/>
              <a:t>uantity </a:t>
            </a:r>
            <a:r>
              <a:rPr lang="en-US" altLang="en-US" dirty="0"/>
              <a:t>traded depends on the price </a:t>
            </a:r>
            <a:r>
              <a:rPr lang="en-US" altLang="en-US" dirty="0" smtClean="0"/>
              <a:t>regulation, </a:t>
            </a:r>
            <a:r>
              <a:rPr lang="en-US" altLang="en-US" dirty="0"/>
              <a:t>and not on any of the characteristics of the </a:t>
            </a:r>
            <a:r>
              <a:rPr lang="en-US" altLang="en-US" dirty="0" smtClean="0"/>
              <a:t>buyers </a:t>
            </a:r>
            <a:r>
              <a:rPr lang="en-US" altLang="en-US" dirty="0"/>
              <a:t>(e.g., </a:t>
            </a:r>
            <a:r>
              <a:rPr lang="en-US" altLang="en-US" dirty="0" smtClean="0"/>
              <a:t>their income) </a:t>
            </a:r>
          </a:p>
          <a:p>
            <a:pPr eaLnBrk="1" hangingPunct="1"/>
            <a:r>
              <a:rPr lang="en-US" altLang="en-US" dirty="0" smtClean="0"/>
              <a:t>Quantity traded is less than competitive</a:t>
            </a:r>
          </a:p>
          <a:p>
            <a:pPr eaLnBrk="1" hangingPunct="1"/>
            <a:r>
              <a:rPr lang="en-US" altLang="en-US" dirty="0" smtClean="0"/>
              <a:t>Consumers are typically worse off (the marginal consumer is always worse off)</a:t>
            </a:r>
          </a:p>
        </p:txBody>
      </p:sp>
    </p:spTree>
    <p:extLst>
      <p:ext uri="{BB962C8B-B14F-4D97-AF65-F5344CB8AC3E}">
        <p14:creationId xmlns:p14="http://schemas.microsoft.com/office/powerpoint/2010/main" val="14895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Rights Assignment 2: Lotteries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/>
              <a:t>L</a:t>
            </a:r>
            <a:r>
              <a:rPr lang="en-US" altLang="en-US" dirty="0" smtClean="0"/>
              <a:t>ucky search, historical accident, random draws</a:t>
            </a:r>
          </a:p>
          <a:p>
            <a:pPr eaLnBrk="1" hangingPunct="1"/>
            <a:r>
              <a:rPr lang="en-US" altLang="en-US" dirty="0" smtClean="0"/>
              <a:t>Price floor</a:t>
            </a:r>
          </a:p>
          <a:p>
            <a:pPr lvl="1" eaLnBrk="1" hangingPunct="1"/>
            <a:r>
              <a:rPr lang="en-US" altLang="en-US" dirty="0" smtClean="0"/>
              <a:t>lottery determines which suppliers get to produce</a:t>
            </a:r>
          </a:p>
          <a:p>
            <a:pPr lvl="1" eaLnBrk="1" hangingPunct="1"/>
            <a:r>
              <a:rPr lang="en-US" altLang="en-US" dirty="0" smtClean="0"/>
              <a:t>“unemployed” (a.k.a., “surplus suppliers”) are the lottery-losing suppliers</a:t>
            </a:r>
          </a:p>
          <a:p>
            <a:pPr lvl="1" eaLnBrk="1" hangingPunct="1"/>
            <a:r>
              <a:rPr lang="en-US" altLang="en-US" dirty="0"/>
              <a:t>u</a:t>
            </a:r>
            <a:r>
              <a:rPr lang="en-US" altLang="en-US" dirty="0" smtClean="0"/>
              <a:t>biquitous model in “modern” macro</a:t>
            </a:r>
          </a:p>
          <a:p>
            <a:pPr eaLnBrk="1" hangingPunct="1"/>
            <a:r>
              <a:rPr lang="en-US" altLang="en-US" dirty="0" smtClean="0"/>
              <a:t>Price ceiling:</a:t>
            </a:r>
          </a:p>
          <a:p>
            <a:pPr lvl="1" eaLnBrk="1" hangingPunct="1"/>
            <a:r>
              <a:rPr lang="en-US" altLang="en-US" dirty="0" smtClean="0"/>
              <a:t>lottery determines which demanders get to consume</a:t>
            </a:r>
          </a:p>
          <a:p>
            <a:pPr lvl="1" eaLnBrk="1" hangingPunct="1"/>
            <a:r>
              <a:rPr lang="en-US" altLang="en-US" dirty="0" smtClean="0"/>
              <a:t>“shortage” </a:t>
            </a:r>
          </a:p>
        </p:txBody>
      </p:sp>
    </p:spTree>
    <p:extLst>
      <p:ext uri="{BB962C8B-B14F-4D97-AF65-F5344CB8AC3E}">
        <p14:creationId xmlns:p14="http://schemas.microsoft.com/office/powerpoint/2010/main" val="34176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 158"/>
          <p:cNvSpPr>
            <a:spLocks noChangeShapeType="1"/>
          </p:cNvSpPr>
          <p:nvPr/>
        </p:nvSpPr>
        <p:spPr bwMode="auto">
          <a:xfrm flipV="1">
            <a:off x="3448805" y="4719735"/>
            <a:ext cx="284859" cy="282009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" name="Line 158"/>
          <p:cNvSpPr>
            <a:spLocks noChangeShapeType="1"/>
          </p:cNvSpPr>
          <p:nvPr/>
        </p:nvSpPr>
        <p:spPr bwMode="auto">
          <a:xfrm>
            <a:off x="3432484" y="2522635"/>
            <a:ext cx="306833" cy="302648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555625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 Lottery Allocating Goods to Buyers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1" name="Line 158"/>
          <p:cNvSpPr>
            <a:spLocks noChangeShapeType="1"/>
          </p:cNvSpPr>
          <p:nvPr/>
        </p:nvSpPr>
        <p:spPr bwMode="auto">
          <a:xfrm flipV="1">
            <a:off x="3422960" y="4395788"/>
            <a:ext cx="644216" cy="626820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2" name="Line 158"/>
          <p:cNvSpPr>
            <a:spLocks noChangeShapeType="1"/>
          </p:cNvSpPr>
          <p:nvPr/>
        </p:nvSpPr>
        <p:spPr bwMode="auto">
          <a:xfrm>
            <a:off x="3429000" y="2512219"/>
            <a:ext cx="1904999" cy="1888331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" name="Rectangle 179"/>
          <p:cNvSpPr>
            <a:spLocks noChangeArrowheads="1"/>
          </p:cNvSpPr>
          <p:nvPr/>
        </p:nvSpPr>
        <p:spPr bwMode="auto">
          <a:xfrm>
            <a:off x="3467021" y="3595324"/>
            <a:ext cx="8703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WANT to trade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3942257" y="3261617"/>
            <a:ext cx="199840" cy="325508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3745068" y="4026211"/>
            <a:ext cx="0" cy="621989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cxnSp>
        <p:nvCxnSpPr>
          <p:cNvPr id="50" name="Straight Connector 86"/>
          <p:cNvCxnSpPr>
            <a:cxnSpLocks noChangeShapeType="1"/>
          </p:cNvCxnSpPr>
          <p:nvPr/>
        </p:nvCxnSpPr>
        <p:spPr bwMode="auto">
          <a:xfrm>
            <a:off x="4053197" y="3137055"/>
            <a:ext cx="6350" cy="2400300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cxnSp>
        <p:nvCxnSpPr>
          <p:cNvPr id="51" name="Straight Arrow Connector 50"/>
          <p:cNvCxnSpPr/>
          <p:nvPr/>
        </p:nvCxnSpPr>
        <p:spPr>
          <a:xfrm flipH="1">
            <a:off x="4495802" y="2526506"/>
            <a:ext cx="166686" cy="929878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79"/>
          <p:cNvSpPr>
            <a:spLocks noChangeArrowheads="1"/>
          </p:cNvSpPr>
          <p:nvPr/>
        </p:nvSpPr>
        <p:spPr bwMode="auto">
          <a:xfrm>
            <a:off x="4077164" y="1642151"/>
            <a:ext cx="16378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RANDOMLY select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uyers so that their demand matches supply 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688197" y="2520254"/>
            <a:ext cx="460746" cy="158366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184962" y="2521744"/>
            <a:ext cx="463238" cy="660498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3745706" y="2507456"/>
            <a:ext cx="888208" cy="26670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93"/>
          <p:cNvSpPr>
            <a:spLocks/>
          </p:cNvSpPr>
          <p:nvPr/>
        </p:nvSpPr>
        <p:spPr bwMode="auto">
          <a:xfrm>
            <a:off x="4087814" y="4425723"/>
            <a:ext cx="1217586" cy="144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5"/>
              </a:cxn>
              <a:cxn ang="0">
                <a:pos x="142" y="15"/>
              </a:cxn>
              <a:cxn ang="0">
                <a:pos x="152" y="25"/>
              </a:cxn>
              <a:cxn ang="0">
                <a:pos x="163" y="15"/>
              </a:cxn>
              <a:cxn ang="0">
                <a:pos x="288" y="15"/>
              </a:cxn>
              <a:cxn ang="0">
                <a:pos x="304" y="0"/>
              </a:cxn>
            </a:cxnLst>
            <a:rect l="0" t="0" r="r" b="b"/>
            <a:pathLst>
              <a:path w="304" h="25">
                <a:moveTo>
                  <a:pt x="0" y="0"/>
                </a:moveTo>
                <a:cubicBezTo>
                  <a:pt x="0" y="10"/>
                  <a:pt x="3" y="15"/>
                  <a:pt x="16" y="15"/>
                </a:cubicBezTo>
                <a:cubicBezTo>
                  <a:pt x="19" y="15"/>
                  <a:pt x="139" y="15"/>
                  <a:pt x="142" y="15"/>
                </a:cubicBezTo>
                <a:cubicBezTo>
                  <a:pt x="145" y="15"/>
                  <a:pt x="152" y="17"/>
                  <a:pt x="152" y="25"/>
                </a:cubicBezTo>
                <a:cubicBezTo>
                  <a:pt x="152" y="17"/>
                  <a:pt x="159" y="15"/>
                  <a:pt x="163" y="15"/>
                </a:cubicBezTo>
                <a:cubicBezTo>
                  <a:pt x="165" y="15"/>
                  <a:pt x="286" y="15"/>
                  <a:pt x="288" y="15"/>
                </a:cubicBezTo>
                <a:cubicBezTo>
                  <a:pt x="302" y="15"/>
                  <a:pt x="304" y="10"/>
                  <a:pt x="304" y="0"/>
                </a:cubicBezTo>
              </a:path>
            </a:pathLst>
          </a:custGeom>
          <a:noFill/>
          <a:ln w="22225" cap="flat">
            <a:solidFill>
              <a:srgbClr val="6D6F7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9" name="Freeform 94"/>
          <p:cNvSpPr>
            <a:spLocks/>
          </p:cNvSpPr>
          <p:nvPr/>
        </p:nvSpPr>
        <p:spPr bwMode="auto">
          <a:xfrm>
            <a:off x="4156076" y="4641623"/>
            <a:ext cx="1123495" cy="764706"/>
          </a:xfrm>
          <a:custGeom>
            <a:avLst/>
            <a:gdLst/>
            <a:ahLst/>
            <a:cxnLst>
              <a:cxn ang="0">
                <a:pos x="281" y="157"/>
              </a:cxn>
              <a:cxn ang="0">
                <a:pos x="265" y="173"/>
              </a:cxn>
              <a:cxn ang="0">
                <a:pos x="16" y="173"/>
              </a:cxn>
              <a:cxn ang="0">
                <a:pos x="0" y="157"/>
              </a:cxn>
              <a:cxn ang="0">
                <a:pos x="0" y="16"/>
              </a:cxn>
              <a:cxn ang="0">
                <a:pos x="16" y="0"/>
              </a:cxn>
              <a:cxn ang="0">
                <a:pos x="265" y="0"/>
              </a:cxn>
              <a:cxn ang="0">
                <a:pos x="281" y="16"/>
              </a:cxn>
              <a:cxn ang="0">
                <a:pos x="281" y="157"/>
              </a:cxn>
            </a:cxnLst>
            <a:rect l="0" t="0" r="r" b="b"/>
            <a:pathLst>
              <a:path w="281" h="173">
                <a:moveTo>
                  <a:pt x="281" y="157"/>
                </a:moveTo>
                <a:cubicBezTo>
                  <a:pt x="281" y="165"/>
                  <a:pt x="274" y="173"/>
                  <a:pt x="265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7" y="173"/>
                  <a:pt x="0" y="165"/>
                  <a:pt x="0" y="1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74" y="0"/>
                  <a:pt x="281" y="7"/>
                  <a:pt x="281" y="16"/>
                </a:cubicBezTo>
                <a:lnTo>
                  <a:pt x="281" y="157"/>
                </a:lnTo>
                <a:close/>
              </a:path>
            </a:pathLst>
          </a:custGeom>
          <a:solidFill>
            <a:srgbClr val="D7E2E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0" name="Rectangle 95"/>
          <p:cNvSpPr>
            <a:spLocks noChangeArrowheads="1"/>
          </p:cNvSpPr>
          <p:nvPr/>
        </p:nvSpPr>
        <p:spPr bwMode="auto">
          <a:xfrm>
            <a:off x="4138652" y="4789249"/>
            <a:ext cx="1154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400,000 lottery losers</a:t>
            </a:r>
            <a:endParaRPr lang="en-US" sz="1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80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3" grpId="0"/>
      <p:bldP spid="53" grpId="0"/>
      <p:bldP spid="68" grpId="0" animBg="1"/>
      <p:bldP spid="69" grpId="0" animBg="1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Rights Assignment 2: Lotteries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quantity </a:t>
            </a:r>
            <a:r>
              <a:rPr lang="en-US" altLang="en-US" dirty="0"/>
              <a:t>traded depends on the price </a:t>
            </a:r>
            <a:r>
              <a:rPr lang="en-US" altLang="en-US" dirty="0" smtClean="0"/>
              <a:t>regulation, </a:t>
            </a:r>
            <a:r>
              <a:rPr lang="en-US" altLang="en-US" dirty="0"/>
              <a:t>and not on any of the characteristics of the lottery (e.g., how many losers</a:t>
            </a:r>
            <a:r>
              <a:rPr lang="en-US" alt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899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Price Regulation: Examples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Rent control (ceiling)</a:t>
            </a:r>
          </a:p>
          <a:p>
            <a:pPr eaLnBrk="1" hangingPunct="1"/>
            <a:r>
              <a:rPr lang="en-US" altLang="en-US" dirty="0" smtClean="0"/>
              <a:t>Minimum wage (floor)</a:t>
            </a:r>
          </a:p>
          <a:p>
            <a:pPr eaLnBrk="1" hangingPunct="1"/>
            <a:r>
              <a:rPr lang="en-US" altLang="en-US" dirty="0"/>
              <a:t>College athletes work </a:t>
            </a:r>
            <a:r>
              <a:rPr lang="en-US" altLang="en-US" dirty="0" smtClean="0"/>
              <a:t>without cash comp (ceiling)</a:t>
            </a:r>
          </a:p>
          <a:p>
            <a:pPr eaLnBrk="1" hangingPunct="1"/>
            <a:r>
              <a:rPr lang="en-US" altLang="en-US" dirty="0" smtClean="0"/>
              <a:t>Biblical prohibitions of usury (ceiling)</a:t>
            </a:r>
          </a:p>
          <a:p>
            <a:pPr eaLnBrk="1" hangingPunct="1"/>
            <a:r>
              <a:rPr lang="en-US" altLang="en-US" dirty="0" smtClean="0"/>
              <a:t>Organ donation (ceiling)</a:t>
            </a:r>
          </a:p>
          <a:p>
            <a:pPr eaLnBrk="1" hangingPunct="1"/>
            <a:r>
              <a:rPr lang="en-US" altLang="en-US" dirty="0" smtClean="0"/>
              <a:t>Salary caps for bank executives (ceiling)</a:t>
            </a:r>
          </a:p>
          <a:p>
            <a:pPr eaLnBrk="1" hangingPunct="1"/>
            <a:r>
              <a:rPr lang="en-US" altLang="en-US" dirty="0" smtClean="0"/>
              <a:t>Federal limits on payments to physicians (ceiling)</a:t>
            </a:r>
          </a:p>
          <a:p>
            <a:pPr eaLnBrk="1" hangingPunct="1"/>
            <a:r>
              <a:rPr lang="en-US" altLang="en-US" dirty="0" smtClean="0"/>
              <a:t>Farm price supports (floor)</a:t>
            </a:r>
          </a:p>
          <a:p>
            <a:pPr eaLnBrk="1" hangingPunct="1"/>
            <a:r>
              <a:rPr lang="en-US" altLang="en-US" dirty="0" smtClean="0"/>
              <a:t>Military pay (ceiling)</a:t>
            </a:r>
          </a:p>
          <a:p>
            <a:pPr eaLnBrk="1" hangingPunct="1"/>
            <a:r>
              <a:rPr lang="en-US" altLang="en-US" dirty="0" smtClean="0"/>
              <a:t>Food prices </a:t>
            </a:r>
            <a:r>
              <a:rPr lang="en-US" altLang="en-US" dirty="0"/>
              <a:t>(ceiling</a:t>
            </a:r>
            <a:r>
              <a:rPr lang="en-US" alt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 158"/>
          <p:cNvSpPr>
            <a:spLocks noChangeShapeType="1"/>
          </p:cNvSpPr>
          <p:nvPr/>
        </p:nvSpPr>
        <p:spPr bwMode="auto">
          <a:xfrm flipV="1">
            <a:off x="3448805" y="4719735"/>
            <a:ext cx="284859" cy="282009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" name="Line 158"/>
          <p:cNvSpPr>
            <a:spLocks noChangeShapeType="1"/>
          </p:cNvSpPr>
          <p:nvPr/>
        </p:nvSpPr>
        <p:spPr bwMode="auto">
          <a:xfrm>
            <a:off x="3432484" y="2522635"/>
            <a:ext cx="306833" cy="302648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6858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 Lottery Allocating Goods to Buyers: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Quantity and price are </a:t>
            </a:r>
            <a:r>
              <a:rPr lang="en-US" sz="2400" dirty="0">
                <a:solidFill>
                  <a:schemeClr val="tx1"/>
                </a:solidFill>
                <a:effectLst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ndependent of demand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cxnSp>
        <p:nvCxnSpPr>
          <p:cNvPr id="50" name="Straight Connector 86"/>
          <p:cNvCxnSpPr>
            <a:cxnSpLocks noChangeShapeType="1"/>
          </p:cNvCxnSpPr>
          <p:nvPr/>
        </p:nvCxnSpPr>
        <p:spPr bwMode="auto">
          <a:xfrm>
            <a:off x="4053197" y="2673959"/>
            <a:ext cx="6350" cy="2863396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56" name="Line 158"/>
          <p:cNvSpPr>
            <a:spLocks noChangeShapeType="1"/>
          </p:cNvSpPr>
          <p:nvPr/>
        </p:nvSpPr>
        <p:spPr bwMode="auto">
          <a:xfrm>
            <a:off x="3416148" y="2015557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245429" y="2857941"/>
            <a:ext cx="0" cy="44042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98"/>
          <p:cNvSpPr>
            <a:spLocks noChangeArrowheads="1"/>
          </p:cNvSpPr>
          <p:nvPr/>
        </p:nvSpPr>
        <p:spPr bwMode="auto">
          <a:xfrm>
            <a:off x="6045840" y="4504291"/>
            <a:ext cx="1699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D’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26694" y="2659856"/>
            <a:ext cx="50006" cy="457200"/>
          </a:xfrm>
          <a:custGeom>
            <a:avLst/>
            <a:gdLst>
              <a:gd name="connsiteX0" fmla="*/ 2381 w 50006"/>
              <a:gd name="connsiteY0" fmla="*/ 0 h 464344"/>
              <a:gd name="connsiteX1" fmla="*/ 50006 w 50006"/>
              <a:gd name="connsiteY1" fmla="*/ 47625 h 464344"/>
              <a:gd name="connsiteX2" fmla="*/ 50006 w 50006"/>
              <a:gd name="connsiteY2" fmla="*/ 464344 h 464344"/>
              <a:gd name="connsiteX3" fmla="*/ 0 w 50006"/>
              <a:gd name="connsiteY3" fmla="*/ 407194 h 464344"/>
              <a:gd name="connsiteX4" fmla="*/ 2381 w 50006"/>
              <a:gd name="connsiteY4" fmla="*/ 0 h 464344"/>
              <a:gd name="connsiteX0" fmla="*/ 2381 w 50006"/>
              <a:gd name="connsiteY0" fmla="*/ 0 h 457200"/>
              <a:gd name="connsiteX1" fmla="*/ 50006 w 50006"/>
              <a:gd name="connsiteY1" fmla="*/ 47625 h 457200"/>
              <a:gd name="connsiteX2" fmla="*/ 47625 w 50006"/>
              <a:gd name="connsiteY2" fmla="*/ 457200 h 457200"/>
              <a:gd name="connsiteX3" fmla="*/ 0 w 50006"/>
              <a:gd name="connsiteY3" fmla="*/ 407194 h 457200"/>
              <a:gd name="connsiteX4" fmla="*/ 2381 w 5000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" h="457200">
                <a:moveTo>
                  <a:pt x="2381" y="0"/>
                </a:moveTo>
                <a:lnTo>
                  <a:pt x="50006" y="47625"/>
                </a:lnTo>
                <a:cubicBezTo>
                  <a:pt x="49212" y="184150"/>
                  <a:pt x="48419" y="320675"/>
                  <a:pt x="47625" y="457200"/>
                </a:cubicBezTo>
                <a:lnTo>
                  <a:pt x="0" y="407194"/>
                </a:lnTo>
                <a:cubicBezTo>
                  <a:pt x="794" y="277019"/>
                  <a:pt x="1587" y="146844"/>
                  <a:pt x="238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93"/>
          <p:cNvSpPr>
            <a:spLocks/>
          </p:cNvSpPr>
          <p:nvPr/>
        </p:nvSpPr>
        <p:spPr bwMode="auto">
          <a:xfrm>
            <a:off x="4087814" y="4425723"/>
            <a:ext cx="1703386" cy="144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5"/>
              </a:cxn>
              <a:cxn ang="0">
                <a:pos x="142" y="15"/>
              </a:cxn>
              <a:cxn ang="0">
                <a:pos x="152" y="25"/>
              </a:cxn>
              <a:cxn ang="0">
                <a:pos x="163" y="15"/>
              </a:cxn>
              <a:cxn ang="0">
                <a:pos x="288" y="15"/>
              </a:cxn>
              <a:cxn ang="0">
                <a:pos x="304" y="0"/>
              </a:cxn>
            </a:cxnLst>
            <a:rect l="0" t="0" r="r" b="b"/>
            <a:pathLst>
              <a:path w="304" h="25">
                <a:moveTo>
                  <a:pt x="0" y="0"/>
                </a:moveTo>
                <a:cubicBezTo>
                  <a:pt x="0" y="10"/>
                  <a:pt x="3" y="15"/>
                  <a:pt x="16" y="15"/>
                </a:cubicBezTo>
                <a:cubicBezTo>
                  <a:pt x="19" y="15"/>
                  <a:pt x="139" y="15"/>
                  <a:pt x="142" y="15"/>
                </a:cubicBezTo>
                <a:cubicBezTo>
                  <a:pt x="145" y="15"/>
                  <a:pt x="152" y="17"/>
                  <a:pt x="152" y="25"/>
                </a:cubicBezTo>
                <a:cubicBezTo>
                  <a:pt x="152" y="17"/>
                  <a:pt x="159" y="15"/>
                  <a:pt x="163" y="15"/>
                </a:cubicBezTo>
                <a:cubicBezTo>
                  <a:pt x="165" y="15"/>
                  <a:pt x="286" y="15"/>
                  <a:pt x="288" y="15"/>
                </a:cubicBezTo>
                <a:cubicBezTo>
                  <a:pt x="302" y="15"/>
                  <a:pt x="304" y="10"/>
                  <a:pt x="304" y="0"/>
                </a:cubicBezTo>
              </a:path>
            </a:pathLst>
          </a:custGeom>
          <a:noFill/>
          <a:ln w="22225" cap="flat">
            <a:solidFill>
              <a:srgbClr val="6D6F7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" name="Freeform 94"/>
          <p:cNvSpPr>
            <a:spLocks/>
          </p:cNvSpPr>
          <p:nvPr/>
        </p:nvSpPr>
        <p:spPr bwMode="auto">
          <a:xfrm>
            <a:off x="4185464" y="4671551"/>
            <a:ext cx="1330324" cy="764706"/>
          </a:xfrm>
          <a:custGeom>
            <a:avLst/>
            <a:gdLst/>
            <a:ahLst/>
            <a:cxnLst>
              <a:cxn ang="0">
                <a:pos x="281" y="157"/>
              </a:cxn>
              <a:cxn ang="0">
                <a:pos x="265" y="173"/>
              </a:cxn>
              <a:cxn ang="0">
                <a:pos x="16" y="173"/>
              </a:cxn>
              <a:cxn ang="0">
                <a:pos x="0" y="157"/>
              </a:cxn>
              <a:cxn ang="0">
                <a:pos x="0" y="16"/>
              </a:cxn>
              <a:cxn ang="0">
                <a:pos x="16" y="0"/>
              </a:cxn>
              <a:cxn ang="0">
                <a:pos x="265" y="0"/>
              </a:cxn>
              <a:cxn ang="0">
                <a:pos x="281" y="16"/>
              </a:cxn>
              <a:cxn ang="0">
                <a:pos x="281" y="157"/>
              </a:cxn>
            </a:cxnLst>
            <a:rect l="0" t="0" r="r" b="b"/>
            <a:pathLst>
              <a:path w="281" h="173">
                <a:moveTo>
                  <a:pt x="281" y="157"/>
                </a:moveTo>
                <a:cubicBezTo>
                  <a:pt x="281" y="165"/>
                  <a:pt x="274" y="173"/>
                  <a:pt x="265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7" y="173"/>
                  <a:pt x="0" y="165"/>
                  <a:pt x="0" y="1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74" y="0"/>
                  <a:pt x="281" y="7"/>
                  <a:pt x="281" y="16"/>
                </a:cubicBezTo>
                <a:lnTo>
                  <a:pt x="281" y="157"/>
                </a:lnTo>
                <a:close/>
              </a:path>
            </a:pathLst>
          </a:custGeom>
          <a:solidFill>
            <a:srgbClr val="D7E2E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" name="Rectangle 95"/>
          <p:cNvSpPr>
            <a:spLocks noChangeArrowheads="1"/>
          </p:cNvSpPr>
          <p:nvPr/>
        </p:nvSpPr>
        <p:spPr bwMode="auto">
          <a:xfrm>
            <a:off x="4168040" y="4741609"/>
            <a:ext cx="1423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More than 400,000 lottery losers</a:t>
            </a:r>
            <a:endParaRPr lang="en-US" sz="1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51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1" grpId="0"/>
      <p:bldP spid="7" grpId="0" animBg="1"/>
      <p:bldP spid="64" grpId="0" animBg="1"/>
      <p:bldP spid="65" grpId="0" animBg="1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Rights Assignment 2: Lotteries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  <a:r>
              <a:rPr lang="en-US" altLang="en-US" dirty="0" smtClean="0"/>
              <a:t>uantity </a:t>
            </a:r>
            <a:r>
              <a:rPr lang="en-US" altLang="en-US" dirty="0"/>
              <a:t>traded depends on the price </a:t>
            </a:r>
            <a:r>
              <a:rPr lang="en-US" altLang="en-US" dirty="0" smtClean="0"/>
              <a:t>regulation, </a:t>
            </a:r>
            <a:r>
              <a:rPr lang="en-US" altLang="en-US" dirty="0"/>
              <a:t>and not on any of the characteristics of the lottery (e.g., how many losers</a:t>
            </a:r>
            <a:r>
              <a:rPr lang="en-US" altLang="en-US" dirty="0" smtClean="0"/>
              <a:t>) </a:t>
            </a:r>
          </a:p>
          <a:p>
            <a:pPr eaLnBrk="1" hangingPunct="1"/>
            <a:r>
              <a:rPr lang="en-US" altLang="en-US" dirty="0" smtClean="0"/>
              <a:t>Quantity traded is less than competitive</a:t>
            </a:r>
          </a:p>
        </p:txBody>
      </p:sp>
    </p:spTree>
    <p:extLst>
      <p:ext uri="{BB962C8B-B14F-4D97-AF65-F5344CB8AC3E}">
        <p14:creationId xmlns:p14="http://schemas.microsoft.com/office/powerpoint/2010/main" val="1434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Rights Assignment 2: Lotteries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  <a:r>
              <a:rPr lang="en-US" altLang="en-US" dirty="0" smtClean="0"/>
              <a:t>uantity </a:t>
            </a:r>
            <a:r>
              <a:rPr lang="en-US" altLang="en-US" dirty="0"/>
              <a:t>traded depends on the price </a:t>
            </a:r>
            <a:r>
              <a:rPr lang="en-US" altLang="en-US" dirty="0" smtClean="0"/>
              <a:t>regulation, </a:t>
            </a:r>
            <a:r>
              <a:rPr lang="en-US" altLang="en-US" dirty="0"/>
              <a:t>and not on any of the characteristics of the lottery (e.g., how many losers</a:t>
            </a:r>
            <a:r>
              <a:rPr lang="en-US" altLang="en-US" dirty="0" smtClean="0"/>
              <a:t>) </a:t>
            </a:r>
          </a:p>
          <a:p>
            <a:pPr eaLnBrk="1" hangingPunct="1"/>
            <a:r>
              <a:rPr lang="en-US" altLang="en-US" dirty="0" smtClean="0"/>
              <a:t>Quantity traded is less than competitive</a:t>
            </a:r>
          </a:p>
          <a:p>
            <a:pPr eaLnBrk="1" hangingPunct="1"/>
            <a:r>
              <a:rPr lang="en-US" altLang="en-US" dirty="0" smtClean="0"/>
              <a:t>Consumer benefit from the ceiling is calculated with average benefit</a:t>
            </a:r>
          </a:p>
          <a:p>
            <a:pPr eaLnBrk="1" hangingPunct="1"/>
            <a:r>
              <a:rPr lang="en-US" altLang="en-US" dirty="0" smtClean="0"/>
              <a:t>If demand is less price elastic than supply, then price ceilings (plus lottery) cannot enhance aggregate consumer benefit</a:t>
            </a:r>
          </a:p>
          <a:p>
            <a:pPr lvl="1" eaLnBrk="1" hangingPunct="1"/>
            <a:r>
              <a:rPr lang="en-US" altLang="en-US" dirty="0"/>
              <a:t>w</a:t>
            </a:r>
            <a:r>
              <a:rPr lang="en-US" altLang="en-US" dirty="0" smtClean="0"/>
              <a:t>ith nonlinear demand, there is also a convexity term</a:t>
            </a:r>
          </a:p>
        </p:txBody>
      </p:sp>
    </p:spTree>
    <p:extLst>
      <p:ext uri="{BB962C8B-B14F-4D97-AF65-F5344CB8AC3E}">
        <p14:creationId xmlns:p14="http://schemas.microsoft.com/office/powerpoint/2010/main" val="33835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" name="Line 158"/>
          <p:cNvSpPr>
            <a:spLocks noChangeShapeType="1"/>
          </p:cNvSpPr>
          <p:nvPr/>
        </p:nvSpPr>
        <p:spPr bwMode="auto">
          <a:xfrm>
            <a:off x="3432484" y="2522635"/>
            <a:ext cx="306833" cy="302648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8382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 Lottery Allocating Goods to Buyers: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onsumer surplus and the Average Benefit curve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200" b="0" dirty="0" smtClean="0">
                <a:solidFill>
                  <a:schemeClr val="tx1"/>
                </a:solidFill>
                <a:effectLst/>
              </a:rPr>
              <a:t>(also contradicts 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Krugman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 and Wells, and most other textbooks)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1044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D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(a.k.a., </a:t>
            </a:r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MB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cxnSp>
        <p:nvCxnSpPr>
          <p:cNvPr id="50" name="Straight Connector 86"/>
          <p:cNvCxnSpPr>
            <a:cxnSpLocks noChangeShapeType="1"/>
          </p:cNvCxnSpPr>
          <p:nvPr/>
        </p:nvCxnSpPr>
        <p:spPr bwMode="auto">
          <a:xfrm>
            <a:off x="4051697" y="2522635"/>
            <a:ext cx="7850" cy="3014720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61" name="Rectangle 198"/>
          <p:cNvSpPr>
            <a:spLocks noChangeArrowheads="1"/>
          </p:cNvSpPr>
          <p:nvPr/>
        </p:nvSpPr>
        <p:spPr bwMode="auto">
          <a:xfrm>
            <a:off x="5630021" y="3258465"/>
            <a:ext cx="240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AB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4" name="Rectangle 179"/>
          <p:cNvSpPr>
            <a:spLocks noChangeArrowheads="1"/>
          </p:cNvSpPr>
          <p:nvPr/>
        </p:nvSpPr>
        <p:spPr bwMode="auto">
          <a:xfrm>
            <a:off x="6094510" y="3065544"/>
            <a:ext cx="21937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Low-value buyers added to the market.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105400" y="3311765"/>
            <a:ext cx="1238023" cy="821516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2683468">
            <a:off x="5417706" y="2027366"/>
            <a:ext cx="217003" cy="182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ine 158"/>
          <p:cNvSpPr>
            <a:spLocks noChangeShapeType="1"/>
          </p:cNvSpPr>
          <p:nvPr/>
        </p:nvSpPr>
        <p:spPr bwMode="auto">
          <a:xfrm>
            <a:off x="3427721" y="2214695"/>
            <a:ext cx="2227114" cy="1093296"/>
          </a:xfrm>
          <a:prstGeom prst="line">
            <a:avLst/>
          </a:prstGeom>
          <a:noFill/>
          <a:ln w="30163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3" name="Straight Connector 86"/>
          <p:cNvCxnSpPr>
            <a:cxnSpLocks noChangeShapeType="1"/>
          </p:cNvCxnSpPr>
          <p:nvPr/>
        </p:nvCxnSpPr>
        <p:spPr bwMode="auto">
          <a:xfrm>
            <a:off x="4696134" y="2841564"/>
            <a:ext cx="3175" cy="2806636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cxnSp>
        <p:nvCxnSpPr>
          <p:cNvPr id="65" name="Straight Connector 86"/>
          <p:cNvCxnSpPr>
            <a:cxnSpLocks noChangeShapeType="1"/>
          </p:cNvCxnSpPr>
          <p:nvPr/>
        </p:nvCxnSpPr>
        <p:spPr bwMode="auto">
          <a:xfrm>
            <a:off x="2900217" y="2849802"/>
            <a:ext cx="1815075" cy="0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cxnSp>
        <p:nvCxnSpPr>
          <p:cNvPr id="67" name="Straight Connector 86"/>
          <p:cNvCxnSpPr>
            <a:cxnSpLocks noChangeShapeType="1"/>
          </p:cNvCxnSpPr>
          <p:nvPr/>
        </p:nvCxnSpPr>
        <p:spPr bwMode="auto">
          <a:xfrm flipH="1">
            <a:off x="5330790" y="3148013"/>
            <a:ext cx="5591" cy="2483068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cxnSp>
        <p:nvCxnSpPr>
          <p:cNvPr id="69" name="Straight Connector 86"/>
          <p:cNvCxnSpPr>
            <a:cxnSpLocks noChangeShapeType="1"/>
          </p:cNvCxnSpPr>
          <p:nvPr/>
        </p:nvCxnSpPr>
        <p:spPr bwMode="auto">
          <a:xfrm>
            <a:off x="2892734" y="3145729"/>
            <a:ext cx="2423896" cy="0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71" name="Line 137"/>
          <p:cNvSpPr>
            <a:spLocks noChangeShapeType="1"/>
          </p:cNvSpPr>
          <p:nvPr/>
        </p:nvSpPr>
        <p:spPr bwMode="auto">
          <a:xfrm>
            <a:off x="2793554" y="284751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2" name="Rectangle 171"/>
          <p:cNvSpPr>
            <a:spLocks noChangeArrowheads="1"/>
          </p:cNvSpPr>
          <p:nvPr/>
        </p:nvSpPr>
        <p:spPr bwMode="auto">
          <a:xfrm>
            <a:off x="1792718" y="2760230"/>
            <a:ext cx="95058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 smtClean="0">
                <a:solidFill>
                  <a:srgbClr val="000000"/>
                </a:solidFill>
                <a:latin typeface="Myriad Pro" pitchFamily="34" charset="0"/>
              </a:rPr>
              <a:t>AB(2.0) =1,300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7" name="Rectangle 171"/>
          <p:cNvSpPr>
            <a:spLocks noChangeArrowheads="1"/>
          </p:cNvSpPr>
          <p:nvPr/>
        </p:nvSpPr>
        <p:spPr bwMode="auto">
          <a:xfrm>
            <a:off x="1790337" y="3048361"/>
            <a:ext cx="59792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 smtClean="0">
                <a:solidFill>
                  <a:srgbClr val="000000"/>
                </a:solidFill>
                <a:latin typeface="Myriad Pro" pitchFamily="34" charset="0"/>
              </a:rPr>
              <a:t>AB(2.2) =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cxnSp>
        <p:nvCxnSpPr>
          <p:cNvPr id="79" name="Straight Connector 86"/>
          <p:cNvCxnSpPr>
            <a:cxnSpLocks noChangeShapeType="1"/>
          </p:cNvCxnSpPr>
          <p:nvPr/>
        </p:nvCxnSpPr>
        <p:spPr bwMode="auto">
          <a:xfrm>
            <a:off x="2812370" y="3766182"/>
            <a:ext cx="1842587" cy="6610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14" name="Rectangle 13"/>
          <p:cNvSpPr/>
          <p:nvPr/>
        </p:nvSpPr>
        <p:spPr>
          <a:xfrm>
            <a:off x="2820608" y="2849802"/>
            <a:ext cx="965580" cy="916380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6"/>
          <p:cNvCxnSpPr>
            <a:cxnSpLocks noChangeShapeType="1"/>
          </p:cNvCxnSpPr>
          <p:nvPr/>
        </p:nvCxnSpPr>
        <p:spPr bwMode="auto">
          <a:xfrm>
            <a:off x="2884234" y="2520254"/>
            <a:ext cx="1178488" cy="2381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22" name="Isosceles Triangle 21"/>
          <p:cNvSpPr/>
          <p:nvPr/>
        </p:nvSpPr>
        <p:spPr>
          <a:xfrm>
            <a:off x="3771901" y="2856427"/>
            <a:ext cx="925820" cy="910679"/>
          </a:xfrm>
          <a:prstGeom prst="triangle">
            <a:avLst>
              <a:gd name="adj" fmla="val 530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171"/>
          <p:cNvSpPr>
            <a:spLocks noChangeArrowheads="1"/>
          </p:cNvSpPr>
          <p:nvPr/>
        </p:nvSpPr>
        <p:spPr bwMode="auto">
          <a:xfrm>
            <a:off x="1681137" y="2423417"/>
            <a:ext cx="59792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 smtClean="0">
                <a:solidFill>
                  <a:srgbClr val="000000"/>
                </a:solidFill>
                <a:latin typeface="Myriad Pro" pitchFamily="34" charset="0"/>
              </a:rPr>
              <a:t>AB(1.8) =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5" name="Isosceles Triangle 94"/>
          <p:cNvSpPr/>
          <p:nvPr/>
        </p:nvSpPr>
        <p:spPr>
          <a:xfrm rot="10800000">
            <a:off x="3762377" y="2852652"/>
            <a:ext cx="925820" cy="910679"/>
          </a:xfrm>
          <a:prstGeom prst="triangle">
            <a:avLst>
              <a:gd name="adj" fmla="val 530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95"/>
          <p:cNvSpPr>
            <a:spLocks noChangeArrowheads="1"/>
          </p:cNvSpPr>
          <p:nvPr/>
        </p:nvSpPr>
        <p:spPr bwMode="auto">
          <a:xfrm>
            <a:off x="2812832" y="2938186"/>
            <a:ext cx="959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Consumer surplus: unregulated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96" name="Isosceles Triangle 95"/>
          <p:cNvSpPr/>
          <p:nvPr/>
        </p:nvSpPr>
        <p:spPr>
          <a:xfrm>
            <a:off x="2820608" y="1933152"/>
            <a:ext cx="925820" cy="910679"/>
          </a:xfrm>
          <a:prstGeom prst="triangle">
            <a:avLst>
              <a:gd name="adj" fmla="val 530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86"/>
          <p:cNvCxnSpPr>
            <a:cxnSpLocks noChangeShapeType="1"/>
          </p:cNvCxnSpPr>
          <p:nvPr/>
        </p:nvCxnSpPr>
        <p:spPr bwMode="auto">
          <a:xfrm flipH="1">
            <a:off x="5330790" y="3148013"/>
            <a:ext cx="5591" cy="2483068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 type="none" w="med" len="lg"/>
          </a:ln>
        </p:spPr>
      </p:cxnSp>
      <p:cxnSp>
        <p:nvCxnSpPr>
          <p:cNvPr id="98" name="Straight Connector 86"/>
          <p:cNvCxnSpPr>
            <a:cxnSpLocks noChangeShapeType="1"/>
          </p:cNvCxnSpPr>
          <p:nvPr/>
        </p:nvCxnSpPr>
        <p:spPr bwMode="auto">
          <a:xfrm>
            <a:off x="2892734" y="3146143"/>
            <a:ext cx="2423896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 type="none" w="med" len="lg"/>
          </a:ln>
        </p:spPr>
      </p:cxnSp>
      <p:cxnSp>
        <p:nvCxnSpPr>
          <p:cNvPr id="99" name="Straight Connector 86"/>
          <p:cNvCxnSpPr>
            <a:cxnSpLocks noChangeShapeType="1"/>
          </p:cNvCxnSpPr>
          <p:nvPr/>
        </p:nvCxnSpPr>
        <p:spPr bwMode="auto">
          <a:xfrm flipH="1">
            <a:off x="4055094" y="3153558"/>
            <a:ext cx="5591" cy="2483068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100" name="Rectangle 99"/>
          <p:cNvSpPr/>
          <p:nvPr/>
        </p:nvSpPr>
        <p:spPr>
          <a:xfrm>
            <a:off x="2815631" y="3165387"/>
            <a:ext cx="1236066" cy="122416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95"/>
          <p:cNvSpPr>
            <a:spLocks noChangeArrowheads="1"/>
          </p:cNvSpPr>
          <p:nvPr/>
        </p:nvSpPr>
        <p:spPr bwMode="auto">
          <a:xfrm>
            <a:off x="2954129" y="3481376"/>
            <a:ext cx="959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Consumer surplus: regulated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062721" y="2854539"/>
            <a:ext cx="633412" cy="906905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4071479" y="3404098"/>
            <a:ext cx="621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000" dirty="0" smtClean="0">
                <a:solidFill>
                  <a:srgbClr val="000000"/>
                </a:solidFill>
                <a:latin typeface="Myriad Pro" pitchFamily="34" charset="0"/>
              </a:rPr>
              <a:t>goods not supplied</a:t>
            </a:r>
            <a:endParaRPr lang="en-US" sz="1000" dirty="0">
              <a:latin typeface="Tahoma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808570" y="2852652"/>
            <a:ext cx="1243127" cy="291513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95"/>
          <p:cNvSpPr>
            <a:spLocks noChangeArrowheads="1"/>
          </p:cNvSpPr>
          <p:nvPr/>
        </p:nvSpPr>
        <p:spPr bwMode="auto">
          <a:xfrm>
            <a:off x="2797375" y="2858179"/>
            <a:ext cx="12970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000" dirty="0">
                <a:solidFill>
                  <a:srgbClr val="000000"/>
                </a:solidFill>
                <a:latin typeface="Myriad Pro" pitchFamily="34" charset="0"/>
              </a:rPr>
              <a:t>l</a:t>
            </a:r>
            <a:r>
              <a:rPr lang="en-US" sz="1000" dirty="0" smtClean="0">
                <a:solidFill>
                  <a:srgbClr val="000000"/>
                </a:solidFill>
                <a:latin typeface="Myriad Pro" pitchFamily="34" charset="0"/>
              </a:rPr>
              <a:t>oss: goods misallocated</a:t>
            </a:r>
            <a:endParaRPr lang="en-US" sz="1000" dirty="0">
              <a:latin typeface="Tahoma" pitchFamily="34" charset="0"/>
            </a:endParaRPr>
          </a:p>
        </p:txBody>
      </p:sp>
      <p:sp>
        <p:nvSpPr>
          <p:cNvPr id="106" name="Isosceles Triangle 105"/>
          <p:cNvSpPr/>
          <p:nvPr/>
        </p:nvSpPr>
        <p:spPr>
          <a:xfrm rot="5400000">
            <a:off x="4074382" y="3768604"/>
            <a:ext cx="606097" cy="629418"/>
          </a:xfrm>
          <a:prstGeom prst="triangle">
            <a:avLst>
              <a:gd name="adj" fmla="val 530"/>
            </a:avLst>
          </a:prstGeom>
          <a:pattFill prst="ltUpDiag">
            <a:fgClr>
              <a:srgbClr val="00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812832" y="3774282"/>
            <a:ext cx="1236066" cy="61208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95"/>
          <p:cNvSpPr>
            <a:spLocks noChangeArrowheads="1"/>
          </p:cNvSpPr>
          <p:nvPr/>
        </p:nvSpPr>
        <p:spPr bwMode="auto">
          <a:xfrm>
            <a:off x="2949104" y="3875550"/>
            <a:ext cx="959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200" dirty="0" smtClean="0">
                <a:solidFill>
                  <a:srgbClr val="000000"/>
                </a:solidFill>
                <a:latin typeface="Myriad Pro" pitchFamily="34" charset="0"/>
              </a:rPr>
              <a:t>Redistribution to consumers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9" name="Line 158"/>
          <p:cNvSpPr>
            <a:spLocks noChangeShapeType="1"/>
          </p:cNvSpPr>
          <p:nvPr/>
        </p:nvSpPr>
        <p:spPr bwMode="auto">
          <a:xfrm>
            <a:off x="4696134" y="3772807"/>
            <a:ext cx="637865" cy="627743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2" name="Rectangle 179"/>
          <p:cNvSpPr>
            <a:spLocks noChangeArrowheads="1"/>
          </p:cNvSpPr>
          <p:nvPr/>
        </p:nvSpPr>
        <p:spPr bwMode="auto">
          <a:xfrm>
            <a:off x="5057740" y="2142270"/>
            <a:ext cx="21937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latin typeface="+mn-lt"/>
              </a:rPr>
              <a:t>Society loses</a:t>
            </a:r>
            <a:endParaRPr lang="en-US" sz="1600" b="1" dirty="0">
              <a:latin typeface="+mn-lt"/>
            </a:endParaRPr>
          </a:p>
        </p:txBody>
      </p:sp>
      <p:sp>
        <p:nvSpPr>
          <p:cNvPr id="113" name="Rectangle 179"/>
          <p:cNvSpPr>
            <a:spLocks noChangeArrowheads="1"/>
          </p:cNvSpPr>
          <p:nvPr/>
        </p:nvSpPr>
        <p:spPr bwMode="auto">
          <a:xfrm>
            <a:off x="5015066" y="2448801"/>
            <a:ext cx="3581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Consumer gain is less than the redistribution, and may be a net loss.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3579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2" dur="10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50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5" dur="10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50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8" dur="10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50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3" dur="10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50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8" dur="10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50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1" dur="10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50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9" grpId="0" animBg="1"/>
      <p:bldP spid="146" grpId="0" animBg="1"/>
      <p:bldP spid="147" grpId="0" animBg="1"/>
      <p:bldP spid="148" grpId="0"/>
      <p:bldP spid="61" grpId="0"/>
      <p:bldP spid="54" grpId="0"/>
      <p:bldP spid="54" grpId="1"/>
      <p:bldP spid="56" grpId="0" animBg="1"/>
      <p:bldP spid="71" grpId="0" animBg="1"/>
      <p:bldP spid="72" grpId="0"/>
      <p:bldP spid="77" grpId="0"/>
      <p:bldP spid="77" grpId="1"/>
      <p:bldP spid="14" grpId="0" animBg="1"/>
      <p:bldP spid="14" grpId="1" animBg="1"/>
      <p:bldP spid="22" grpId="0" animBg="1"/>
      <p:bldP spid="22" grpId="1" animBg="1"/>
      <p:bldP spid="88" grpId="0"/>
      <p:bldP spid="88" grpId="1"/>
      <p:bldP spid="95" grpId="0" animBg="1"/>
      <p:bldP spid="95" grpId="1" animBg="1"/>
      <p:bldP spid="95" grpId="2" animBg="1"/>
      <p:bldP spid="95" grpId="3" animBg="1"/>
      <p:bldP spid="81" grpId="0"/>
      <p:bldP spid="81" grpId="1"/>
      <p:bldP spid="96" grpId="0" animBg="1"/>
      <p:bldP spid="96" grpId="1" animBg="1"/>
      <p:bldP spid="100" grpId="0" animBg="1"/>
      <p:bldP spid="100" grpId="1" animBg="1"/>
      <p:bldP spid="101" grpId="0"/>
      <p:bldP spid="101" grpId="1"/>
      <p:bldP spid="102" grpId="0" animBg="1"/>
      <p:bldP spid="102" grpId="1" animBg="1"/>
      <p:bldP spid="102" grpId="2" animBg="1"/>
      <p:bldP spid="103" grpId="0"/>
      <p:bldP spid="103" grpId="1"/>
      <p:bldP spid="103" grpId="2"/>
      <p:bldP spid="104" grpId="0" animBg="1"/>
      <p:bldP spid="104" grpId="1" animBg="1"/>
      <p:bldP spid="104" grpId="2" animBg="1"/>
      <p:bldP spid="105" grpId="0"/>
      <p:bldP spid="106" grpId="0" animBg="1"/>
      <p:bldP spid="106" grpId="1" animBg="1"/>
      <p:bldP spid="107" grpId="0" animBg="1"/>
      <p:bldP spid="107" grpId="1" animBg="1"/>
      <p:bldP spid="108" grpId="0"/>
      <p:bldP spid="109" grpId="0" animBg="1"/>
      <p:bldP spid="109" grpId="1" animBg="1"/>
      <p:bldP spid="112" grpId="0"/>
      <p:bldP spid="112" grpId="1"/>
      <p:bldP spid="112" grpId="2"/>
      <p:bldP spid="113" grpId="0"/>
      <p:bldP spid="1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5334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Allocation by Lottery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</a:rPr>
              <a:t>Market Simulation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 descr="Z:\SkyDrive\quicktrans\Screen Shot 2015-02-07 at 8.16.11 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219200"/>
            <a:ext cx="7781926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SkyDrive\quicktrans\Screen Shot 2015-02-07 at 8.17.04 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219200"/>
            <a:ext cx="7753351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202781" y="4792133"/>
            <a:ext cx="1572419" cy="26812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93256" y="3970867"/>
            <a:ext cx="1539611" cy="142752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88493" y="4224867"/>
            <a:ext cx="2831307" cy="101636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3202780" y="5029200"/>
            <a:ext cx="251619" cy="423863"/>
          </a:xfrm>
          <a:prstGeom prst="rightBrac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85533" y="4377267"/>
            <a:ext cx="1021182" cy="867304"/>
          </a:xfrm>
          <a:custGeom>
            <a:avLst/>
            <a:gdLst>
              <a:gd name="connsiteX0" fmla="*/ 719667 w 1016034"/>
              <a:gd name="connsiteY0" fmla="*/ 872066 h 872066"/>
              <a:gd name="connsiteX1" fmla="*/ 1016000 w 1016034"/>
              <a:gd name="connsiteY1" fmla="*/ 381000 h 872066"/>
              <a:gd name="connsiteX2" fmla="*/ 736600 w 1016034"/>
              <a:gd name="connsiteY2" fmla="*/ 118533 h 872066"/>
              <a:gd name="connsiteX3" fmla="*/ 355600 w 1016034"/>
              <a:gd name="connsiteY3" fmla="*/ 25400 h 872066"/>
              <a:gd name="connsiteX4" fmla="*/ 0 w 1016034"/>
              <a:gd name="connsiteY4" fmla="*/ 0 h 872066"/>
              <a:gd name="connsiteX0" fmla="*/ 719667 w 1020795"/>
              <a:gd name="connsiteY0" fmla="*/ 872066 h 872066"/>
              <a:gd name="connsiteX1" fmla="*/ 1020762 w 1020795"/>
              <a:gd name="connsiteY1" fmla="*/ 469107 h 872066"/>
              <a:gd name="connsiteX2" fmla="*/ 736600 w 1020795"/>
              <a:gd name="connsiteY2" fmla="*/ 118533 h 872066"/>
              <a:gd name="connsiteX3" fmla="*/ 355600 w 1020795"/>
              <a:gd name="connsiteY3" fmla="*/ 25400 h 872066"/>
              <a:gd name="connsiteX4" fmla="*/ 0 w 1020795"/>
              <a:gd name="connsiteY4" fmla="*/ 0 h 872066"/>
              <a:gd name="connsiteX0" fmla="*/ 669660 w 1021245"/>
              <a:gd name="connsiteY0" fmla="*/ 879210 h 879210"/>
              <a:gd name="connsiteX1" fmla="*/ 1020762 w 1021245"/>
              <a:gd name="connsiteY1" fmla="*/ 469107 h 879210"/>
              <a:gd name="connsiteX2" fmla="*/ 736600 w 1021245"/>
              <a:gd name="connsiteY2" fmla="*/ 118533 h 879210"/>
              <a:gd name="connsiteX3" fmla="*/ 355600 w 1021245"/>
              <a:gd name="connsiteY3" fmla="*/ 25400 h 879210"/>
              <a:gd name="connsiteX4" fmla="*/ 0 w 1021245"/>
              <a:gd name="connsiteY4" fmla="*/ 0 h 879210"/>
              <a:gd name="connsiteX0" fmla="*/ 669660 w 1021245"/>
              <a:gd name="connsiteY0" fmla="*/ 879210 h 879210"/>
              <a:gd name="connsiteX1" fmla="*/ 1020762 w 1021245"/>
              <a:gd name="connsiteY1" fmla="*/ 469107 h 879210"/>
              <a:gd name="connsiteX2" fmla="*/ 736600 w 1021245"/>
              <a:gd name="connsiteY2" fmla="*/ 118533 h 879210"/>
              <a:gd name="connsiteX3" fmla="*/ 355600 w 1021245"/>
              <a:gd name="connsiteY3" fmla="*/ 25400 h 879210"/>
              <a:gd name="connsiteX4" fmla="*/ 0 w 1021245"/>
              <a:gd name="connsiteY4" fmla="*/ 0 h 879210"/>
              <a:gd name="connsiteX0" fmla="*/ 674422 w 1021182"/>
              <a:gd name="connsiteY0" fmla="*/ 867304 h 867304"/>
              <a:gd name="connsiteX1" fmla="*/ 1020762 w 1021182"/>
              <a:gd name="connsiteY1" fmla="*/ 469107 h 867304"/>
              <a:gd name="connsiteX2" fmla="*/ 736600 w 1021182"/>
              <a:gd name="connsiteY2" fmla="*/ 118533 h 867304"/>
              <a:gd name="connsiteX3" fmla="*/ 355600 w 1021182"/>
              <a:gd name="connsiteY3" fmla="*/ 25400 h 867304"/>
              <a:gd name="connsiteX4" fmla="*/ 0 w 1021182"/>
              <a:gd name="connsiteY4" fmla="*/ 0 h 8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182" h="867304">
                <a:moveTo>
                  <a:pt x="674422" y="867304"/>
                </a:moveTo>
                <a:cubicBezTo>
                  <a:pt x="842608" y="717902"/>
                  <a:pt x="1010399" y="593902"/>
                  <a:pt x="1020762" y="469107"/>
                </a:cubicBezTo>
                <a:cubicBezTo>
                  <a:pt x="1031125" y="344312"/>
                  <a:pt x="847460" y="192484"/>
                  <a:pt x="736600" y="118533"/>
                </a:cubicBezTo>
                <a:cubicBezTo>
                  <a:pt x="625740" y="44582"/>
                  <a:pt x="478367" y="45155"/>
                  <a:pt x="355600" y="25400"/>
                </a:cubicBezTo>
                <a:cubicBezTo>
                  <a:pt x="232833" y="5645"/>
                  <a:pt x="116416" y="2822"/>
                  <a:pt x="0" y="0"/>
                </a:cubicBezTo>
              </a:path>
            </a:pathLst>
          </a:custGeom>
          <a:noFill/>
          <a:ln>
            <a:solidFill>
              <a:srgbClr val="0000FF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3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5334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Allocation by Lottery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</a:rPr>
              <a:t>Market Simulation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 descr="Z:\SkyDrive\quicktrans\Screen Shot 2015-02-07 at 8.16.11 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219200"/>
            <a:ext cx="7781926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SkyDrive\quicktrans\Screen Shot 2015-02-07 at 8.18.46 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219200"/>
            <a:ext cx="77724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SkyDrive\quicktrans\Screen Shot 2015-02-07 at 8.19.15 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1204546"/>
            <a:ext cx="7762875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77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5334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Allocation by Lottery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</a:rPr>
              <a:t>Market Simulation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 descr="Z:\SkyDrive\quicktrans\Screen Shot 2015-02-07 at 8.16.11 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219200"/>
            <a:ext cx="7781926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SkyDrive\quicktrans\Screen Shot 2015-02-07 at 8.20.01 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7" y="1211767"/>
            <a:ext cx="77724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5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2813812" y="3131962"/>
            <a:ext cx="1236066" cy="1243916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20607" y="3131962"/>
            <a:ext cx="1240077" cy="634220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51697" y="3145729"/>
            <a:ext cx="646024" cy="621377"/>
          </a:xfrm>
          <a:prstGeom prst="triangle">
            <a:avLst>
              <a:gd name="adj" fmla="val 530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4064544" y="3155156"/>
            <a:ext cx="614612" cy="611949"/>
          </a:xfrm>
          <a:prstGeom prst="triangle">
            <a:avLst>
              <a:gd name="adj" fmla="val 530"/>
            </a:avLst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/>
          <p:cNvSpPr/>
          <p:nvPr/>
        </p:nvSpPr>
        <p:spPr>
          <a:xfrm>
            <a:off x="2808571" y="1924050"/>
            <a:ext cx="1234511" cy="1207912"/>
          </a:xfrm>
          <a:prstGeom prst="triangle">
            <a:avLst>
              <a:gd name="adj" fmla="val 530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815631" y="3145631"/>
            <a:ext cx="1236066" cy="124391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" name="Line 158"/>
          <p:cNvSpPr>
            <a:spLocks noChangeShapeType="1"/>
          </p:cNvSpPr>
          <p:nvPr/>
        </p:nvSpPr>
        <p:spPr bwMode="auto">
          <a:xfrm>
            <a:off x="3432484" y="2522635"/>
            <a:ext cx="306833" cy="302648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8382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Lotteries Followed by Resale: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An Application of the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Coase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Theorem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200" b="0" dirty="0">
                <a:solidFill>
                  <a:schemeClr val="tx1"/>
                </a:solidFill>
                <a:effectLst/>
              </a:rPr>
              <a:t>(also contradicts 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Krugman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 and Wells, and most other textbooks)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endParaRPr 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762378" y="2324352"/>
            <a:ext cx="150820" cy="72136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2683468">
            <a:off x="5417706" y="2027366"/>
            <a:ext cx="217003" cy="182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86"/>
          <p:cNvCxnSpPr>
            <a:cxnSpLocks noChangeShapeType="1"/>
          </p:cNvCxnSpPr>
          <p:nvPr/>
        </p:nvCxnSpPr>
        <p:spPr bwMode="auto">
          <a:xfrm>
            <a:off x="2892734" y="3145729"/>
            <a:ext cx="1167951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 type="none" w="med" len="lg"/>
          </a:ln>
        </p:spPr>
      </p:cxnSp>
      <p:cxnSp>
        <p:nvCxnSpPr>
          <p:cNvPr id="99" name="Straight Connector 86"/>
          <p:cNvCxnSpPr>
            <a:cxnSpLocks noChangeShapeType="1"/>
          </p:cNvCxnSpPr>
          <p:nvPr/>
        </p:nvCxnSpPr>
        <p:spPr bwMode="auto">
          <a:xfrm flipH="1">
            <a:off x="4055094" y="3153558"/>
            <a:ext cx="5591" cy="2483068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101" name="Rectangle 95"/>
          <p:cNvSpPr>
            <a:spLocks noChangeArrowheads="1"/>
          </p:cNvSpPr>
          <p:nvPr/>
        </p:nvSpPr>
        <p:spPr bwMode="auto">
          <a:xfrm>
            <a:off x="3762377" y="1678021"/>
            <a:ext cx="959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Consumer surplus: regulated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06" name="Isosceles Triangle 105"/>
          <p:cNvSpPr/>
          <p:nvPr/>
        </p:nvSpPr>
        <p:spPr>
          <a:xfrm rot="5400000">
            <a:off x="4074382" y="3768604"/>
            <a:ext cx="606097" cy="629418"/>
          </a:xfrm>
          <a:prstGeom prst="triangle">
            <a:avLst>
              <a:gd name="adj" fmla="val 530"/>
            </a:avLst>
          </a:prstGeom>
          <a:pattFill prst="ltUpDiag">
            <a:fgClr>
              <a:srgbClr val="0099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ine 158"/>
          <p:cNvSpPr>
            <a:spLocks noChangeShapeType="1"/>
          </p:cNvSpPr>
          <p:nvPr/>
        </p:nvSpPr>
        <p:spPr bwMode="auto">
          <a:xfrm>
            <a:off x="2843521" y="1945604"/>
            <a:ext cx="1205377" cy="1186358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3800873" y="2520254"/>
            <a:ext cx="1535508" cy="302448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79"/>
          <p:cNvSpPr>
            <a:spLocks noChangeArrowheads="1"/>
          </p:cNvSpPr>
          <p:nvPr/>
        </p:nvSpPr>
        <p:spPr bwMode="auto">
          <a:xfrm>
            <a:off x="5284474" y="2181877"/>
            <a:ext cx="2193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igh-value lottery losers buy from low-value lottery winners.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3" name="Rectangle 95"/>
          <p:cNvSpPr>
            <a:spLocks noChangeArrowheads="1"/>
          </p:cNvSpPr>
          <p:nvPr/>
        </p:nvSpPr>
        <p:spPr bwMode="auto">
          <a:xfrm>
            <a:off x="2954129" y="3451116"/>
            <a:ext cx="959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Profit from resale (gross)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103" name="Rectangle 95"/>
          <p:cNvSpPr>
            <a:spLocks noChangeArrowheads="1"/>
          </p:cNvSpPr>
          <p:nvPr/>
        </p:nvSpPr>
        <p:spPr bwMode="auto">
          <a:xfrm>
            <a:off x="4030205" y="3612293"/>
            <a:ext cx="621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000" dirty="0" smtClean="0">
                <a:solidFill>
                  <a:srgbClr val="000000"/>
                </a:solidFill>
                <a:latin typeface="Myriad Pro" pitchFamily="34" charset="0"/>
              </a:rPr>
              <a:t>goods not supplied</a:t>
            </a:r>
            <a:endParaRPr lang="en-US" sz="1000" dirty="0">
              <a:latin typeface="Tahoma" pitchFamily="34" charset="0"/>
            </a:endParaRPr>
          </a:p>
        </p:txBody>
      </p:sp>
      <p:sp>
        <p:nvSpPr>
          <p:cNvPr id="92" name="Rectangle 179"/>
          <p:cNvSpPr>
            <a:spLocks noChangeArrowheads="1"/>
          </p:cNvSpPr>
          <p:nvPr/>
        </p:nvSpPr>
        <p:spPr bwMode="auto">
          <a:xfrm>
            <a:off x="4688197" y="3214909"/>
            <a:ext cx="21937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latin typeface="+mn-lt"/>
              </a:rPr>
              <a:t>Amount lost by society</a:t>
            </a:r>
            <a:endParaRPr lang="en-US" sz="1600" b="1" dirty="0">
              <a:latin typeface="+mn-lt"/>
            </a:endParaRPr>
          </a:p>
        </p:txBody>
      </p:sp>
      <p:sp>
        <p:nvSpPr>
          <p:cNvPr id="70" name="Rectangle 97"/>
          <p:cNvSpPr>
            <a:spLocks noChangeArrowheads="1"/>
          </p:cNvSpPr>
          <p:nvPr/>
        </p:nvSpPr>
        <p:spPr bwMode="auto">
          <a:xfrm>
            <a:off x="458787" y="3045717"/>
            <a:ext cx="19227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200" dirty="0" smtClean="0">
                <a:solidFill>
                  <a:srgbClr val="000000"/>
                </a:solidFill>
                <a:latin typeface="Myriad Pro" pitchFamily="34" charset="0"/>
              </a:rPr>
              <a:t>Secondary market price </a:t>
            </a:r>
            <a:r>
              <a:rPr lang="en-US" sz="1200" dirty="0" smtClean="0">
                <a:solidFill>
                  <a:srgbClr val="000000"/>
                </a:solidFill>
                <a:latin typeface="Myriad Pro" pitchFamily="34" charset="0"/>
                <a:sym typeface="Wingdings" pitchFamily="2" charset="2"/>
              </a:rPr>
              <a:t>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62" name="Rectangle 179"/>
          <p:cNvSpPr>
            <a:spLocks noChangeArrowheads="1"/>
          </p:cNvSpPr>
          <p:nvPr/>
        </p:nvSpPr>
        <p:spPr bwMode="auto">
          <a:xfrm>
            <a:off x="4064544" y="4789903"/>
            <a:ext cx="15177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Lowest-value buyers participate too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4975825" y="4495801"/>
            <a:ext cx="360556" cy="299451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975825" y="4662616"/>
            <a:ext cx="584716" cy="132637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975825" y="4795252"/>
            <a:ext cx="765948" cy="56834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93"/>
          <p:cNvSpPr>
            <a:spLocks/>
          </p:cNvSpPr>
          <p:nvPr/>
        </p:nvSpPr>
        <p:spPr bwMode="auto">
          <a:xfrm>
            <a:off x="4098233" y="4425723"/>
            <a:ext cx="2067926" cy="144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5"/>
              </a:cxn>
              <a:cxn ang="0">
                <a:pos x="142" y="15"/>
              </a:cxn>
              <a:cxn ang="0">
                <a:pos x="152" y="25"/>
              </a:cxn>
              <a:cxn ang="0">
                <a:pos x="163" y="15"/>
              </a:cxn>
              <a:cxn ang="0">
                <a:pos x="288" y="15"/>
              </a:cxn>
              <a:cxn ang="0">
                <a:pos x="304" y="0"/>
              </a:cxn>
            </a:cxnLst>
            <a:rect l="0" t="0" r="r" b="b"/>
            <a:pathLst>
              <a:path w="304" h="25">
                <a:moveTo>
                  <a:pt x="0" y="0"/>
                </a:moveTo>
                <a:cubicBezTo>
                  <a:pt x="0" y="10"/>
                  <a:pt x="3" y="15"/>
                  <a:pt x="16" y="15"/>
                </a:cubicBezTo>
                <a:cubicBezTo>
                  <a:pt x="19" y="15"/>
                  <a:pt x="139" y="15"/>
                  <a:pt x="142" y="15"/>
                </a:cubicBezTo>
                <a:cubicBezTo>
                  <a:pt x="145" y="15"/>
                  <a:pt x="152" y="17"/>
                  <a:pt x="152" y="25"/>
                </a:cubicBezTo>
                <a:cubicBezTo>
                  <a:pt x="152" y="17"/>
                  <a:pt x="159" y="15"/>
                  <a:pt x="163" y="15"/>
                </a:cubicBezTo>
                <a:cubicBezTo>
                  <a:pt x="165" y="15"/>
                  <a:pt x="286" y="15"/>
                  <a:pt x="288" y="15"/>
                </a:cubicBezTo>
                <a:cubicBezTo>
                  <a:pt x="302" y="15"/>
                  <a:pt x="304" y="10"/>
                  <a:pt x="304" y="0"/>
                </a:cubicBezTo>
              </a:path>
            </a:pathLst>
          </a:custGeom>
          <a:noFill/>
          <a:ln w="22225" cap="flat">
            <a:solidFill>
              <a:srgbClr val="6D6F7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8" name="Freeform 94"/>
          <p:cNvSpPr>
            <a:spLocks/>
          </p:cNvSpPr>
          <p:nvPr/>
        </p:nvSpPr>
        <p:spPr bwMode="auto">
          <a:xfrm>
            <a:off x="4195883" y="4671551"/>
            <a:ext cx="1330324" cy="764706"/>
          </a:xfrm>
          <a:custGeom>
            <a:avLst/>
            <a:gdLst/>
            <a:ahLst/>
            <a:cxnLst>
              <a:cxn ang="0">
                <a:pos x="281" y="157"/>
              </a:cxn>
              <a:cxn ang="0">
                <a:pos x="265" y="173"/>
              </a:cxn>
              <a:cxn ang="0">
                <a:pos x="16" y="173"/>
              </a:cxn>
              <a:cxn ang="0">
                <a:pos x="0" y="157"/>
              </a:cxn>
              <a:cxn ang="0">
                <a:pos x="0" y="16"/>
              </a:cxn>
              <a:cxn ang="0">
                <a:pos x="16" y="0"/>
              </a:cxn>
              <a:cxn ang="0">
                <a:pos x="265" y="0"/>
              </a:cxn>
              <a:cxn ang="0">
                <a:pos x="281" y="16"/>
              </a:cxn>
              <a:cxn ang="0">
                <a:pos x="281" y="157"/>
              </a:cxn>
            </a:cxnLst>
            <a:rect l="0" t="0" r="r" b="b"/>
            <a:pathLst>
              <a:path w="281" h="173">
                <a:moveTo>
                  <a:pt x="281" y="157"/>
                </a:moveTo>
                <a:cubicBezTo>
                  <a:pt x="281" y="165"/>
                  <a:pt x="274" y="173"/>
                  <a:pt x="265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7" y="173"/>
                  <a:pt x="0" y="165"/>
                  <a:pt x="0" y="1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74" y="0"/>
                  <a:pt x="281" y="7"/>
                  <a:pt x="281" y="16"/>
                </a:cubicBezTo>
                <a:lnTo>
                  <a:pt x="281" y="157"/>
                </a:lnTo>
                <a:close/>
              </a:path>
            </a:pathLst>
          </a:custGeom>
          <a:solidFill>
            <a:srgbClr val="D7E2E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9" name="Rectangle 95"/>
          <p:cNvSpPr>
            <a:spLocks noChangeArrowheads="1"/>
          </p:cNvSpPr>
          <p:nvPr/>
        </p:nvSpPr>
        <p:spPr bwMode="auto">
          <a:xfrm>
            <a:off x="4178459" y="4741609"/>
            <a:ext cx="1423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More than 400,000 lottery losers</a:t>
            </a:r>
            <a:endParaRPr lang="en-US" sz="1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14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2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7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4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4" grpId="0" animBg="1"/>
      <p:bldP spid="22" grpId="0" animBg="1"/>
      <p:bldP spid="91" grpId="0" animBg="1"/>
      <p:bldP spid="91" grpId="1" animBg="1"/>
      <p:bldP spid="96" grpId="0" animBg="1"/>
      <p:bldP spid="96" grpId="1" animBg="1"/>
      <p:bldP spid="100" grpId="0" animBg="1"/>
      <p:bldP spid="100" grpId="1" animBg="1"/>
      <p:bldP spid="30879" grpId="0" animBg="1"/>
      <p:bldP spid="146" grpId="0" animBg="1"/>
      <p:bldP spid="147" grpId="0" animBg="1"/>
      <p:bldP spid="148" grpId="0"/>
      <p:bldP spid="101" grpId="0"/>
      <p:bldP spid="106" grpId="0" animBg="1"/>
      <p:bldP spid="106" grpId="1" animBg="1"/>
      <p:bldP spid="109" grpId="0" animBg="1"/>
      <p:bldP spid="109" grpId="1" animBg="1"/>
      <p:bldP spid="54" grpId="0"/>
      <p:bldP spid="54" grpId="1"/>
      <p:bldP spid="83" grpId="0"/>
      <p:bldP spid="83" grpId="1"/>
      <p:bldP spid="103" grpId="0"/>
      <p:bldP spid="92" grpId="0"/>
      <p:bldP spid="92" grpId="1"/>
      <p:bldP spid="70" grpId="0"/>
      <p:bldP spid="62" grpId="0"/>
      <p:bldP spid="62" grpId="1"/>
      <p:bldP spid="77" grpId="0" animBg="1"/>
      <p:bldP spid="78" grpId="0" animBg="1"/>
      <p:bldP spid="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Rights </a:t>
            </a:r>
            <a:r>
              <a:rPr lang="en-US" altLang="en-US" sz="3600" dirty="0" err="1" smtClean="0"/>
              <a:t>Assigment</a:t>
            </a:r>
            <a:r>
              <a:rPr lang="en-US" altLang="en-US" sz="3600" dirty="0" smtClean="0"/>
              <a:t> 3: </a:t>
            </a:r>
            <a:r>
              <a:rPr lang="en-US" altLang="en-US" sz="3600" dirty="0" err="1" smtClean="0"/>
              <a:t>Nonprice</a:t>
            </a:r>
            <a:r>
              <a:rPr lang="en-US" altLang="en-US" sz="3600" dirty="0" smtClean="0"/>
              <a:t> Competition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Most real-world goods have non-price attributes such as quality that are:</a:t>
            </a:r>
          </a:p>
          <a:p>
            <a:pPr lvl="1" eaLnBrk="1" hangingPunct="1"/>
            <a:r>
              <a:rPr lang="en-US" altLang="en-US" sz="2400" dirty="0" smtClean="0"/>
              <a:t>Valued by buyers</a:t>
            </a:r>
          </a:p>
          <a:p>
            <a:pPr lvl="1" eaLnBrk="1" hangingPunct="1"/>
            <a:r>
              <a:rPr lang="en-US" altLang="en-US" sz="2400" dirty="0" smtClean="0"/>
              <a:t>Costly for sellers to provide</a:t>
            </a:r>
          </a:p>
          <a:p>
            <a:pPr lvl="1" eaLnBrk="1" hangingPunct="1"/>
            <a:r>
              <a:rPr lang="en-US" altLang="en-US" sz="2400" dirty="0" smtClean="0"/>
              <a:t>Can be an object of competition absent price competition</a:t>
            </a:r>
          </a:p>
          <a:p>
            <a:pPr eaLnBrk="1" hangingPunct="1"/>
            <a:r>
              <a:rPr lang="en-US" altLang="en-US" dirty="0" smtClean="0"/>
              <a:t>Price floor</a:t>
            </a:r>
          </a:p>
          <a:p>
            <a:pPr lvl="1" eaLnBrk="1" hangingPunct="1"/>
            <a:r>
              <a:rPr lang="en-US" altLang="en-US" sz="2400" dirty="0" smtClean="0"/>
              <a:t>Sellers enhance non-price attributes to compete for buyers</a:t>
            </a:r>
          </a:p>
          <a:p>
            <a:pPr eaLnBrk="1" hangingPunct="1"/>
            <a:r>
              <a:rPr lang="en-US" altLang="en-US" dirty="0" smtClean="0"/>
              <a:t>Price ceiling</a:t>
            </a:r>
          </a:p>
          <a:p>
            <a:pPr lvl="1" eaLnBrk="1" hangingPunct="1"/>
            <a:r>
              <a:rPr lang="en-US" altLang="en-US" sz="2400" dirty="0" smtClean="0"/>
              <a:t>Buyers accept fewer non-price attributes</a:t>
            </a:r>
          </a:p>
          <a:p>
            <a:pPr eaLnBrk="1" hangingPunct="1"/>
            <a:r>
              <a:rPr lang="en-US" altLang="en-US" dirty="0" smtClean="0"/>
              <a:t>Examples: discrimination, in-kind compensation (OJT), serving size (food</a:t>
            </a:r>
            <a:r>
              <a:rPr lang="en-US" altLang="en-US" smtClean="0"/>
              <a:t>), maintenance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6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0" y="16933"/>
            <a:ext cx="9144000" cy="6339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Creating more square feet with the same cubic feet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S PGothic" pitchFamily="34" charset="-128"/>
              <a:cs typeface="+mj-cs"/>
            </a:endParaRPr>
          </a:p>
        </p:txBody>
      </p:sp>
      <p:pic>
        <p:nvPicPr>
          <p:cNvPr id="3" name="Picture 2" descr="LoftAddedtoApartme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2291715" y="990600"/>
            <a:ext cx="45605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Price Regulation: Examples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Rent control (ceiling)</a:t>
            </a:r>
          </a:p>
          <a:p>
            <a:pPr eaLnBrk="1" hangingPunct="1"/>
            <a:r>
              <a:rPr lang="en-US" altLang="en-US" dirty="0" smtClean="0"/>
              <a:t>Minimum wage (floor)</a:t>
            </a:r>
          </a:p>
          <a:p>
            <a:pPr eaLnBrk="1" hangingPunct="1"/>
            <a:r>
              <a:rPr lang="en-US" altLang="en-US" dirty="0"/>
              <a:t>College athletes work </a:t>
            </a:r>
            <a:r>
              <a:rPr lang="en-US" altLang="en-US" dirty="0" smtClean="0"/>
              <a:t>without cash comp (ceiling)</a:t>
            </a:r>
          </a:p>
          <a:p>
            <a:pPr eaLnBrk="1" hangingPunct="1"/>
            <a:r>
              <a:rPr lang="en-US" altLang="en-US" dirty="0" smtClean="0"/>
              <a:t>Biblical prohibitions of usury (ceiling)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Organ donation</a:t>
            </a:r>
            <a:r>
              <a:rPr lang="en-US" altLang="en-US" dirty="0" smtClean="0"/>
              <a:t> (ceiling)</a:t>
            </a:r>
          </a:p>
          <a:p>
            <a:pPr eaLnBrk="1" hangingPunct="1"/>
            <a:r>
              <a:rPr lang="en-US" altLang="en-US" dirty="0" smtClean="0"/>
              <a:t>Salary caps for bank executives (ceiling)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Federal limits on payments to physicians</a:t>
            </a:r>
            <a:r>
              <a:rPr lang="en-US" altLang="en-US" dirty="0" smtClean="0"/>
              <a:t> (ceiling)</a:t>
            </a:r>
          </a:p>
          <a:p>
            <a:pPr eaLnBrk="1" hangingPunct="1"/>
            <a:r>
              <a:rPr lang="en-US" altLang="en-US" dirty="0" smtClean="0"/>
              <a:t>Farm price supports (floor)</a:t>
            </a:r>
          </a:p>
          <a:p>
            <a:pPr eaLnBrk="1" hangingPunct="1"/>
            <a:r>
              <a:rPr lang="en-US" altLang="en-US" dirty="0" smtClean="0"/>
              <a:t>Military pay (ceiling)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Food prices </a:t>
            </a:r>
            <a:r>
              <a:rPr lang="en-US" altLang="en-US" dirty="0"/>
              <a:t>(ceiling</a:t>
            </a:r>
            <a:r>
              <a:rPr lang="en-US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35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 158"/>
          <p:cNvSpPr>
            <a:spLocks noChangeShapeType="1"/>
          </p:cNvSpPr>
          <p:nvPr/>
        </p:nvSpPr>
        <p:spPr bwMode="auto">
          <a:xfrm flipV="1">
            <a:off x="3448805" y="4719735"/>
            <a:ext cx="284859" cy="282009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" name="Line 158"/>
          <p:cNvSpPr>
            <a:spLocks noChangeShapeType="1"/>
          </p:cNvSpPr>
          <p:nvPr/>
        </p:nvSpPr>
        <p:spPr bwMode="auto">
          <a:xfrm>
            <a:off x="3432484" y="2522635"/>
            <a:ext cx="306833" cy="302648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555625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Non-price competition in response to controls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376966" y="5857754"/>
            <a:ext cx="3243034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518824" y="1462146"/>
            <a:ext cx="3329776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800" dirty="0" smtClean="0">
                <a:latin typeface="Myriad Pro" pitchFamily="34" charset="0"/>
              </a:rPr>
              <a:t>What are the next-best alternatives represented here?</a:t>
            </a:r>
            <a:endParaRPr lang="en-US" sz="18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01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914400"/>
          </a:xfrm>
        </p:spPr>
        <p:txBody>
          <a:bodyPr/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effectLst/>
              </a:rPr>
              <a:t>Nonprice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Competition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Supply of, and demand for, short (low head room) apartments.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r>
              <a:rPr lang="en-US" sz="1100" dirty="0" smtClean="0">
                <a:solidFill>
                  <a:srgbClr val="000000"/>
                </a:solidFill>
                <a:latin typeface="Myriad Pro" pitchFamily="34" charset="0"/>
              </a:rPr>
              <a:t>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r>
              <a:rPr lang="en-US" sz="1100" dirty="0" smtClean="0">
                <a:solidFill>
                  <a:srgbClr val="000000"/>
                </a:solidFill>
                <a:latin typeface="Myriad Pro" pitchFamily="34" charset="0"/>
              </a:rPr>
              <a:t>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</a:t>
            </a:r>
            <a:r>
              <a:rPr lang="en-US" sz="1100" dirty="0" smtClean="0">
                <a:solidFill>
                  <a:srgbClr val="000000"/>
                </a:solidFill>
                <a:latin typeface="Myriad Pro" pitchFamily="34" charset="0"/>
              </a:rPr>
              <a:t>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</a:t>
            </a:r>
            <a:r>
              <a:rPr lang="en-US" sz="1100" dirty="0" smtClean="0">
                <a:solidFill>
                  <a:srgbClr val="000000"/>
                </a:solidFill>
                <a:latin typeface="Myriad Pro" pitchFamily="34" charset="0"/>
              </a:rPr>
              <a:t>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955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 smtClean="0">
                <a:solidFill>
                  <a:srgbClr val="000000"/>
                </a:solidFill>
                <a:latin typeface="Myriad Pro" pitchFamily="34" charset="0"/>
              </a:rPr>
              <a:t>1.4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441806" y="5978632"/>
            <a:ext cx="30232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short apartments 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50" name="Line 159"/>
          <p:cNvSpPr>
            <a:spLocks noChangeShapeType="1"/>
          </p:cNvSpPr>
          <p:nvPr/>
        </p:nvSpPr>
        <p:spPr bwMode="auto">
          <a:xfrm flipH="1">
            <a:off x="3331304" y="4113707"/>
            <a:ext cx="2721011" cy="1379371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" name="Rectangle 200"/>
          <p:cNvSpPr>
            <a:spLocks noChangeArrowheads="1"/>
          </p:cNvSpPr>
          <p:nvPr/>
        </p:nvSpPr>
        <p:spPr bwMode="auto">
          <a:xfrm>
            <a:off x="6023284" y="3412730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4" name="Rectangle 95"/>
          <p:cNvSpPr>
            <a:spLocks noChangeArrowheads="1"/>
          </p:cNvSpPr>
          <p:nvPr/>
        </p:nvSpPr>
        <p:spPr bwMode="auto">
          <a:xfrm>
            <a:off x="5862417" y="4554095"/>
            <a:ext cx="1500043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9900"/>
                </a:solidFill>
                <a:latin typeface="Myriad Pro" pitchFamily="34" charset="0"/>
              </a:rPr>
              <a:t>$800 ceiling = less opportunity cost</a:t>
            </a:r>
            <a:endParaRPr lang="en-US" sz="1400" dirty="0">
              <a:solidFill>
                <a:srgbClr val="009900"/>
              </a:solidFill>
              <a:latin typeface="Tahoma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706533" y="3879274"/>
            <a:ext cx="0" cy="400232"/>
          </a:xfrm>
          <a:prstGeom prst="straightConnector1">
            <a:avLst/>
          </a:prstGeom>
          <a:ln w="19050">
            <a:solidFill>
              <a:srgbClr val="0099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158"/>
          <p:cNvSpPr>
            <a:spLocks noChangeShapeType="1"/>
          </p:cNvSpPr>
          <p:nvPr/>
        </p:nvSpPr>
        <p:spPr bwMode="auto">
          <a:xfrm>
            <a:off x="3232237" y="3550412"/>
            <a:ext cx="2698760" cy="1698755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3" name="Rectangle 198"/>
          <p:cNvSpPr>
            <a:spLocks noChangeArrowheads="1"/>
          </p:cNvSpPr>
          <p:nvPr/>
        </p:nvSpPr>
        <p:spPr bwMode="auto">
          <a:xfrm>
            <a:off x="6015109" y="5086110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cxnSp>
        <p:nvCxnSpPr>
          <p:cNvPr id="65" name="Straight Connector 86"/>
          <p:cNvCxnSpPr>
            <a:cxnSpLocks noChangeShapeType="1"/>
          </p:cNvCxnSpPr>
          <p:nvPr/>
        </p:nvCxnSpPr>
        <p:spPr bwMode="auto">
          <a:xfrm flipH="1">
            <a:off x="4571623" y="4395092"/>
            <a:ext cx="377" cy="124386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55" name="Rectangle 95"/>
          <p:cNvSpPr>
            <a:spLocks noChangeArrowheads="1"/>
          </p:cNvSpPr>
          <p:nvPr/>
        </p:nvSpPr>
        <p:spPr bwMode="auto">
          <a:xfrm>
            <a:off x="3348195" y="2300960"/>
            <a:ext cx="2704120" cy="861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9900"/>
                </a:solidFill>
                <a:latin typeface="Myriad Pro" pitchFamily="34" charset="0"/>
              </a:rPr>
              <a:t>Supply curve reflects opportunity costs, including the opportunity of using the </a:t>
            </a:r>
            <a:r>
              <a:rPr lang="en-US" sz="1400" dirty="0" smtClean="0">
                <a:solidFill>
                  <a:srgbClr val="009900"/>
                </a:solidFill>
                <a:latin typeface="Myriad Pro" pitchFamily="34" charset="0"/>
              </a:rPr>
              <a:t>same cubic footage for tall apartments</a:t>
            </a:r>
            <a:endParaRPr lang="en-US" sz="1400" dirty="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57" name="Line 159"/>
          <p:cNvSpPr>
            <a:spLocks noChangeShapeType="1"/>
          </p:cNvSpPr>
          <p:nvPr/>
        </p:nvSpPr>
        <p:spPr bwMode="auto">
          <a:xfrm flipH="1">
            <a:off x="3331304" y="3641196"/>
            <a:ext cx="2721011" cy="1379371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76966" y="5857754"/>
            <a:ext cx="3243034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84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/>
      <p:bldP spid="50" grpId="0" animBg="1"/>
      <p:bldP spid="54" grpId="0" animBg="1"/>
      <p:bldP spid="58" grpId="0" animBg="1"/>
      <p:bldP spid="5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914400"/>
          </a:xfrm>
        </p:spPr>
        <p:txBody>
          <a:bodyPr/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effectLst/>
              </a:rPr>
              <a:t>Nonprice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Competition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Large deviations from competition shift demand more than supply.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>Unregulated supply and demand shown with dashes.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200" b="0" dirty="0">
                <a:solidFill>
                  <a:schemeClr val="tx1"/>
                </a:solidFill>
                <a:effectLst/>
              </a:rPr>
              <a:t>(also contradicts 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Krugman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 and Wells, and most other textbooks)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1000"/>
            <a:ext cx="807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50" name="Line 159"/>
          <p:cNvSpPr>
            <a:spLocks noChangeShapeType="1"/>
          </p:cNvSpPr>
          <p:nvPr/>
        </p:nvSpPr>
        <p:spPr bwMode="auto">
          <a:xfrm flipH="1">
            <a:off x="3508945" y="3003031"/>
            <a:ext cx="2462188" cy="2430178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" name="Rectangle 200"/>
          <p:cNvSpPr>
            <a:spLocks noChangeArrowheads="1"/>
          </p:cNvSpPr>
          <p:nvPr/>
        </p:nvSpPr>
        <p:spPr bwMode="auto">
          <a:xfrm>
            <a:off x="6023284" y="2937995"/>
            <a:ext cx="160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S’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" name="Rectangle 95"/>
          <p:cNvSpPr>
            <a:spLocks noChangeArrowheads="1"/>
          </p:cNvSpPr>
          <p:nvPr/>
        </p:nvSpPr>
        <p:spPr bwMode="auto">
          <a:xfrm>
            <a:off x="4254037" y="2759593"/>
            <a:ext cx="1500043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9900"/>
                </a:solidFill>
                <a:latin typeface="Myriad Pro" pitchFamily="34" charset="0"/>
              </a:rPr>
              <a:t>Savings on </a:t>
            </a:r>
            <a:r>
              <a:rPr lang="en-US" sz="1400" dirty="0" err="1" smtClean="0">
                <a:solidFill>
                  <a:srgbClr val="009900"/>
                </a:solidFill>
                <a:latin typeface="Myriad Pro" pitchFamily="34" charset="0"/>
              </a:rPr>
              <a:t>nonprice</a:t>
            </a:r>
            <a:r>
              <a:rPr lang="en-US" sz="1400" dirty="0" smtClean="0">
                <a:solidFill>
                  <a:srgbClr val="009900"/>
                </a:solidFill>
                <a:latin typeface="Myriad Pro" pitchFamily="34" charset="0"/>
              </a:rPr>
              <a:t> attributes</a:t>
            </a:r>
            <a:endParaRPr lang="en-US" sz="1400" dirty="0">
              <a:solidFill>
                <a:srgbClr val="009900"/>
              </a:solidFill>
              <a:latin typeface="Tahoma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791200" y="2753207"/>
            <a:ext cx="0" cy="400232"/>
          </a:xfrm>
          <a:prstGeom prst="straightConnector1">
            <a:avLst/>
          </a:prstGeom>
          <a:ln w="19050">
            <a:solidFill>
              <a:srgbClr val="0099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158"/>
          <p:cNvSpPr>
            <a:spLocks noChangeShapeType="1"/>
          </p:cNvSpPr>
          <p:nvPr/>
        </p:nvSpPr>
        <p:spPr bwMode="auto">
          <a:xfrm>
            <a:off x="3384637" y="3220212"/>
            <a:ext cx="2254164" cy="2224999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919152" y="3078642"/>
            <a:ext cx="0" cy="615675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95"/>
          <p:cNvSpPr>
            <a:spLocks noChangeArrowheads="1"/>
          </p:cNvSpPr>
          <p:nvPr/>
        </p:nvSpPr>
        <p:spPr bwMode="auto">
          <a:xfrm>
            <a:off x="2838582" y="3005814"/>
            <a:ext cx="10426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200" dirty="0" smtClean="0">
                <a:solidFill>
                  <a:srgbClr val="0000FF"/>
                </a:solidFill>
                <a:latin typeface="Myriad Pro" pitchFamily="34" charset="0"/>
              </a:rPr>
              <a:t>Less valuable product</a:t>
            </a:r>
            <a:endParaRPr lang="en-US" sz="12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63" name="Rectangle 198"/>
          <p:cNvSpPr>
            <a:spLocks noChangeArrowheads="1"/>
          </p:cNvSpPr>
          <p:nvPr/>
        </p:nvSpPr>
        <p:spPr bwMode="auto">
          <a:xfrm>
            <a:off x="5702321" y="5272979"/>
            <a:ext cx="1699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D’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cxnSp>
        <p:nvCxnSpPr>
          <p:cNvPr id="64" name="Straight Connector 86"/>
          <p:cNvCxnSpPr>
            <a:cxnSpLocks noChangeShapeType="1"/>
          </p:cNvCxnSpPr>
          <p:nvPr/>
        </p:nvCxnSpPr>
        <p:spPr bwMode="auto">
          <a:xfrm>
            <a:off x="4696134" y="3825179"/>
            <a:ext cx="3175" cy="17033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cxnSp>
        <p:nvCxnSpPr>
          <p:cNvPr id="65" name="Straight Connector 86"/>
          <p:cNvCxnSpPr>
            <a:cxnSpLocks noChangeShapeType="1"/>
          </p:cNvCxnSpPr>
          <p:nvPr/>
        </p:nvCxnSpPr>
        <p:spPr bwMode="auto">
          <a:xfrm flipH="1">
            <a:off x="4571623" y="4395092"/>
            <a:ext cx="377" cy="1243862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</p:spTree>
    <p:extLst>
      <p:ext uri="{BB962C8B-B14F-4D97-AF65-F5344CB8AC3E}">
        <p14:creationId xmlns:p14="http://schemas.microsoft.com/office/powerpoint/2010/main" val="2209841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6" grpId="0" animBg="1"/>
      <p:bldP spid="147" grpId="0" animBg="1"/>
      <p:bldP spid="148" grpId="0"/>
      <p:bldP spid="50" grpId="0" animBg="1"/>
      <p:bldP spid="51" grpId="0"/>
      <p:bldP spid="54" grpId="0" animBg="1"/>
      <p:bldP spid="54" grpId="1" animBg="1"/>
      <p:bldP spid="56" grpId="0" animBg="1"/>
      <p:bldP spid="62" grpId="0" animBg="1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158"/>
          <p:cNvSpPr>
            <a:spLocks noChangeShapeType="1"/>
          </p:cNvSpPr>
          <p:nvPr/>
        </p:nvSpPr>
        <p:spPr bwMode="auto">
          <a:xfrm>
            <a:off x="3384637" y="2777921"/>
            <a:ext cx="2254164" cy="2224999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effectLst/>
              </a:rPr>
              <a:t>Nonprice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Competition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Small deviations from competition shift demand and supply equally.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>Unregulated supply and demand shown with dashes.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200" b="0" dirty="0">
                <a:solidFill>
                  <a:schemeClr val="tx1"/>
                </a:solidFill>
                <a:effectLst/>
              </a:rPr>
              <a:t>(also contradicts 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Krugman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 and Wells, and most other textbooks)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822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26947" y="3911906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784962" y="4067481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46369" y="3451531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50" name="Line 159"/>
          <p:cNvSpPr>
            <a:spLocks noChangeShapeType="1"/>
          </p:cNvSpPr>
          <p:nvPr/>
        </p:nvSpPr>
        <p:spPr bwMode="auto">
          <a:xfrm flipH="1">
            <a:off x="3503038" y="2816608"/>
            <a:ext cx="2462188" cy="2430178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" name="Rectangle 200"/>
          <p:cNvSpPr>
            <a:spLocks noChangeArrowheads="1"/>
          </p:cNvSpPr>
          <p:nvPr/>
        </p:nvSpPr>
        <p:spPr bwMode="auto">
          <a:xfrm>
            <a:off x="6023284" y="2735079"/>
            <a:ext cx="160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S’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5785320" y="2717889"/>
            <a:ext cx="3920" cy="249824"/>
          </a:xfrm>
          <a:prstGeom prst="straightConnector1">
            <a:avLst/>
          </a:prstGeom>
          <a:ln w="19050">
            <a:solidFill>
              <a:srgbClr val="0099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19152" y="3045717"/>
            <a:ext cx="0" cy="230883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98"/>
          <p:cNvSpPr>
            <a:spLocks noChangeArrowheads="1"/>
          </p:cNvSpPr>
          <p:nvPr/>
        </p:nvSpPr>
        <p:spPr bwMode="auto">
          <a:xfrm>
            <a:off x="5702321" y="5272979"/>
            <a:ext cx="1699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D’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cxnSp>
        <p:nvCxnSpPr>
          <p:cNvPr id="64" name="Straight Connector 86"/>
          <p:cNvCxnSpPr>
            <a:cxnSpLocks noChangeShapeType="1"/>
          </p:cNvCxnSpPr>
          <p:nvPr/>
        </p:nvCxnSpPr>
        <p:spPr bwMode="auto">
          <a:xfrm>
            <a:off x="4696134" y="3825179"/>
            <a:ext cx="3175" cy="17033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</p:spTree>
    <p:extLst>
      <p:ext uri="{BB962C8B-B14F-4D97-AF65-F5344CB8AC3E}">
        <p14:creationId xmlns:p14="http://schemas.microsoft.com/office/powerpoint/2010/main" val="1223604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" grpId="0" animBg="1"/>
      <p:bldP spid="146" grpId="0" animBg="1"/>
      <p:bldP spid="147" grpId="0" animBg="1"/>
      <p:bldP spid="148" grpId="0"/>
      <p:bldP spid="50" grpId="0" animBg="1"/>
      <p:bldP spid="51" grpId="0"/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5400000">
            <a:off x="1981060" y="2691261"/>
            <a:ext cx="3272731" cy="2157411"/>
          </a:xfrm>
          <a:prstGeom prst="arc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effectLst/>
              </a:rPr>
              <a:t>Nonprice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Competition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Equilibrium quantities for various ceilings.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>Unregulated supply and demand shown with dashes.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200" b="0" dirty="0">
                <a:solidFill>
                  <a:schemeClr val="tx1"/>
                </a:solidFill>
                <a:effectLst/>
              </a:rPr>
              <a:t>(also contradicts 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Krugman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 and Wells, and most other textbooks)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26947" y="3911906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784962" y="4067481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46369" y="3451531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4" name="Straight Connector 86"/>
          <p:cNvCxnSpPr>
            <a:cxnSpLocks noChangeShapeType="1"/>
          </p:cNvCxnSpPr>
          <p:nvPr/>
        </p:nvCxnSpPr>
        <p:spPr bwMode="auto">
          <a:xfrm>
            <a:off x="4696134" y="3825179"/>
            <a:ext cx="3175" cy="17033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53" name="Oval 188"/>
          <p:cNvSpPr>
            <a:spLocks noChangeArrowheads="1"/>
          </p:cNvSpPr>
          <p:nvPr/>
        </p:nvSpPr>
        <p:spPr bwMode="auto">
          <a:xfrm>
            <a:off x="4654065" y="3723578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" name="Oval 188"/>
          <p:cNvSpPr>
            <a:spLocks noChangeArrowheads="1"/>
          </p:cNvSpPr>
          <p:nvPr/>
        </p:nvSpPr>
        <p:spPr bwMode="auto">
          <a:xfrm>
            <a:off x="4646128" y="4020649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7424" y="5112414"/>
            <a:ext cx="573576" cy="38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188"/>
          <p:cNvSpPr>
            <a:spLocks noChangeArrowheads="1"/>
          </p:cNvSpPr>
          <p:nvPr/>
        </p:nvSpPr>
        <p:spPr bwMode="auto">
          <a:xfrm>
            <a:off x="4573412" y="4350947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" name="Oval 188"/>
          <p:cNvSpPr>
            <a:spLocks noChangeArrowheads="1"/>
          </p:cNvSpPr>
          <p:nvPr/>
        </p:nvSpPr>
        <p:spPr bwMode="auto">
          <a:xfrm>
            <a:off x="4454350" y="4681940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" name="Oval 188"/>
          <p:cNvSpPr>
            <a:spLocks noChangeArrowheads="1"/>
          </p:cNvSpPr>
          <p:nvPr/>
        </p:nvSpPr>
        <p:spPr bwMode="auto">
          <a:xfrm>
            <a:off x="4263850" y="4984358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" name="Line 83"/>
          <p:cNvSpPr>
            <a:spLocks noChangeShapeType="1"/>
          </p:cNvSpPr>
          <p:nvPr/>
        </p:nvSpPr>
        <p:spPr bwMode="auto">
          <a:xfrm>
            <a:off x="2784961" y="4395092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" name="Line 83"/>
          <p:cNvSpPr>
            <a:spLocks noChangeShapeType="1"/>
          </p:cNvSpPr>
          <p:nvPr/>
        </p:nvSpPr>
        <p:spPr bwMode="auto">
          <a:xfrm>
            <a:off x="2784960" y="4730879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" name="Line 83"/>
          <p:cNvSpPr>
            <a:spLocks noChangeShapeType="1"/>
          </p:cNvSpPr>
          <p:nvPr/>
        </p:nvSpPr>
        <p:spPr bwMode="auto">
          <a:xfrm>
            <a:off x="2774050" y="5023276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" name="Rectangle 179"/>
          <p:cNvSpPr>
            <a:spLocks noChangeArrowheads="1"/>
          </p:cNvSpPr>
          <p:nvPr/>
        </p:nvSpPr>
        <p:spPr bwMode="auto">
          <a:xfrm>
            <a:off x="6629400" y="2307053"/>
            <a:ext cx="21937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See also Summers “Mandated Benefits” 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176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6" grpId="0" animBg="1"/>
      <p:bldP spid="146" grpId="1" animBg="1"/>
      <p:bldP spid="147" grpId="0" animBg="1"/>
      <p:bldP spid="147" grpId="1" animBg="1"/>
      <p:bldP spid="148" grpId="0"/>
      <p:bldP spid="148" grpId="1"/>
      <p:bldP spid="53" grpId="0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Rights </a:t>
            </a:r>
            <a:r>
              <a:rPr lang="en-US" altLang="en-US" sz="3600" dirty="0" err="1"/>
              <a:t>Assigment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3: </a:t>
            </a:r>
            <a:r>
              <a:rPr lang="en-US" altLang="en-US" sz="3600" dirty="0" err="1" smtClean="0"/>
              <a:t>Nonprice</a:t>
            </a:r>
            <a:r>
              <a:rPr lang="en-US" altLang="en-US" sz="3600" dirty="0" smtClean="0"/>
              <a:t> Competition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  <a:r>
              <a:rPr lang="en-US" altLang="en-US" dirty="0" smtClean="0"/>
              <a:t>uantity </a:t>
            </a:r>
            <a:r>
              <a:rPr lang="en-US" altLang="en-US" dirty="0"/>
              <a:t>traded depends </a:t>
            </a:r>
            <a:r>
              <a:rPr lang="en-US" altLang="en-US" dirty="0" smtClean="0"/>
              <a:t>on both demand and supply.</a:t>
            </a:r>
          </a:p>
          <a:p>
            <a:pPr lvl="1" eaLnBrk="1" hangingPunct="1"/>
            <a:r>
              <a:rPr lang="en-US" altLang="en-US" dirty="0" smtClean="0"/>
              <a:t>E.g., despite a price floor, a tax on suppliers will reduce supply</a:t>
            </a:r>
          </a:p>
          <a:p>
            <a:pPr eaLnBrk="1" hangingPunct="1"/>
            <a:r>
              <a:rPr lang="en-US" altLang="en-US" dirty="0" smtClean="0"/>
              <a:t>Quantity effect is essentially zero in the neighborhood of the competitive outcome</a:t>
            </a:r>
          </a:p>
          <a:p>
            <a:pPr lvl="1" eaLnBrk="1" hangingPunct="1"/>
            <a:r>
              <a:rPr lang="en-US" altLang="en-US" dirty="0" smtClean="0"/>
              <a:t>(need to be clear on how quantity is defined)</a:t>
            </a:r>
          </a:p>
          <a:p>
            <a:pPr eaLnBrk="1" hangingPunct="1"/>
            <a:r>
              <a:rPr lang="en-US" altLang="en-US" dirty="0" smtClean="0"/>
              <a:t>Both consumers and producers are typically worse off</a:t>
            </a:r>
          </a:p>
        </p:txBody>
      </p:sp>
    </p:spTree>
    <p:extLst>
      <p:ext uri="{BB962C8B-B14F-4D97-AF65-F5344CB8AC3E}">
        <p14:creationId xmlns:p14="http://schemas.microsoft.com/office/powerpoint/2010/main" val="169863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Queues 201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Wait time is a product attribute</a:t>
            </a:r>
          </a:p>
          <a:p>
            <a:pPr eaLnBrk="1" hangingPunct="1"/>
            <a:r>
              <a:rPr lang="en-US" altLang="en-US" dirty="0" smtClean="0"/>
              <a:t>Absent regulation, suppliers spend resources to reduce customer waiting</a:t>
            </a:r>
          </a:p>
        </p:txBody>
      </p:sp>
    </p:spTree>
    <p:extLst>
      <p:ext uri="{BB962C8B-B14F-4D97-AF65-F5344CB8AC3E}">
        <p14:creationId xmlns:p14="http://schemas.microsoft.com/office/powerpoint/2010/main" val="30141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384"/>
            <a:ext cx="9144000" cy="60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859867" y="1947333"/>
            <a:ext cx="40386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0" y="16933"/>
            <a:ext cx="9144000" cy="6339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Is Customer Waiting Evidence of Waste?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12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158"/>
          <p:cNvSpPr>
            <a:spLocks noChangeShapeType="1"/>
          </p:cNvSpPr>
          <p:nvPr/>
        </p:nvSpPr>
        <p:spPr bwMode="auto">
          <a:xfrm>
            <a:off x="3384637" y="2777921"/>
            <a:ext cx="2254164" cy="2224999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effectLst/>
              </a:rPr>
              <a:t>Nonprice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Competition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Small deviations from competition shift demand and supply equally.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>Unregulated supply and demand shown with dashes.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200" b="0" dirty="0">
                <a:solidFill>
                  <a:schemeClr val="tx1"/>
                </a:solidFill>
                <a:effectLst/>
              </a:rPr>
              <a:t>(also contradicts 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Krugman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 and Wells, and most other textbooks)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822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26947" y="3911906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784962" y="4067481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46369" y="3451531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50" name="Line 159"/>
          <p:cNvSpPr>
            <a:spLocks noChangeShapeType="1"/>
          </p:cNvSpPr>
          <p:nvPr/>
        </p:nvSpPr>
        <p:spPr bwMode="auto">
          <a:xfrm flipH="1">
            <a:off x="3503038" y="2816608"/>
            <a:ext cx="2462188" cy="2430178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" name="Rectangle 200"/>
          <p:cNvSpPr>
            <a:spLocks noChangeArrowheads="1"/>
          </p:cNvSpPr>
          <p:nvPr/>
        </p:nvSpPr>
        <p:spPr bwMode="auto">
          <a:xfrm>
            <a:off x="6023284" y="2735079"/>
            <a:ext cx="160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S’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5785320" y="2717889"/>
            <a:ext cx="3920" cy="249824"/>
          </a:xfrm>
          <a:prstGeom prst="straightConnector1">
            <a:avLst/>
          </a:prstGeom>
          <a:ln w="19050">
            <a:solidFill>
              <a:srgbClr val="0099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19152" y="3045717"/>
            <a:ext cx="0" cy="230883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98"/>
          <p:cNvSpPr>
            <a:spLocks noChangeArrowheads="1"/>
          </p:cNvSpPr>
          <p:nvPr/>
        </p:nvSpPr>
        <p:spPr bwMode="auto">
          <a:xfrm>
            <a:off x="5702321" y="5272979"/>
            <a:ext cx="1699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D’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cxnSp>
        <p:nvCxnSpPr>
          <p:cNvPr id="64" name="Straight Connector 86"/>
          <p:cNvCxnSpPr>
            <a:cxnSpLocks noChangeShapeType="1"/>
          </p:cNvCxnSpPr>
          <p:nvPr/>
        </p:nvCxnSpPr>
        <p:spPr bwMode="auto">
          <a:xfrm>
            <a:off x="4696134" y="3825179"/>
            <a:ext cx="3175" cy="17033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</p:spTree>
    <p:extLst>
      <p:ext uri="{BB962C8B-B14F-4D97-AF65-F5344CB8AC3E}">
        <p14:creationId xmlns:p14="http://schemas.microsoft.com/office/powerpoint/2010/main" val="2650063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Queues 201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Wait time is a product attribute</a:t>
            </a:r>
          </a:p>
          <a:p>
            <a:pPr eaLnBrk="1" hangingPunct="1"/>
            <a:r>
              <a:rPr lang="en-US" altLang="en-US" dirty="0" smtClean="0"/>
              <a:t>Absent regulation, suppliers spend resources to reduce customer waiting</a:t>
            </a:r>
          </a:p>
          <a:p>
            <a:pPr eaLnBrk="1" hangingPunct="1"/>
            <a:r>
              <a:rPr lang="en-US" altLang="en-US" dirty="0" smtClean="0"/>
              <a:t>Quantity </a:t>
            </a:r>
            <a:r>
              <a:rPr lang="en-US" altLang="en-US" dirty="0"/>
              <a:t>traded depends on the price </a:t>
            </a:r>
            <a:r>
              <a:rPr lang="en-US" altLang="en-US" dirty="0" smtClean="0"/>
              <a:t>regulation, the effect of queues on supply costs, AND </a:t>
            </a:r>
            <a:r>
              <a:rPr lang="en-US" altLang="en-US" dirty="0"/>
              <a:t>the characteristics of the </a:t>
            </a:r>
            <a:r>
              <a:rPr lang="en-US" altLang="en-US" dirty="0" smtClean="0"/>
              <a:t>buyers </a:t>
            </a:r>
            <a:r>
              <a:rPr lang="en-US" altLang="en-US" dirty="0"/>
              <a:t>(e.g., </a:t>
            </a:r>
            <a:r>
              <a:rPr lang="en-US" altLang="en-US" dirty="0" smtClean="0"/>
              <a:t>their income) </a:t>
            </a:r>
          </a:p>
          <a:p>
            <a:pPr eaLnBrk="1" hangingPunct="1"/>
            <a:r>
              <a:rPr lang="en-US" altLang="en-US" dirty="0" smtClean="0"/>
              <a:t>Quantity traded is less than competitive</a:t>
            </a:r>
          </a:p>
          <a:p>
            <a:pPr eaLnBrk="1" hangingPunct="1"/>
            <a:r>
              <a:rPr lang="en-US" altLang="en-US" dirty="0" smtClean="0"/>
              <a:t>Consumers are typically worse off (the marginal consumer is always worse off)</a:t>
            </a:r>
          </a:p>
        </p:txBody>
      </p:sp>
    </p:spTree>
    <p:extLst>
      <p:ext uri="{BB962C8B-B14F-4D97-AF65-F5344CB8AC3E}">
        <p14:creationId xmlns:p14="http://schemas.microsoft.com/office/powerpoint/2010/main" val="14445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Price Regulation: Principles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Property rights</a:t>
            </a:r>
          </a:p>
          <a:p>
            <a:pPr eaLnBrk="1" hangingPunct="1"/>
            <a:r>
              <a:rPr lang="en-US" altLang="en-US" dirty="0" smtClean="0"/>
              <a:t>Competition</a:t>
            </a:r>
          </a:p>
          <a:p>
            <a:pPr lvl="1" eaLnBrk="1" hangingPunct="1"/>
            <a:r>
              <a:rPr lang="en-US" altLang="en-US" dirty="0" smtClean="0"/>
              <a:t>Pre-regulation</a:t>
            </a:r>
          </a:p>
          <a:p>
            <a:pPr lvl="1" eaLnBrk="1" hangingPunct="1"/>
            <a:r>
              <a:rPr lang="en-US" altLang="en-US" dirty="0" smtClean="0"/>
              <a:t>Non-price product attributes</a:t>
            </a:r>
          </a:p>
          <a:p>
            <a:pPr eaLnBrk="1" hangingPunct="1"/>
            <a:r>
              <a:rPr lang="en-US" altLang="en-US" dirty="0" smtClean="0"/>
              <a:t>Regulator Value</a:t>
            </a:r>
          </a:p>
          <a:p>
            <a:pPr eaLnBrk="1" hangingPunct="1"/>
            <a:r>
              <a:rPr lang="en-US" altLang="en-US" dirty="0" smtClean="0"/>
              <a:t>Determinants of the quantity traded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4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Quality-Quantity Substitution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Sometimes quality and quantity are substitutes</a:t>
            </a:r>
          </a:p>
          <a:p>
            <a:pPr eaLnBrk="1" hangingPunct="1"/>
            <a:r>
              <a:rPr lang="en-US" altLang="en-US" dirty="0" smtClean="0"/>
              <a:t>Distinguish the aggregate number of units purchased from the aggregate consumer value of those units</a:t>
            </a:r>
          </a:p>
          <a:p>
            <a:pPr eaLnBrk="1" hangingPunct="1"/>
            <a:r>
              <a:rPr lang="en-US" altLang="en-US" dirty="0" smtClean="0"/>
              <a:t>E.g., square feet of apartment space vs. housing services</a:t>
            </a:r>
          </a:p>
          <a:p>
            <a:pPr eaLnBrk="1" hangingPunct="1"/>
            <a:r>
              <a:rPr lang="en-US" altLang="en-US" dirty="0" smtClean="0"/>
              <a:t>Price ceilings can </a:t>
            </a:r>
            <a:r>
              <a:rPr lang="en-US" altLang="en-US" i="1" dirty="0" smtClean="0"/>
              <a:t>increase</a:t>
            </a:r>
            <a:r>
              <a:rPr lang="en-US" altLang="en-US" dirty="0" smtClean="0"/>
              <a:t> the number of units purchased!</a:t>
            </a:r>
          </a:p>
        </p:txBody>
      </p:sp>
    </p:spTree>
    <p:extLst>
      <p:ext uri="{BB962C8B-B14F-4D97-AF65-F5344CB8AC3E}">
        <p14:creationId xmlns:p14="http://schemas.microsoft.com/office/powerpoint/2010/main" val="4379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5400000">
            <a:off x="1981060" y="2691261"/>
            <a:ext cx="3272731" cy="2157411"/>
          </a:xfrm>
          <a:prstGeom prst="arc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effectLst/>
              </a:rPr>
              <a:t>Nonprice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Competition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with a quality-quantity tradeoff.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>Unregulated supply and demand shown with dashes.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200" b="0" dirty="0">
                <a:solidFill>
                  <a:schemeClr val="tx1"/>
                </a:solidFill>
                <a:effectLst/>
              </a:rPr>
              <a:t>(also contradicts 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Krugman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 and Wells, and most other textbooks)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5487316" y="5978632"/>
            <a:ext cx="13641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Housing services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26947" y="3911906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784962" y="4067481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46369" y="3451531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4" name="Straight Connector 86"/>
          <p:cNvCxnSpPr>
            <a:cxnSpLocks noChangeShapeType="1"/>
          </p:cNvCxnSpPr>
          <p:nvPr/>
        </p:nvCxnSpPr>
        <p:spPr bwMode="auto">
          <a:xfrm>
            <a:off x="4696134" y="3825179"/>
            <a:ext cx="3175" cy="17033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53" name="Oval 188"/>
          <p:cNvSpPr>
            <a:spLocks noChangeArrowheads="1"/>
          </p:cNvSpPr>
          <p:nvPr/>
        </p:nvSpPr>
        <p:spPr bwMode="auto">
          <a:xfrm>
            <a:off x="4654065" y="3723578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" name="Oval 188"/>
          <p:cNvSpPr>
            <a:spLocks noChangeArrowheads="1"/>
          </p:cNvSpPr>
          <p:nvPr/>
        </p:nvSpPr>
        <p:spPr bwMode="auto">
          <a:xfrm>
            <a:off x="4646128" y="4020649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7424" y="5112414"/>
            <a:ext cx="573576" cy="38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188"/>
          <p:cNvSpPr>
            <a:spLocks noChangeArrowheads="1"/>
          </p:cNvSpPr>
          <p:nvPr/>
        </p:nvSpPr>
        <p:spPr bwMode="auto">
          <a:xfrm>
            <a:off x="4573412" y="4350947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" name="Oval 188"/>
          <p:cNvSpPr>
            <a:spLocks noChangeArrowheads="1"/>
          </p:cNvSpPr>
          <p:nvPr/>
        </p:nvSpPr>
        <p:spPr bwMode="auto">
          <a:xfrm>
            <a:off x="4454350" y="4681940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" name="Oval 188"/>
          <p:cNvSpPr>
            <a:spLocks noChangeArrowheads="1"/>
          </p:cNvSpPr>
          <p:nvPr/>
        </p:nvSpPr>
        <p:spPr bwMode="auto">
          <a:xfrm>
            <a:off x="4263850" y="4984358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" name="Line 83"/>
          <p:cNvSpPr>
            <a:spLocks noChangeShapeType="1"/>
          </p:cNvSpPr>
          <p:nvPr/>
        </p:nvSpPr>
        <p:spPr bwMode="auto">
          <a:xfrm>
            <a:off x="2784961" y="4395092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" name="Line 83"/>
          <p:cNvSpPr>
            <a:spLocks noChangeShapeType="1"/>
          </p:cNvSpPr>
          <p:nvPr/>
        </p:nvSpPr>
        <p:spPr bwMode="auto">
          <a:xfrm>
            <a:off x="2784960" y="4730879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" name="Line 83"/>
          <p:cNvSpPr>
            <a:spLocks noChangeShapeType="1"/>
          </p:cNvSpPr>
          <p:nvPr/>
        </p:nvSpPr>
        <p:spPr bwMode="auto">
          <a:xfrm>
            <a:off x="2774050" y="5023276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5181600" y="5857754"/>
            <a:ext cx="19050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1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5400000">
            <a:off x="3558783" y="3828611"/>
            <a:ext cx="1636366" cy="1519078"/>
          </a:xfrm>
          <a:custGeom>
            <a:avLst/>
            <a:gdLst>
              <a:gd name="connsiteX0" fmla="*/ 1636365 w 3272731"/>
              <a:gd name="connsiteY0" fmla="*/ 0 h 2157411"/>
              <a:gd name="connsiteX1" fmla="*/ 3272731 w 3272731"/>
              <a:gd name="connsiteY1" fmla="*/ 1078706 h 2157411"/>
              <a:gd name="connsiteX2" fmla="*/ 1636366 w 3272731"/>
              <a:gd name="connsiteY2" fmla="*/ 1078706 h 2157411"/>
              <a:gd name="connsiteX3" fmla="*/ 1636365 w 3272731"/>
              <a:gd name="connsiteY3" fmla="*/ 0 h 2157411"/>
              <a:gd name="connsiteX0" fmla="*/ 1636365 w 3272731"/>
              <a:gd name="connsiteY0" fmla="*/ 0 h 2157411"/>
              <a:gd name="connsiteX1" fmla="*/ 3272731 w 3272731"/>
              <a:gd name="connsiteY1" fmla="*/ 1078706 h 2157411"/>
              <a:gd name="connsiteX0" fmla="*/ 0 w 1636366"/>
              <a:gd name="connsiteY0" fmla="*/ 310475 h 1389181"/>
              <a:gd name="connsiteX1" fmla="*/ 1636366 w 1636366"/>
              <a:gd name="connsiteY1" fmla="*/ 1389181 h 1389181"/>
              <a:gd name="connsiteX2" fmla="*/ 1 w 1636366"/>
              <a:gd name="connsiteY2" fmla="*/ 1389181 h 1389181"/>
              <a:gd name="connsiteX3" fmla="*/ 0 w 1636366"/>
              <a:gd name="connsiteY3" fmla="*/ 310475 h 1389181"/>
              <a:gd name="connsiteX0" fmla="*/ 0 w 1636366"/>
              <a:gd name="connsiteY0" fmla="*/ 310475 h 1389181"/>
              <a:gd name="connsiteX1" fmla="*/ 721072 w 1636366"/>
              <a:gd name="connsiteY1" fmla="*/ 10743 h 1389181"/>
              <a:gd name="connsiteX2" fmla="*/ 1636366 w 1636366"/>
              <a:gd name="connsiteY2" fmla="*/ 1389181 h 1389181"/>
              <a:gd name="connsiteX0" fmla="*/ 0 w 1636366"/>
              <a:gd name="connsiteY0" fmla="*/ 428272 h 1506978"/>
              <a:gd name="connsiteX1" fmla="*/ 1636366 w 1636366"/>
              <a:gd name="connsiteY1" fmla="*/ 1506978 h 1506978"/>
              <a:gd name="connsiteX2" fmla="*/ 1 w 1636366"/>
              <a:gd name="connsiteY2" fmla="*/ 1506978 h 1506978"/>
              <a:gd name="connsiteX3" fmla="*/ 0 w 1636366"/>
              <a:gd name="connsiteY3" fmla="*/ 428272 h 1506978"/>
              <a:gd name="connsiteX0" fmla="*/ 0 w 1636366"/>
              <a:gd name="connsiteY0" fmla="*/ 428272 h 1506978"/>
              <a:gd name="connsiteX1" fmla="*/ 316262 w 1636366"/>
              <a:gd name="connsiteY1" fmla="*/ 66629 h 1506978"/>
              <a:gd name="connsiteX2" fmla="*/ 721072 w 1636366"/>
              <a:gd name="connsiteY2" fmla="*/ 128540 h 1506978"/>
              <a:gd name="connsiteX3" fmla="*/ 1636366 w 1636366"/>
              <a:gd name="connsiteY3" fmla="*/ 1506978 h 1506978"/>
              <a:gd name="connsiteX0" fmla="*/ 0 w 1636366"/>
              <a:gd name="connsiteY0" fmla="*/ 463471 h 1542177"/>
              <a:gd name="connsiteX1" fmla="*/ 1636366 w 1636366"/>
              <a:gd name="connsiteY1" fmla="*/ 1542177 h 1542177"/>
              <a:gd name="connsiteX2" fmla="*/ 1 w 1636366"/>
              <a:gd name="connsiteY2" fmla="*/ 1542177 h 1542177"/>
              <a:gd name="connsiteX3" fmla="*/ 0 w 1636366"/>
              <a:gd name="connsiteY3" fmla="*/ 463471 h 1542177"/>
              <a:gd name="connsiteX0" fmla="*/ 0 w 1636366"/>
              <a:gd name="connsiteY0" fmla="*/ 463471 h 1542177"/>
              <a:gd name="connsiteX1" fmla="*/ 316262 w 1636366"/>
              <a:gd name="connsiteY1" fmla="*/ 101828 h 1542177"/>
              <a:gd name="connsiteX2" fmla="*/ 944910 w 1636366"/>
              <a:gd name="connsiteY2" fmla="*/ 106589 h 1542177"/>
              <a:gd name="connsiteX3" fmla="*/ 1636366 w 1636366"/>
              <a:gd name="connsiteY3" fmla="*/ 1542177 h 1542177"/>
              <a:gd name="connsiteX0" fmla="*/ 0 w 1636366"/>
              <a:gd name="connsiteY0" fmla="*/ 463471 h 1542177"/>
              <a:gd name="connsiteX1" fmla="*/ 1636366 w 1636366"/>
              <a:gd name="connsiteY1" fmla="*/ 1542177 h 1542177"/>
              <a:gd name="connsiteX2" fmla="*/ 1 w 1636366"/>
              <a:gd name="connsiteY2" fmla="*/ 1542177 h 1542177"/>
              <a:gd name="connsiteX3" fmla="*/ 0 w 1636366"/>
              <a:gd name="connsiteY3" fmla="*/ 463471 h 1542177"/>
              <a:gd name="connsiteX0" fmla="*/ 0 w 1636366"/>
              <a:gd name="connsiteY0" fmla="*/ 463471 h 1542177"/>
              <a:gd name="connsiteX1" fmla="*/ 316262 w 1636366"/>
              <a:gd name="connsiteY1" fmla="*/ 101828 h 1542177"/>
              <a:gd name="connsiteX2" fmla="*/ 944910 w 1636366"/>
              <a:gd name="connsiteY2" fmla="*/ 106589 h 1542177"/>
              <a:gd name="connsiteX3" fmla="*/ 1636366 w 1636366"/>
              <a:gd name="connsiteY3" fmla="*/ 1542177 h 1542177"/>
              <a:gd name="connsiteX0" fmla="*/ 0 w 1636366"/>
              <a:gd name="connsiteY0" fmla="*/ 445810 h 1524516"/>
              <a:gd name="connsiteX1" fmla="*/ 1636366 w 1636366"/>
              <a:gd name="connsiteY1" fmla="*/ 1524516 h 1524516"/>
              <a:gd name="connsiteX2" fmla="*/ 1 w 1636366"/>
              <a:gd name="connsiteY2" fmla="*/ 1524516 h 1524516"/>
              <a:gd name="connsiteX3" fmla="*/ 0 w 1636366"/>
              <a:gd name="connsiteY3" fmla="*/ 445810 h 1524516"/>
              <a:gd name="connsiteX0" fmla="*/ 0 w 1636366"/>
              <a:gd name="connsiteY0" fmla="*/ 445810 h 1524516"/>
              <a:gd name="connsiteX1" fmla="*/ 316262 w 1636366"/>
              <a:gd name="connsiteY1" fmla="*/ 84167 h 1524516"/>
              <a:gd name="connsiteX2" fmla="*/ 944910 w 1636366"/>
              <a:gd name="connsiteY2" fmla="*/ 88928 h 1524516"/>
              <a:gd name="connsiteX3" fmla="*/ 1636366 w 1636366"/>
              <a:gd name="connsiteY3" fmla="*/ 1524516 h 1524516"/>
              <a:gd name="connsiteX0" fmla="*/ 0 w 1636366"/>
              <a:gd name="connsiteY0" fmla="*/ 450566 h 1529272"/>
              <a:gd name="connsiteX1" fmla="*/ 1636366 w 1636366"/>
              <a:gd name="connsiteY1" fmla="*/ 1529272 h 1529272"/>
              <a:gd name="connsiteX2" fmla="*/ 1 w 1636366"/>
              <a:gd name="connsiteY2" fmla="*/ 1529272 h 1529272"/>
              <a:gd name="connsiteX3" fmla="*/ 0 w 1636366"/>
              <a:gd name="connsiteY3" fmla="*/ 450566 h 1529272"/>
              <a:gd name="connsiteX0" fmla="*/ 0 w 1636366"/>
              <a:gd name="connsiteY0" fmla="*/ 450566 h 1529272"/>
              <a:gd name="connsiteX1" fmla="*/ 316262 w 1636366"/>
              <a:gd name="connsiteY1" fmla="*/ 88923 h 1529272"/>
              <a:gd name="connsiteX2" fmla="*/ 949672 w 1636366"/>
              <a:gd name="connsiteY2" fmla="*/ 86541 h 1529272"/>
              <a:gd name="connsiteX3" fmla="*/ 1636366 w 1636366"/>
              <a:gd name="connsiteY3" fmla="*/ 1529272 h 1529272"/>
              <a:gd name="connsiteX0" fmla="*/ 0 w 1636366"/>
              <a:gd name="connsiteY0" fmla="*/ 453774 h 1532480"/>
              <a:gd name="connsiteX1" fmla="*/ 1636366 w 1636366"/>
              <a:gd name="connsiteY1" fmla="*/ 1532480 h 1532480"/>
              <a:gd name="connsiteX2" fmla="*/ 1 w 1636366"/>
              <a:gd name="connsiteY2" fmla="*/ 1532480 h 1532480"/>
              <a:gd name="connsiteX3" fmla="*/ 0 w 1636366"/>
              <a:gd name="connsiteY3" fmla="*/ 453774 h 1532480"/>
              <a:gd name="connsiteX0" fmla="*/ 0 w 1636366"/>
              <a:gd name="connsiteY0" fmla="*/ 453774 h 1532480"/>
              <a:gd name="connsiteX1" fmla="*/ 318643 w 1636366"/>
              <a:gd name="connsiteY1" fmla="*/ 82606 h 1532480"/>
              <a:gd name="connsiteX2" fmla="*/ 949672 w 1636366"/>
              <a:gd name="connsiteY2" fmla="*/ 89749 h 1532480"/>
              <a:gd name="connsiteX3" fmla="*/ 1636366 w 1636366"/>
              <a:gd name="connsiteY3" fmla="*/ 1532480 h 1532480"/>
              <a:gd name="connsiteX0" fmla="*/ 0 w 1636366"/>
              <a:gd name="connsiteY0" fmla="*/ 402212 h 1480918"/>
              <a:gd name="connsiteX1" fmla="*/ 1636366 w 1636366"/>
              <a:gd name="connsiteY1" fmla="*/ 1480918 h 1480918"/>
              <a:gd name="connsiteX2" fmla="*/ 1 w 1636366"/>
              <a:gd name="connsiteY2" fmla="*/ 1480918 h 1480918"/>
              <a:gd name="connsiteX3" fmla="*/ 0 w 1636366"/>
              <a:gd name="connsiteY3" fmla="*/ 402212 h 1480918"/>
              <a:gd name="connsiteX0" fmla="*/ 0 w 1636366"/>
              <a:gd name="connsiteY0" fmla="*/ 402212 h 1480918"/>
              <a:gd name="connsiteX1" fmla="*/ 318643 w 1636366"/>
              <a:gd name="connsiteY1" fmla="*/ 31044 h 1480918"/>
              <a:gd name="connsiteX2" fmla="*/ 949672 w 1636366"/>
              <a:gd name="connsiteY2" fmla="*/ 38187 h 1480918"/>
              <a:gd name="connsiteX3" fmla="*/ 1354483 w 1636366"/>
              <a:gd name="connsiteY3" fmla="*/ 333464 h 1480918"/>
              <a:gd name="connsiteX4" fmla="*/ 1636366 w 1636366"/>
              <a:gd name="connsiteY4" fmla="*/ 1480918 h 1480918"/>
              <a:gd name="connsiteX0" fmla="*/ 0 w 1636366"/>
              <a:gd name="connsiteY0" fmla="*/ 440372 h 1519078"/>
              <a:gd name="connsiteX1" fmla="*/ 1636366 w 1636366"/>
              <a:gd name="connsiteY1" fmla="*/ 1519078 h 1519078"/>
              <a:gd name="connsiteX2" fmla="*/ 1 w 1636366"/>
              <a:gd name="connsiteY2" fmla="*/ 1519078 h 1519078"/>
              <a:gd name="connsiteX3" fmla="*/ 0 w 1636366"/>
              <a:gd name="connsiteY3" fmla="*/ 440372 h 1519078"/>
              <a:gd name="connsiteX0" fmla="*/ 0 w 1636366"/>
              <a:gd name="connsiteY0" fmla="*/ 440372 h 1519078"/>
              <a:gd name="connsiteX1" fmla="*/ 318643 w 1636366"/>
              <a:gd name="connsiteY1" fmla="*/ 69204 h 1519078"/>
              <a:gd name="connsiteX2" fmla="*/ 654396 w 1636366"/>
              <a:gd name="connsiteY2" fmla="*/ 149 h 1519078"/>
              <a:gd name="connsiteX3" fmla="*/ 949672 w 1636366"/>
              <a:gd name="connsiteY3" fmla="*/ 76347 h 1519078"/>
              <a:gd name="connsiteX4" fmla="*/ 1354483 w 1636366"/>
              <a:gd name="connsiteY4" fmla="*/ 371624 h 1519078"/>
              <a:gd name="connsiteX5" fmla="*/ 1636366 w 1636366"/>
              <a:gd name="connsiteY5" fmla="*/ 1519078 h 1519078"/>
              <a:gd name="connsiteX0" fmla="*/ 0 w 1636366"/>
              <a:gd name="connsiteY0" fmla="*/ 440372 h 1519078"/>
              <a:gd name="connsiteX1" fmla="*/ 1636366 w 1636366"/>
              <a:gd name="connsiteY1" fmla="*/ 1519078 h 1519078"/>
              <a:gd name="connsiteX2" fmla="*/ 1 w 1636366"/>
              <a:gd name="connsiteY2" fmla="*/ 1519078 h 1519078"/>
              <a:gd name="connsiteX3" fmla="*/ 0 w 1636366"/>
              <a:gd name="connsiteY3" fmla="*/ 440372 h 1519078"/>
              <a:gd name="connsiteX0" fmla="*/ 0 w 1636366"/>
              <a:gd name="connsiteY0" fmla="*/ 440372 h 1519078"/>
              <a:gd name="connsiteX1" fmla="*/ 318643 w 1636366"/>
              <a:gd name="connsiteY1" fmla="*/ 69204 h 1519078"/>
              <a:gd name="connsiteX2" fmla="*/ 654396 w 1636366"/>
              <a:gd name="connsiteY2" fmla="*/ 149 h 1519078"/>
              <a:gd name="connsiteX3" fmla="*/ 949672 w 1636366"/>
              <a:gd name="connsiteY3" fmla="*/ 76347 h 1519078"/>
              <a:gd name="connsiteX4" fmla="*/ 1354483 w 1636366"/>
              <a:gd name="connsiteY4" fmla="*/ 371624 h 1519078"/>
              <a:gd name="connsiteX5" fmla="*/ 1636366 w 1636366"/>
              <a:gd name="connsiteY5" fmla="*/ 1519078 h 1519078"/>
              <a:gd name="connsiteX0" fmla="*/ 0 w 1636366"/>
              <a:gd name="connsiteY0" fmla="*/ 440372 h 1519078"/>
              <a:gd name="connsiteX1" fmla="*/ 1636366 w 1636366"/>
              <a:gd name="connsiteY1" fmla="*/ 1519078 h 1519078"/>
              <a:gd name="connsiteX2" fmla="*/ 1 w 1636366"/>
              <a:gd name="connsiteY2" fmla="*/ 1519078 h 1519078"/>
              <a:gd name="connsiteX3" fmla="*/ 0 w 1636366"/>
              <a:gd name="connsiteY3" fmla="*/ 440372 h 1519078"/>
              <a:gd name="connsiteX0" fmla="*/ 0 w 1636366"/>
              <a:gd name="connsiteY0" fmla="*/ 440372 h 1519078"/>
              <a:gd name="connsiteX1" fmla="*/ 318643 w 1636366"/>
              <a:gd name="connsiteY1" fmla="*/ 69204 h 1519078"/>
              <a:gd name="connsiteX2" fmla="*/ 654396 w 1636366"/>
              <a:gd name="connsiteY2" fmla="*/ 149 h 1519078"/>
              <a:gd name="connsiteX3" fmla="*/ 949672 w 1636366"/>
              <a:gd name="connsiteY3" fmla="*/ 76347 h 1519078"/>
              <a:gd name="connsiteX4" fmla="*/ 1354483 w 1636366"/>
              <a:gd name="connsiteY4" fmla="*/ 371624 h 1519078"/>
              <a:gd name="connsiteX5" fmla="*/ 1636366 w 1636366"/>
              <a:gd name="connsiteY5" fmla="*/ 1519078 h 1519078"/>
              <a:gd name="connsiteX0" fmla="*/ 0 w 1636366"/>
              <a:gd name="connsiteY0" fmla="*/ 440372 h 1519078"/>
              <a:gd name="connsiteX1" fmla="*/ 1636366 w 1636366"/>
              <a:gd name="connsiteY1" fmla="*/ 1519078 h 1519078"/>
              <a:gd name="connsiteX2" fmla="*/ 1 w 1636366"/>
              <a:gd name="connsiteY2" fmla="*/ 1519078 h 1519078"/>
              <a:gd name="connsiteX3" fmla="*/ 0 w 1636366"/>
              <a:gd name="connsiteY3" fmla="*/ 440372 h 1519078"/>
              <a:gd name="connsiteX0" fmla="*/ 0 w 1636366"/>
              <a:gd name="connsiteY0" fmla="*/ 440372 h 1519078"/>
              <a:gd name="connsiteX1" fmla="*/ 318643 w 1636366"/>
              <a:gd name="connsiteY1" fmla="*/ 69204 h 1519078"/>
              <a:gd name="connsiteX2" fmla="*/ 654396 w 1636366"/>
              <a:gd name="connsiteY2" fmla="*/ 149 h 1519078"/>
              <a:gd name="connsiteX3" fmla="*/ 959197 w 1636366"/>
              <a:gd name="connsiteY3" fmla="*/ 57297 h 1519078"/>
              <a:gd name="connsiteX4" fmla="*/ 1354483 w 1636366"/>
              <a:gd name="connsiteY4" fmla="*/ 371624 h 1519078"/>
              <a:gd name="connsiteX5" fmla="*/ 1636366 w 1636366"/>
              <a:gd name="connsiteY5" fmla="*/ 1519078 h 151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6366" h="1519078" stroke="0" extrusionOk="0">
                <a:moveTo>
                  <a:pt x="0" y="440372"/>
                </a:moveTo>
                <a:cubicBezTo>
                  <a:pt x="903740" y="440372"/>
                  <a:pt x="1636366" y="923325"/>
                  <a:pt x="1636366" y="1519078"/>
                </a:cubicBezTo>
                <a:lnTo>
                  <a:pt x="1" y="1519078"/>
                </a:lnTo>
                <a:cubicBezTo>
                  <a:pt x="1" y="1159509"/>
                  <a:pt x="0" y="799941"/>
                  <a:pt x="0" y="440372"/>
                </a:cubicBezTo>
                <a:close/>
              </a:path>
              <a:path w="1636366" h="1519078" fill="none">
                <a:moveTo>
                  <a:pt x="0" y="440372"/>
                </a:moveTo>
                <a:cubicBezTo>
                  <a:pt x="63822" y="411055"/>
                  <a:pt x="198464" y="119159"/>
                  <a:pt x="318643" y="69204"/>
                </a:cubicBezTo>
                <a:cubicBezTo>
                  <a:pt x="428106" y="3374"/>
                  <a:pt x="549225" y="-1041"/>
                  <a:pt x="654396" y="149"/>
                </a:cubicBezTo>
                <a:cubicBezTo>
                  <a:pt x="759567" y="1339"/>
                  <a:pt x="831006" y="12450"/>
                  <a:pt x="959197" y="57297"/>
                </a:cubicBezTo>
                <a:cubicBezTo>
                  <a:pt x="1087387" y="102144"/>
                  <a:pt x="1240034" y="131169"/>
                  <a:pt x="1354483" y="371624"/>
                </a:cubicBezTo>
                <a:cubicBezTo>
                  <a:pt x="1468932" y="612079"/>
                  <a:pt x="1565970" y="1318311"/>
                  <a:pt x="1636366" y="1519078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effectLst/>
              </a:rPr>
              <a:t>Nonprice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Competition</a:t>
            </a:r>
            <a:r>
              <a:rPr lang="en-US" sz="2400" dirty="0">
                <a:solidFill>
                  <a:schemeClr val="tx1"/>
                </a:solidFill>
                <a:effectLst/>
              </a:rPr>
              <a:t/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with a quality-quantity tradeoff.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>Unregulated supply and demand shown with dashes.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200" b="0" dirty="0">
                <a:solidFill>
                  <a:schemeClr val="tx1"/>
                </a:solidFill>
                <a:effectLst/>
              </a:rPr>
              <a:t>(also contradicts 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Krugman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 and Wells, and most other textbooks)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26947" y="3911906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784962" y="4067481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46369" y="3451531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4" name="Straight Connector 86"/>
          <p:cNvCxnSpPr>
            <a:cxnSpLocks noChangeShapeType="1"/>
          </p:cNvCxnSpPr>
          <p:nvPr/>
        </p:nvCxnSpPr>
        <p:spPr bwMode="auto">
          <a:xfrm>
            <a:off x="4696134" y="3825179"/>
            <a:ext cx="3175" cy="17033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53" name="Oval 188"/>
          <p:cNvSpPr>
            <a:spLocks noChangeArrowheads="1"/>
          </p:cNvSpPr>
          <p:nvPr/>
        </p:nvSpPr>
        <p:spPr bwMode="auto">
          <a:xfrm>
            <a:off x="4654065" y="3723578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" name="Oval 188"/>
          <p:cNvSpPr>
            <a:spLocks noChangeArrowheads="1"/>
          </p:cNvSpPr>
          <p:nvPr/>
        </p:nvSpPr>
        <p:spPr bwMode="auto">
          <a:xfrm>
            <a:off x="5017603" y="4020649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7424" y="5112414"/>
            <a:ext cx="573576" cy="38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188"/>
          <p:cNvSpPr>
            <a:spLocks noChangeArrowheads="1"/>
          </p:cNvSpPr>
          <p:nvPr/>
        </p:nvSpPr>
        <p:spPr bwMode="auto">
          <a:xfrm>
            <a:off x="5101740" y="4358677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" name="Oval 188"/>
          <p:cNvSpPr>
            <a:spLocks noChangeArrowheads="1"/>
          </p:cNvSpPr>
          <p:nvPr/>
        </p:nvSpPr>
        <p:spPr bwMode="auto">
          <a:xfrm>
            <a:off x="5041416" y="4679254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" name="Oval 188"/>
          <p:cNvSpPr>
            <a:spLocks noChangeArrowheads="1"/>
          </p:cNvSpPr>
          <p:nvPr/>
        </p:nvSpPr>
        <p:spPr bwMode="auto">
          <a:xfrm>
            <a:off x="4878212" y="4979595"/>
            <a:ext cx="84137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" name="Line 83"/>
          <p:cNvSpPr>
            <a:spLocks noChangeShapeType="1"/>
          </p:cNvSpPr>
          <p:nvPr/>
        </p:nvSpPr>
        <p:spPr bwMode="auto">
          <a:xfrm>
            <a:off x="2784961" y="4395092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" name="Line 83"/>
          <p:cNvSpPr>
            <a:spLocks noChangeShapeType="1"/>
          </p:cNvSpPr>
          <p:nvPr/>
        </p:nvSpPr>
        <p:spPr bwMode="auto">
          <a:xfrm>
            <a:off x="2784960" y="4730879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" name="Line 83"/>
          <p:cNvSpPr>
            <a:spLocks noChangeShapeType="1"/>
          </p:cNvSpPr>
          <p:nvPr/>
        </p:nvSpPr>
        <p:spPr bwMode="auto">
          <a:xfrm>
            <a:off x="2774050" y="5023276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" name="Rectangle 179"/>
          <p:cNvSpPr>
            <a:spLocks noChangeArrowheads="1"/>
          </p:cNvSpPr>
          <p:nvPr/>
        </p:nvSpPr>
        <p:spPr bwMode="auto">
          <a:xfrm>
            <a:off x="4561229" y="5978632"/>
            <a:ext cx="27844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Square feet of 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apartments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(billions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0" name="Rectangle 179"/>
          <p:cNvSpPr>
            <a:spLocks noChangeArrowheads="1"/>
          </p:cNvSpPr>
          <p:nvPr/>
        </p:nvSpPr>
        <p:spPr bwMode="auto">
          <a:xfrm>
            <a:off x="5041835" y="3470758"/>
            <a:ext cx="8839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Elasticity = -1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784972" y="3738393"/>
            <a:ext cx="315666" cy="250201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376966" y="5857754"/>
            <a:ext cx="3243034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70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878" grpId="0" animBg="1"/>
      <p:bldP spid="30918" grpId="0"/>
      <p:bldP spid="146" grpId="0" animBg="1"/>
      <p:bldP spid="147" grpId="0" animBg="1"/>
      <p:bldP spid="148" grpId="0"/>
      <p:bldP spid="54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0" grpId="0"/>
      <p:bldP spid="60" grpId="1"/>
      <p:bldP spid="6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Who has the property rights?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6868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Who determines how the good is made?</a:t>
            </a:r>
          </a:p>
          <a:p>
            <a:pPr eaLnBrk="1" hangingPunct="1"/>
            <a:r>
              <a:rPr lang="en-US" altLang="en-US" dirty="0" smtClean="0"/>
              <a:t>Who has the right to grant exemptions?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Who assigns the right to use</a:t>
            </a:r>
            <a:r>
              <a:rPr lang="en-US" altLang="en-US" dirty="0" smtClean="0">
                <a:solidFill>
                  <a:srgbClr val="FFFF00"/>
                </a:solidFill>
              </a:rPr>
              <a:t>?</a:t>
            </a:r>
          </a:p>
          <a:p>
            <a:pPr lvl="1" eaLnBrk="1" hangingPunct="1"/>
            <a:r>
              <a:rPr lang="en-US" altLang="en-US" dirty="0"/>
              <a:t>Buyer takes the good by </a:t>
            </a:r>
            <a:r>
              <a:rPr lang="en-US" altLang="en-US" dirty="0" smtClean="0"/>
              <a:t>force: </a:t>
            </a:r>
            <a:r>
              <a:rPr lang="en-US" altLang="en-US" dirty="0" smtClean="0">
                <a:solidFill>
                  <a:srgbClr val="FFFF00"/>
                </a:solidFill>
              </a:rPr>
              <a:t>conscription, taxation in kind</a:t>
            </a:r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altLang="en-US" dirty="0" smtClean="0"/>
              <a:t>Seller decides, or it is part of the regulation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/>
          </a:p>
        </p:txBody>
      </p:sp>
      <p:pic>
        <p:nvPicPr>
          <p:cNvPr id="1026" name="Picture 2" descr="C:\Users\cbm\SkyDrive\quicktrans\today\IMG_2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7" b="33220"/>
          <a:stretch/>
        </p:blipFill>
        <p:spPr bwMode="auto">
          <a:xfrm>
            <a:off x="1307757" y="753762"/>
            <a:ext cx="64911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junk\petrol-que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981200"/>
            <a:ext cx="48958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junk\usgasque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9784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 158"/>
          <p:cNvSpPr>
            <a:spLocks noChangeShapeType="1"/>
          </p:cNvSpPr>
          <p:nvPr/>
        </p:nvSpPr>
        <p:spPr bwMode="auto">
          <a:xfrm flipV="1">
            <a:off x="3448805" y="4719735"/>
            <a:ext cx="284859" cy="282009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" name="Line 158"/>
          <p:cNvSpPr>
            <a:spLocks noChangeShapeType="1"/>
          </p:cNvSpPr>
          <p:nvPr/>
        </p:nvSpPr>
        <p:spPr bwMode="auto">
          <a:xfrm>
            <a:off x="3432484" y="2522635"/>
            <a:ext cx="306833" cy="302648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6858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 Lottery Allocating Goods to Buyers: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onsumer surplus and the Average Benefit curve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6027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D = MB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  <p:cxnSp>
        <p:nvCxnSpPr>
          <p:cNvPr id="50" name="Straight Connector 86"/>
          <p:cNvCxnSpPr>
            <a:cxnSpLocks noChangeShapeType="1"/>
          </p:cNvCxnSpPr>
          <p:nvPr/>
        </p:nvCxnSpPr>
        <p:spPr bwMode="auto">
          <a:xfrm>
            <a:off x="4053197" y="2825282"/>
            <a:ext cx="6350" cy="2712073"/>
          </a:xfrm>
          <a:prstGeom prst="line">
            <a:avLst/>
          </a:prstGeom>
          <a:noFill/>
          <a:ln w="2222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61" name="Rectangle 198"/>
          <p:cNvSpPr>
            <a:spLocks noChangeArrowheads="1"/>
          </p:cNvSpPr>
          <p:nvPr/>
        </p:nvSpPr>
        <p:spPr bwMode="auto">
          <a:xfrm>
            <a:off x="6045840" y="4504291"/>
            <a:ext cx="240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 smtClean="0">
                <a:solidFill>
                  <a:srgbClr val="000000"/>
                </a:solidFill>
                <a:latin typeface="Myriad Pro" pitchFamily="34" charset="0"/>
              </a:rPr>
              <a:t>AB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26694" y="2825282"/>
            <a:ext cx="50006" cy="291773"/>
          </a:xfrm>
          <a:custGeom>
            <a:avLst/>
            <a:gdLst>
              <a:gd name="connsiteX0" fmla="*/ 2381 w 50006"/>
              <a:gd name="connsiteY0" fmla="*/ 0 h 464344"/>
              <a:gd name="connsiteX1" fmla="*/ 50006 w 50006"/>
              <a:gd name="connsiteY1" fmla="*/ 47625 h 464344"/>
              <a:gd name="connsiteX2" fmla="*/ 50006 w 50006"/>
              <a:gd name="connsiteY2" fmla="*/ 464344 h 464344"/>
              <a:gd name="connsiteX3" fmla="*/ 0 w 50006"/>
              <a:gd name="connsiteY3" fmla="*/ 407194 h 464344"/>
              <a:gd name="connsiteX4" fmla="*/ 2381 w 50006"/>
              <a:gd name="connsiteY4" fmla="*/ 0 h 464344"/>
              <a:gd name="connsiteX0" fmla="*/ 2381 w 50006"/>
              <a:gd name="connsiteY0" fmla="*/ 0 h 457200"/>
              <a:gd name="connsiteX1" fmla="*/ 50006 w 50006"/>
              <a:gd name="connsiteY1" fmla="*/ 47625 h 457200"/>
              <a:gd name="connsiteX2" fmla="*/ 47625 w 50006"/>
              <a:gd name="connsiteY2" fmla="*/ 457200 h 457200"/>
              <a:gd name="connsiteX3" fmla="*/ 0 w 50006"/>
              <a:gd name="connsiteY3" fmla="*/ 407194 h 457200"/>
              <a:gd name="connsiteX4" fmla="*/ 2381 w 5000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" h="457200">
                <a:moveTo>
                  <a:pt x="2381" y="0"/>
                </a:moveTo>
                <a:lnTo>
                  <a:pt x="50006" y="47625"/>
                </a:lnTo>
                <a:cubicBezTo>
                  <a:pt x="49212" y="184150"/>
                  <a:pt x="48419" y="320675"/>
                  <a:pt x="47625" y="457200"/>
                </a:cubicBezTo>
                <a:lnTo>
                  <a:pt x="0" y="407194"/>
                </a:lnTo>
                <a:cubicBezTo>
                  <a:pt x="794" y="277019"/>
                  <a:pt x="1587" y="146844"/>
                  <a:pt x="238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ne 158"/>
          <p:cNvSpPr>
            <a:spLocks noChangeShapeType="1"/>
          </p:cNvSpPr>
          <p:nvPr/>
        </p:nvSpPr>
        <p:spPr bwMode="auto">
          <a:xfrm>
            <a:off x="4696134" y="3772807"/>
            <a:ext cx="637865" cy="627743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" name="Rectangle 179"/>
          <p:cNvSpPr>
            <a:spLocks noChangeArrowheads="1"/>
          </p:cNvSpPr>
          <p:nvPr/>
        </p:nvSpPr>
        <p:spPr bwMode="auto">
          <a:xfrm>
            <a:off x="5654835" y="2936021"/>
            <a:ext cx="35440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Low-value buyers added to the market.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105400" y="3298370"/>
            <a:ext cx="989110" cy="834911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79"/>
          <p:cNvSpPr>
            <a:spLocks noChangeArrowheads="1"/>
          </p:cNvSpPr>
          <p:nvPr/>
        </p:nvSpPr>
        <p:spPr bwMode="auto">
          <a:xfrm>
            <a:off x="6045840" y="3182242"/>
            <a:ext cx="29583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Their numbers depend on price elasticity of demand and the lottery chances.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Line 158"/>
          <p:cNvSpPr>
            <a:spLocks noChangeShapeType="1"/>
          </p:cNvSpPr>
          <p:nvPr/>
        </p:nvSpPr>
        <p:spPr bwMode="auto">
          <a:xfrm>
            <a:off x="3432484" y="2528743"/>
            <a:ext cx="1255713" cy="1244064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4170866" y="1872435"/>
            <a:ext cx="248734" cy="1333036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79"/>
          <p:cNvSpPr>
            <a:spLocks noChangeArrowheads="1"/>
          </p:cNvSpPr>
          <p:nvPr/>
        </p:nvSpPr>
        <p:spPr bwMode="auto">
          <a:xfrm>
            <a:off x="4201223" y="1731012"/>
            <a:ext cx="44725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Their numbers depend the lottery chances.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Rectangle 179"/>
          <p:cNvSpPr>
            <a:spLocks noChangeArrowheads="1"/>
          </p:cNvSpPr>
          <p:nvPr/>
        </p:nvSpPr>
        <p:spPr bwMode="auto">
          <a:xfrm>
            <a:off x="3882812" y="1503103"/>
            <a:ext cx="47277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High-value buyers removed from the market.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 rot="2683468">
            <a:off x="5417706" y="2027366"/>
            <a:ext cx="217003" cy="182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ine 158"/>
          <p:cNvSpPr>
            <a:spLocks noChangeShapeType="1"/>
          </p:cNvSpPr>
          <p:nvPr/>
        </p:nvSpPr>
        <p:spPr bwMode="auto">
          <a:xfrm>
            <a:off x="3444198" y="2539709"/>
            <a:ext cx="2525712" cy="1083870"/>
          </a:xfrm>
          <a:prstGeom prst="line">
            <a:avLst/>
          </a:prstGeom>
          <a:noFill/>
          <a:ln w="30163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07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" grpId="0" animBg="1"/>
      <p:bldP spid="53" grpId="0" animBg="1"/>
      <p:bldP spid="54" grpId="0"/>
      <p:bldP spid="57" grpId="0"/>
      <p:bldP spid="58" grpId="0" animBg="1"/>
      <p:bldP spid="60" grpId="0"/>
      <p:bldP spid="62" grpId="0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The Economic Functions of Prices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Determining the quantity produced and traded</a:t>
            </a:r>
          </a:p>
          <a:p>
            <a:pPr eaLnBrk="1" hangingPunct="1"/>
            <a:r>
              <a:rPr lang="en-US" altLang="en-US" dirty="0" smtClean="0"/>
              <a:t>Determining which demanders receive the good</a:t>
            </a:r>
          </a:p>
          <a:p>
            <a:pPr eaLnBrk="1" hangingPunct="1"/>
            <a:r>
              <a:rPr lang="en-US" altLang="en-US" dirty="0" smtClean="0"/>
              <a:t>Determining which suppliers produce</a:t>
            </a:r>
          </a:p>
          <a:p>
            <a:pPr eaLnBrk="1" hangingPunct="1"/>
            <a:r>
              <a:rPr lang="en-US" altLang="en-US" dirty="0" smtClean="0"/>
              <a:t>Price by itself is zero sum</a:t>
            </a:r>
          </a:p>
          <a:p>
            <a:pPr eaLnBrk="1" hangingPunct="1"/>
            <a:r>
              <a:rPr lang="en-US" altLang="en-US" dirty="0" smtClean="0"/>
              <a:t>Exhausting gains from trade: buyer-seller, buyer-buyer, seller-seller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E.g., labor market: price = wage</a:t>
            </a:r>
          </a:p>
          <a:p>
            <a:pPr lvl="1" eaLnBrk="1" hangingPunct="1"/>
            <a:r>
              <a:rPr lang="en-US" altLang="en-US" dirty="0" smtClean="0"/>
              <a:t>How many jobs?</a:t>
            </a:r>
          </a:p>
          <a:p>
            <a:pPr lvl="1" eaLnBrk="1" hangingPunct="1"/>
            <a:r>
              <a:rPr lang="en-US" altLang="en-US" dirty="0" smtClean="0"/>
              <a:t>Who works?  They have time, skills, and/or desire</a:t>
            </a:r>
          </a:p>
          <a:p>
            <a:pPr lvl="1" eaLnBrk="1" hangingPunct="1"/>
            <a:r>
              <a:rPr lang="en-US" altLang="en-US" dirty="0" smtClean="0"/>
              <a:t>What tasks?  Value-creating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68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204"/>
          <p:cNvSpPr>
            <a:spLocks noChangeArrowheads="1"/>
          </p:cNvSpPr>
          <p:nvPr/>
        </p:nvSpPr>
        <p:spPr bwMode="auto">
          <a:xfrm>
            <a:off x="7565737" y="2709864"/>
            <a:ext cx="1143000" cy="975856"/>
          </a:xfrm>
          <a:prstGeom prst="rect">
            <a:avLst/>
          </a:prstGeom>
          <a:solidFill>
            <a:srgbClr val="FF0000">
              <a:alpha val="63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0" name="Rectangle 204"/>
          <p:cNvSpPr>
            <a:spLocks noChangeArrowheads="1"/>
          </p:cNvSpPr>
          <p:nvPr/>
        </p:nvSpPr>
        <p:spPr bwMode="auto">
          <a:xfrm>
            <a:off x="6460837" y="3914319"/>
            <a:ext cx="1104900" cy="1057275"/>
          </a:xfrm>
          <a:prstGeom prst="rect">
            <a:avLst/>
          </a:prstGeom>
          <a:solidFill>
            <a:srgbClr val="FF0000">
              <a:alpha val="63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24" name="Rectangle 204"/>
          <p:cNvSpPr>
            <a:spLocks noChangeArrowheads="1"/>
          </p:cNvSpPr>
          <p:nvPr/>
        </p:nvSpPr>
        <p:spPr bwMode="auto">
          <a:xfrm>
            <a:off x="6449566" y="3685719"/>
            <a:ext cx="2286000" cy="246063"/>
          </a:xfrm>
          <a:prstGeom prst="rect">
            <a:avLst/>
          </a:prstGeom>
          <a:solidFill>
            <a:srgbClr val="C7C4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28" name="Line 208"/>
          <p:cNvSpPr>
            <a:spLocks noChangeShapeType="1"/>
          </p:cNvSpPr>
          <p:nvPr/>
        </p:nvSpPr>
        <p:spPr bwMode="auto">
          <a:xfrm>
            <a:off x="5033516" y="3703182"/>
            <a:ext cx="3686175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9" name="Rectangle 204"/>
          <p:cNvSpPr>
            <a:spLocks noChangeArrowheads="1"/>
          </p:cNvSpPr>
          <p:nvPr/>
        </p:nvSpPr>
        <p:spPr bwMode="auto">
          <a:xfrm>
            <a:off x="7554466" y="3703182"/>
            <a:ext cx="1143000" cy="1260019"/>
          </a:xfrm>
          <a:prstGeom prst="rect">
            <a:avLst/>
          </a:prstGeom>
          <a:solidFill>
            <a:srgbClr val="FF0000">
              <a:alpha val="63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8" name="Rectangle 204"/>
          <p:cNvSpPr>
            <a:spLocks noChangeArrowheads="1"/>
          </p:cNvSpPr>
          <p:nvPr/>
        </p:nvSpPr>
        <p:spPr bwMode="auto">
          <a:xfrm>
            <a:off x="6449566" y="2709406"/>
            <a:ext cx="1104900" cy="1204913"/>
          </a:xfrm>
          <a:prstGeom prst="rect">
            <a:avLst/>
          </a:prstGeom>
          <a:solidFill>
            <a:srgbClr val="FF0000">
              <a:alpha val="63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8" name="Rectangle 179"/>
          <p:cNvSpPr>
            <a:spLocks noChangeArrowheads="1"/>
          </p:cNvSpPr>
          <p:nvPr/>
        </p:nvSpPr>
        <p:spPr bwMode="auto">
          <a:xfrm>
            <a:off x="2333179" y="4348620"/>
            <a:ext cx="15066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9900"/>
                </a:solidFill>
                <a:latin typeface="+mn-lt"/>
              </a:rPr>
              <a:t>Landlords willing to supply at less than $</a:t>
            </a:r>
            <a:r>
              <a:rPr lang="en-US" sz="1400" dirty="0">
                <a:solidFill>
                  <a:srgbClr val="009900"/>
                </a:solidFill>
                <a:latin typeface="+mn-lt"/>
              </a:rPr>
              <a:t>7</a:t>
            </a:r>
            <a:r>
              <a:rPr lang="en-US" sz="1400" dirty="0" smtClean="0">
                <a:solidFill>
                  <a:srgbClr val="009900"/>
                </a:solidFill>
                <a:latin typeface="+mn-lt"/>
              </a:rPr>
              <a:t>00 but not below $</a:t>
            </a:r>
            <a:r>
              <a:rPr lang="en-US" sz="1400" dirty="0">
                <a:solidFill>
                  <a:srgbClr val="009900"/>
                </a:solidFill>
                <a:latin typeface="+mn-lt"/>
              </a:rPr>
              <a:t>6</a:t>
            </a:r>
            <a:r>
              <a:rPr lang="en-US" sz="1400" dirty="0" smtClean="0">
                <a:solidFill>
                  <a:srgbClr val="009900"/>
                </a:solidFill>
                <a:latin typeface="+mn-lt"/>
              </a:rPr>
              <a:t>00</a:t>
            </a:r>
            <a:endParaRPr lang="en-US" sz="14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29" name="Line 158"/>
          <p:cNvSpPr>
            <a:spLocks noChangeShapeType="1"/>
          </p:cNvSpPr>
          <p:nvPr/>
        </p:nvSpPr>
        <p:spPr bwMode="auto">
          <a:xfrm flipV="1">
            <a:off x="1995487" y="4431050"/>
            <a:ext cx="284859" cy="282009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1974404" y="2231569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" name="Line 158"/>
          <p:cNvSpPr>
            <a:spLocks noChangeShapeType="1"/>
          </p:cNvSpPr>
          <p:nvPr/>
        </p:nvSpPr>
        <p:spPr bwMode="auto">
          <a:xfrm>
            <a:off x="1979166" y="2233950"/>
            <a:ext cx="306833" cy="302648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555625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effectLst/>
              </a:rPr>
              <a:t>An Unregulated Market for Apartments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1400" b="0" dirty="0" smtClean="0">
                <a:solidFill>
                  <a:schemeClr val="tx1"/>
                </a:solidFill>
                <a:effectLst/>
              </a:rPr>
              <a:t>(same presentation as Krugman &amp; Wells)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1340991" y="223156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1340991" y="285704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1340991" y="410640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1340991" y="473188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7" name="Line 137"/>
          <p:cNvSpPr>
            <a:spLocks noChangeShapeType="1"/>
          </p:cNvSpPr>
          <p:nvPr/>
        </p:nvSpPr>
        <p:spPr bwMode="auto">
          <a:xfrm>
            <a:off x="1340991" y="254271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8" name="Line 138"/>
          <p:cNvSpPr>
            <a:spLocks noChangeShapeType="1"/>
          </p:cNvSpPr>
          <p:nvPr/>
        </p:nvSpPr>
        <p:spPr bwMode="auto">
          <a:xfrm>
            <a:off x="1340991" y="316978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1340991" y="348410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0" name="Line 140"/>
          <p:cNvSpPr>
            <a:spLocks noChangeShapeType="1"/>
          </p:cNvSpPr>
          <p:nvPr/>
        </p:nvSpPr>
        <p:spPr bwMode="auto">
          <a:xfrm>
            <a:off x="1340991" y="379366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1" name="Line 141"/>
          <p:cNvSpPr>
            <a:spLocks noChangeShapeType="1"/>
          </p:cNvSpPr>
          <p:nvPr/>
        </p:nvSpPr>
        <p:spPr bwMode="auto">
          <a:xfrm>
            <a:off x="1340991" y="441914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4511229" y="5239882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3" name="Line 143"/>
          <p:cNvSpPr>
            <a:spLocks noChangeShapeType="1"/>
          </p:cNvSpPr>
          <p:nvPr/>
        </p:nvSpPr>
        <p:spPr bwMode="auto">
          <a:xfrm>
            <a:off x="4195316" y="5239882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3877816" y="5239882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5" name="Line 145"/>
          <p:cNvSpPr>
            <a:spLocks noChangeShapeType="1"/>
          </p:cNvSpPr>
          <p:nvPr/>
        </p:nvSpPr>
        <p:spPr bwMode="auto">
          <a:xfrm>
            <a:off x="3560316" y="5239882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6" name="Line 146"/>
          <p:cNvSpPr>
            <a:spLocks noChangeShapeType="1"/>
          </p:cNvSpPr>
          <p:nvPr/>
        </p:nvSpPr>
        <p:spPr bwMode="auto">
          <a:xfrm>
            <a:off x="2926904" y="5239882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3242816" y="5239882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2609404" y="5239882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9" name="Line 149"/>
          <p:cNvSpPr>
            <a:spLocks noChangeShapeType="1"/>
          </p:cNvSpPr>
          <p:nvPr/>
        </p:nvSpPr>
        <p:spPr bwMode="auto">
          <a:xfrm>
            <a:off x="2291904" y="5239882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1974404" y="5239882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1340990" y="1656918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1340991" y="5089069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1683891" y="5354182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1298129" y="4984294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1298129" y="5058907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1591816" y="5306557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1656904" y="5306557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1974404" y="2231569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1883916" y="5387519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1" name="Rectangle 161"/>
          <p:cNvSpPr>
            <a:spLocks noChangeArrowheads="1"/>
          </p:cNvSpPr>
          <p:nvPr/>
        </p:nvSpPr>
        <p:spPr bwMode="auto">
          <a:xfrm>
            <a:off x="2199829" y="5387519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1.7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1188591" y="5387519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2517329" y="5387519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4" name="Rectangle 164"/>
          <p:cNvSpPr>
            <a:spLocks noChangeArrowheads="1"/>
          </p:cNvSpPr>
          <p:nvPr/>
        </p:nvSpPr>
        <p:spPr bwMode="auto">
          <a:xfrm>
            <a:off x="2833241" y="5387519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1.9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3149154" y="5387519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3784154" y="5387519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7" name="Rectangle 167"/>
          <p:cNvSpPr>
            <a:spLocks noChangeArrowheads="1"/>
          </p:cNvSpPr>
          <p:nvPr/>
        </p:nvSpPr>
        <p:spPr bwMode="auto">
          <a:xfrm>
            <a:off x="3466654" y="5387519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2.1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8" name="Rectangle 168"/>
          <p:cNvSpPr>
            <a:spLocks noChangeArrowheads="1"/>
          </p:cNvSpPr>
          <p:nvPr/>
        </p:nvSpPr>
        <p:spPr bwMode="auto">
          <a:xfrm>
            <a:off x="4101654" y="5387519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2.3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4417566" y="5387519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850454" y="2134732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1" name="Rectangle 171"/>
          <p:cNvSpPr>
            <a:spLocks noChangeArrowheads="1"/>
          </p:cNvSpPr>
          <p:nvPr/>
        </p:nvSpPr>
        <p:spPr bwMode="auto">
          <a:xfrm>
            <a:off x="928241" y="244429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1,300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928241" y="2757032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3" name="Rectangle 173"/>
          <p:cNvSpPr>
            <a:spLocks noChangeArrowheads="1"/>
          </p:cNvSpPr>
          <p:nvPr/>
        </p:nvSpPr>
        <p:spPr bwMode="auto">
          <a:xfrm>
            <a:off x="928241" y="3069769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1,100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928241" y="3380919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5" name="Rectangle 175"/>
          <p:cNvSpPr>
            <a:spLocks noChangeArrowheads="1"/>
          </p:cNvSpPr>
          <p:nvPr/>
        </p:nvSpPr>
        <p:spPr bwMode="auto">
          <a:xfrm>
            <a:off x="1036191" y="3695244"/>
            <a:ext cx="2143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900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1036191" y="4006394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7" name="Rectangle 177"/>
          <p:cNvSpPr>
            <a:spLocks noChangeArrowheads="1"/>
          </p:cNvSpPr>
          <p:nvPr/>
        </p:nvSpPr>
        <p:spPr bwMode="auto">
          <a:xfrm>
            <a:off x="1036191" y="4319132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700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1036191" y="4630282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3212103" y="5689947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00" name="Oval 180"/>
          <p:cNvSpPr>
            <a:spLocks noChangeArrowheads="1"/>
          </p:cNvSpPr>
          <p:nvPr/>
        </p:nvSpPr>
        <p:spPr bwMode="auto">
          <a:xfrm>
            <a:off x="1933129" y="2183944"/>
            <a:ext cx="84137" cy="936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01" name="Oval 181"/>
          <p:cNvSpPr>
            <a:spLocks noChangeArrowheads="1"/>
          </p:cNvSpPr>
          <p:nvPr/>
        </p:nvSpPr>
        <p:spPr bwMode="auto">
          <a:xfrm>
            <a:off x="2250629" y="2496682"/>
            <a:ext cx="82550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02" name="Oval 182"/>
          <p:cNvSpPr>
            <a:spLocks noChangeArrowheads="1"/>
          </p:cNvSpPr>
          <p:nvPr/>
        </p:nvSpPr>
        <p:spPr bwMode="auto">
          <a:xfrm>
            <a:off x="2566541" y="2811007"/>
            <a:ext cx="85725" cy="936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03" name="Oval 183"/>
          <p:cNvSpPr>
            <a:spLocks noChangeArrowheads="1"/>
          </p:cNvSpPr>
          <p:nvPr/>
        </p:nvSpPr>
        <p:spPr bwMode="auto">
          <a:xfrm>
            <a:off x="2884041" y="3123744"/>
            <a:ext cx="84138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04" name="Oval 184"/>
          <p:cNvSpPr>
            <a:spLocks noChangeArrowheads="1"/>
          </p:cNvSpPr>
          <p:nvPr/>
        </p:nvSpPr>
        <p:spPr bwMode="auto">
          <a:xfrm>
            <a:off x="3199954" y="3438069"/>
            <a:ext cx="85725" cy="936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05" name="Oval 185"/>
          <p:cNvSpPr>
            <a:spLocks noChangeArrowheads="1"/>
          </p:cNvSpPr>
          <p:nvPr/>
        </p:nvSpPr>
        <p:spPr bwMode="auto">
          <a:xfrm>
            <a:off x="3519041" y="3123744"/>
            <a:ext cx="82550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06" name="Oval 186"/>
          <p:cNvSpPr>
            <a:spLocks noChangeArrowheads="1"/>
          </p:cNvSpPr>
          <p:nvPr/>
        </p:nvSpPr>
        <p:spPr bwMode="auto">
          <a:xfrm>
            <a:off x="3836541" y="2811007"/>
            <a:ext cx="82550" cy="936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07" name="Oval 187"/>
          <p:cNvSpPr>
            <a:spLocks noChangeArrowheads="1"/>
          </p:cNvSpPr>
          <p:nvPr/>
        </p:nvSpPr>
        <p:spPr bwMode="auto">
          <a:xfrm>
            <a:off x="4152454" y="2496682"/>
            <a:ext cx="82550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08" name="Oval 188"/>
          <p:cNvSpPr>
            <a:spLocks noChangeArrowheads="1"/>
          </p:cNvSpPr>
          <p:nvPr/>
        </p:nvSpPr>
        <p:spPr bwMode="auto">
          <a:xfrm>
            <a:off x="4469954" y="2183944"/>
            <a:ext cx="84137" cy="936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09" name="Oval 189"/>
          <p:cNvSpPr>
            <a:spLocks noChangeArrowheads="1"/>
          </p:cNvSpPr>
          <p:nvPr/>
        </p:nvSpPr>
        <p:spPr bwMode="auto">
          <a:xfrm>
            <a:off x="3519041" y="3744457"/>
            <a:ext cx="82550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10" name="Oval 190"/>
          <p:cNvSpPr>
            <a:spLocks noChangeArrowheads="1"/>
          </p:cNvSpPr>
          <p:nvPr/>
        </p:nvSpPr>
        <p:spPr bwMode="auto">
          <a:xfrm>
            <a:off x="3836541" y="4058782"/>
            <a:ext cx="82550" cy="936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11" name="Oval 191"/>
          <p:cNvSpPr>
            <a:spLocks noChangeArrowheads="1"/>
          </p:cNvSpPr>
          <p:nvPr/>
        </p:nvSpPr>
        <p:spPr bwMode="auto">
          <a:xfrm>
            <a:off x="4152454" y="4371519"/>
            <a:ext cx="82550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12" name="Oval 192"/>
          <p:cNvSpPr>
            <a:spLocks noChangeArrowheads="1"/>
          </p:cNvSpPr>
          <p:nvPr/>
        </p:nvSpPr>
        <p:spPr bwMode="auto">
          <a:xfrm>
            <a:off x="4469954" y="4685844"/>
            <a:ext cx="84137" cy="936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13" name="Oval 193"/>
          <p:cNvSpPr>
            <a:spLocks noChangeArrowheads="1"/>
          </p:cNvSpPr>
          <p:nvPr/>
        </p:nvSpPr>
        <p:spPr bwMode="auto">
          <a:xfrm>
            <a:off x="2884041" y="3744457"/>
            <a:ext cx="84138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14" name="Oval 194"/>
          <p:cNvSpPr>
            <a:spLocks noChangeArrowheads="1"/>
          </p:cNvSpPr>
          <p:nvPr/>
        </p:nvSpPr>
        <p:spPr bwMode="auto">
          <a:xfrm>
            <a:off x="2566541" y="4058782"/>
            <a:ext cx="85725" cy="936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15" name="Oval 195"/>
          <p:cNvSpPr>
            <a:spLocks noChangeArrowheads="1"/>
          </p:cNvSpPr>
          <p:nvPr/>
        </p:nvSpPr>
        <p:spPr bwMode="auto">
          <a:xfrm>
            <a:off x="2250629" y="4371519"/>
            <a:ext cx="82550" cy="952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16" name="Oval 196"/>
          <p:cNvSpPr>
            <a:spLocks noChangeArrowheads="1"/>
          </p:cNvSpPr>
          <p:nvPr/>
        </p:nvSpPr>
        <p:spPr bwMode="auto">
          <a:xfrm>
            <a:off x="1933129" y="4685844"/>
            <a:ext cx="84137" cy="936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491158" y="1152863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4569966" y="4716007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9" name="Rectangle 199"/>
          <p:cNvSpPr>
            <a:spLocks noChangeArrowheads="1"/>
          </p:cNvSpPr>
          <p:nvPr/>
        </p:nvSpPr>
        <p:spPr bwMode="auto">
          <a:xfrm>
            <a:off x="3203129" y="3212644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E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4581079" y="2001382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cxnSp>
        <p:nvCxnSpPr>
          <p:cNvPr id="548912" name="Straight Connector 86"/>
          <p:cNvCxnSpPr>
            <a:cxnSpLocks noChangeShapeType="1"/>
          </p:cNvCxnSpPr>
          <p:nvPr/>
        </p:nvCxnSpPr>
        <p:spPr bwMode="auto">
          <a:xfrm>
            <a:off x="1498154" y="3485694"/>
            <a:ext cx="1692275" cy="0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cxnSp>
        <p:nvCxnSpPr>
          <p:cNvPr id="548914" name="Straight Connector 86"/>
          <p:cNvCxnSpPr>
            <a:cxnSpLocks noChangeShapeType="1"/>
          </p:cNvCxnSpPr>
          <p:nvPr/>
        </p:nvCxnSpPr>
        <p:spPr bwMode="auto">
          <a:xfrm>
            <a:off x="3242816" y="3517444"/>
            <a:ext cx="3175" cy="1703388"/>
          </a:xfrm>
          <a:prstGeom prst="line">
            <a:avLst/>
          </a:prstGeom>
          <a:noFill/>
          <a:ln w="15875">
            <a:solidFill>
              <a:srgbClr val="808080"/>
            </a:solidFill>
            <a:prstDash val="sysDot"/>
            <a:round/>
            <a:headEnd/>
            <a:tailEnd type="none" w="med" len="lg"/>
          </a:ln>
        </p:spPr>
      </p:cxnSp>
      <p:sp>
        <p:nvSpPr>
          <p:cNvPr id="30923" name="AutoShape 203"/>
          <p:cNvSpPr>
            <a:spLocks noChangeAspect="1" noChangeArrowheads="1" noTextEdit="1"/>
          </p:cNvSpPr>
          <p:nvPr/>
        </p:nvSpPr>
        <p:spPr bwMode="auto">
          <a:xfrm>
            <a:off x="5001766" y="1628319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25" name="Line 205"/>
          <p:cNvSpPr>
            <a:spLocks noChangeShapeType="1"/>
          </p:cNvSpPr>
          <p:nvPr/>
        </p:nvSpPr>
        <p:spPr bwMode="auto">
          <a:xfrm>
            <a:off x="5033516" y="2955469"/>
            <a:ext cx="3686175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26" name="Line 206"/>
          <p:cNvSpPr>
            <a:spLocks noChangeShapeType="1"/>
          </p:cNvSpPr>
          <p:nvPr/>
        </p:nvSpPr>
        <p:spPr bwMode="auto">
          <a:xfrm>
            <a:off x="5033516" y="3203119"/>
            <a:ext cx="3686175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27" name="Line 207"/>
          <p:cNvSpPr>
            <a:spLocks noChangeShapeType="1"/>
          </p:cNvSpPr>
          <p:nvPr/>
        </p:nvSpPr>
        <p:spPr bwMode="auto">
          <a:xfrm>
            <a:off x="5033516" y="3452357"/>
            <a:ext cx="3686175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29" name="Line 209"/>
          <p:cNvSpPr>
            <a:spLocks noChangeShapeType="1"/>
          </p:cNvSpPr>
          <p:nvPr/>
        </p:nvSpPr>
        <p:spPr bwMode="auto">
          <a:xfrm>
            <a:off x="5049391" y="3914319"/>
            <a:ext cx="3686175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30" name="Line 210"/>
          <p:cNvSpPr>
            <a:spLocks noChangeShapeType="1"/>
          </p:cNvSpPr>
          <p:nvPr/>
        </p:nvSpPr>
        <p:spPr bwMode="auto">
          <a:xfrm>
            <a:off x="5033516" y="4201657"/>
            <a:ext cx="3686175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31" name="Line 211"/>
          <p:cNvSpPr>
            <a:spLocks noChangeShapeType="1"/>
          </p:cNvSpPr>
          <p:nvPr/>
        </p:nvSpPr>
        <p:spPr bwMode="auto">
          <a:xfrm>
            <a:off x="5033516" y="4450894"/>
            <a:ext cx="3686175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32" name="Line 212"/>
          <p:cNvSpPr>
            <a:spLocks noChangeShapeType="1"/>
          </p:cNvSpPr>
          <p:nvPr/>
        </p:nvSpPr>
        <p:spPr bwMode="auto">
          <a:xfrm>
            <a:off x="5033516" y="4700132"/>
            <a:ext cx="3686175" cy="0"/>
          </a:xfrm>
          <a:prstGeom prst="line">
            <a:avLst/>
          </a:prstGeom>
          <a:noFill/>
          <a:ln w="11113">
            <a:solidFill>
              <a:srgbClr val="EBDFD7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33" name="Line 213"/>
          <p:cNvSpPr>
            <a:spLocks noChangeShapeType="1"/>
          </p:cNvSpPr>
          <p:nvPr/>
        </p:nvSpPr>
        <p:spPr bwMode="auto">
          <a:xfrm>
            <a:off x="7554466" y="2684007"/>
            <a:ext cx="0" cy="2266950"/>
          </a:xfrm>
          <a:prstGeom prst="line">
            <a:avLst/>
          </a:prstGeom>
          <a:noFill/>
          <a:ln w="15875">
            <a:solidFill>
              <a:srgbClr val="BCBEC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34" name="Rectangle 214"/>
          <p:cNvSpPr>
            <a:spLocks noChangeArrowheads="1"/>
          </p:cNvSpPr>
          <p:nvPr/>
        </p:nvSpPr>
        <p:spPr bwMode="auto">
          <a:xfrm>
            <a:off x="5431979" y="2722107"/>
            <a:ext cx="4905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35" name="Rectangle 215"/>
          <p:cNvSpPr>
            <a:spLocks noChangeArrowheads="1"/>
          </p:cNvSpPr>
          <p:nvPr/>
        </p:nvSpPr>
        <p:spPr bwMode="auto">
          <a:xfrm>
            <a:off x="5528816" y="2969757"/>
            <a:ext cx="3968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1,300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36" name="Rectangle 216"/>
          <p:cNvSpPr>
            <a:spLocks noChangeArrowheads="1"/>
          </p:cNvSpPr>
          <p:nvPr/>
        </p:nvSpPr>
        <p:spPr bwMode="auto">
          <a:xfrm>
            <a:off x="5528816" y="3220582"/>
            <a:ext cx="3968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37" name="Rectangle 217"/>
          <p:cNvSpPr>
            <a:spLocks noChangeArrowheads="1"/>
          </p:cNvSpPr>
          <p:nvPr/>
        </p:nvSpPr>
        <p:spPr bwMode="auto">
          <a:xfrm>
            <a:off x="5528816" y="3469819"/>
            <a:ext cx="3968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1,100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38" name="Rectangle 218"/>
          <p:cNvSpPr>
            <a:spLocks noChangeArrowheads="1"/>
          </p:cNvSpPr>
          <p:nvPr/>
        </p:nvSpPr>
        <p:spPr bwMode="auto">
          <a:xfrm>
            <a:off x="5528816" y="3720644"/>
            <a:ext cx="3968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39" name="Rectangle 219"/>
          <p:cNvSpPr>
            <a:spLocks noChangeArrowheads="1"/>
          </p:cNvSpPr>
          <p:nvPr/>
        </p:nvSpPr>
        <p:spPr bwMode="auto">
          <a:xfrm>
            <a:off x="5665341" y="3969882"/>
            <a:ext cx="2714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900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0" name="Rectangle 220"/>
          <p:cNvSpPr>
            <a:spLocks noChangeArrowheads="1"/>
          </p:cNvSpPr>
          <p:nvPr/>
        </p:nvSpPr>
        <p:spPr bwMode="auto">
          <a:xfrm>
            <a:off x="5665341" y="4217532"/>
            <a:ext cx="2714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1" name="Rectangle 221"/>
          <p:cNvSpPr>
            <a:spLocks noChangeArrowheads="1"/>
          </p:cNvSpPr>
          <p:nvPr/>
        </p:nvSpPr>
        <p:spPr bwMode="auto">
          <a:xfrm>
            <a:off x="5665341" y="4468357"/>
            <a:ext cx="2714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700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2" name="Rectangle 222"/>
          <p:cNvSpPr>
            <a:spLocks noChangeArrowheads="1"/>
          </p:cNvSpPr>
          <p:nvPr/>
        </p:nvSpPr>
        <p:spPr bwMode="auto">
          <a:xfrm>
            <a:off x="5665341" y="4717594"/>
            <a:ext cx="271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3" name="Rectangle 223"/>
          <p:cNvSpPr>
            <a:spLocks noChangeArrowheads="1"/>
          </p:cNvSpPr>
          <p:nvPr/>
        </p:nvSpPr>
        <p:spPr bwMode="auto">
          <a:xfrm>
            <a:off x="7995791" y="2722107"/>
            <a:ext cx="217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4" name="Rectangle 224"/>
          <p:cNvSpPr>
            <a:spLocks noChangeArrowheads="1"/>
          </p:cNvSpPr>
          <p:nvPr/>
        </p:nvSpPr>
        <p:spPr bwMode="auto">
          <a:xfrm>
            <a:off x="7995791" y="2972932"/>
            <a:ext cx="217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2.3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5" name="Rectangle 225"/>
          <p:cNvSpPr>
            <a:spLocks noChangeArrowheads="1"/>
          </p:cNvSpPr>
          <p:nvPr/>
        </p:nvSpPr>
        <p:spPr bwMode="auto">
          <a:xfrm>
            <a:off x="7995791" y="3220582"/>
            <a:ext cx="2174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6" name="Rectangle 226"/>
          <p:cNvSpPr>
            <a:spLocks noChangeArrowheads="1"/>
          </p:cNvSpPr>
          <p:nvPr/>
        </p:nvSpPr>
        <p:spPr bwMode="auto">
          <a:xfrm>
            <a:off x="7995791" y="3469819"/>
            <a:ext cx="2174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2.1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7" name="Rectangle 227"/>
          <p:cNvSpPr>
            <a:spLocks noChangeArrowheads="1"/>
          </p:cNvSpPr>
          <p:nvPr/>
        </p:nvSpPr>
        <p:spPr bwMode="auto">
          <a:xfrm>
            <a:off x="7995791" y="3720644"/>
            <a:ext cx="2174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8" name="Rectangle 228"/>
          <p:cNvSpPr>
            <a:spLocks noChangeArrowheads="1"/>
          </p:cNvSpPr>
          <p:nvPr/>
        </p:nvSpPr>
        <p:spPr bwMode="auto">
          <a:xfrm>
            <a:off x="7995791" y="3969882"/>
            <a:ext cx="2174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1.9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49" name="Rectangle 229"/>
          <p:cNvSpPr>
            <a:spLocks noChangeArrowheads="1"/>
          </p:cNvSpPr>
          <p:nvPr/>
        </p:nvSpPr>
        <p:spPr bwMode="auto">
          <a:xfrm>
            <a:off x="7995791" y="4220707"/>
            <a:ext cx="2174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0" name="Rectangle 230"/>
          <p:cNvSpPr>
            <a:spLocks noChangeArrowheads="1"/>
          </p:cNvSpPr>
          <p:nvPr/>
        </p:nvSpPr>
        <p:spPr bwMode="auto">
          <a:xfrm>
            <a:off x="7995791" y="4468357"/>
            <a:ext cx="2174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1.7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1" name="Rectangle 231"/>
          <p:cNvSpPr>
            <a:spLocks noChangeArrowheads="1"/>
          </p:cNvSpPr>
          <p:nvPr/>
        </p:nvSpPr>
        <p:spPr bwMode="auto">
          <a:xfrm>
            <a:off x="7995791" y="4717594"/>
            <a:ext cx="217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2" name="Rectangle 232"/>
          <p:cNvSpPr>
            <a:spLocks noChangeArrowheads="1"/>
          </p:cNvSpPr>
          <p:nvPr/>
        </p:nvSpPr>
        <p:spPr bwMode="auto">
          <a:xfrm>
            <a:off x="6841679" y="2722107"/>
            <a:ext cx="2174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3" name="Rectangle 233"/>
          <p:cNvSpPr>
            <a:spLocks noChangeArrowheads="1"/>
          </p:cNvSpPr>
          <p:nvPr/>
        </p:nvSpPr>
        <p:spPr bwMode="auto">
          <a:xfrm>
            <a:off x="6841679" y="2972932"/>
            <a:ext cx="2174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1.7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4" name="Rectangle 234"/>
          <p:cNvSpPr>
            <a:spLocks noChangeArrowheads="1"/>
          </p:cNvSpPr>
          <p:nvPr/>
        </p:nvSpPr>
        <p:spPr bwMode="auto">
          <a:xfrm>
            <a:off x="6841679" y="3220582"/>
            <a:ext cx="2174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5" name="Rectangle 235"/>
          <p:cNvSpPr>
            <a:spLocks noChangeArrowheads="1"/>
          </p:cNvSpPr>
          <p:nvPr/>
        </p:nvSpPr>
        <p:spPr bwMode="auto">
          <a:xfrm>
            <a:off x="6841679" y="3469819"/>
            <a:ext cx="2174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1.9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6" name="Rectangle 236"/>
          <p:cNvSpPr>
            <a:spLocks noChangeArrowheads="1"/>
          </p:cNvSpPr>
          <p:nvPr/>
        </p:nvSpPr>
        <p:spPr bwMode="auto">
          <a:xfrm>
            <a:off x="6841679" y="3720644"/>
            <a:ext cx="2174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7" name="Rectangle 237"/>
          <p:cNvSpPr>
            <a:spLocks noChangeArrowheads="1"/>
          </p:cNvSpPr>
          <p:nvPr/>
        </p:nvSpPr>
        <p:spPr bwMode="auto">
          <a:xfrm>
            <a:off x="6841679" y="3969882"/>
            <a:ext cx="2174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2.1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8" name="Rectangle 238"/>
          <p:cNvSpPr>
            <a:spLocks noChangeArrowheads="1"/>
          </p:cNvSpPr>
          <p:nvPr/>
        </p:nvSpPr>
        <p:spPr bwMode="auto">
          <a:xfrm>
            <a:off x="6841679" y="4220707"/>
            <a:ext cx="2174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59" name="Rectangle 239"/>
          <p:cNvSpPr>
            <a:spLocks noChangeArrowheads="1"/>
          </p:cNvSpPr>
          <p:nvPr/>
        </p:nvSpPr>
        <p:spPr bwMode="auto">
          <a:xfrm>
            <a:off x="6841679" y="4468357"/>
            <a:ext cx="2174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2.3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60" name="Rectangle 240"/>
          <p:cNvSpPr>
            <a:spLocks noChangeArrowheads="1"/>
          </p:cNvSpPr>
          <p:nvPr/>
        </p:nvSpPr>
        <p:spPr bwMode="auto">
          <a:xfrm>
            <a:off x="6841679" y="4717594"/>
            <a:ext cx="2174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61" name="Freeform 241"/>
          <p:cNvSpPr>
            <a:spLocks/>
          </p:cNvSpPr>
          <p:nvPr/>
        </p:nvSpPr>
        <p:spPr bwMode="auto">
          <a:xfrm>
            <a:off x="5022404" y="1655307"/>
            <a:ext cx="3697287" cy="1028700"/>
          </a:xfrm>
          <a:custGeom>
            <a:avLst/>
            <a:gdLst/>
            <a:ahLst/>
            <a:cxnLst>
              <a:cxn ang="0">
                <a:pos x="1656" y="468"/>
              </a:cxn>
              <a:cxn ang="0">
                <a:pos x="3" y="468"/>
              </a:cxn>
              <a:cxn ang="0">
                <a:pos x="0" y="0"/>
              </a:cxn>
              <a:cxn ang="0">
                <a:pos x="1654" y="0"/>
              </a:cxn>
              <a:cxn ang="0">
                <a:pos x="1656" y="468"/>
              </a:cxn>
            </a:cxnLst>
            <a:rect l="0" t="0" r="r" b="b"/>
            <a:pathLst>
              <a:path w="1656" h="468">
                <a:moveTo>
                  <a:pt x="1656" y="468"/>
                </a:moveTo>
                <a:lnTo>
                  <a:pt x="3" y="468"/>
                </a:lnTo>
                <a:lnTo>
                  <a:pt x="0" y="0"/>
                </a:lnTo>
                <a:lnTo>
                  <a:pt x="1654" y="0"/>
                </a:lnTo>
                <a:lnTo>
                  <a:pt x="1656" y="468"/>
                </a:lnTo>
                <a:close/>
              </a:path>
            </a:pathLst>
          </a:custGeom>
          <a:solidFill>
            <a:srgbClr val="EBDF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62" name="Rectangle 242"/>
          <p:cNvSpPr>
            <a:spLocks noChangeArrowheads="1"/>
          </p:cNvSpPr>
          <p:nvPr/>
        </p:nvSpPr>
        <p:spPr bwMode="auto">
          <a:xfrm>
            <a:off x="7766556" y="2238872"/>
            <a:ext cx="747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supplied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63" name="Rectangle 243"/>
          <p:cNvSpPr>
            <a:spLocks noChangeArrowheads="1"/>
          </p:cNvSpPr>
          <p:nvPr/>
        </p:nvSpPr>
        <p:spPr bwMode="auto">
          <a:xfrm>
            <a:off x="6531481" y="2227442"/>
            <a:ext cx="9636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demanded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64" name="Rectangle 244"/>
          <p:cNvSpPr>
            <a:spLocks noChangeArrowheads="1"/>
          </p:cNvSpPr>
          <p:nvPr/>
        </p:nvSpPr>
        <p:spPr bwMode="auto">
          <a:xfrm>
            <a:off x="5077966" y="1944951"/>
            <a:ext cx="1263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b="1" dirty="0">
                <a:solidFill>
                  <a:srgbClr val="000000"/>
                </a:solidFill>
                <a:latin typeface="Myriad Pro" pitchFamily="34" charset="0"/>
              </a:rPr>
              <a:t>Monthly rent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 (per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65" name="Rectangle 245"/>
          <p:cNvSpPr>
            <a:spLocks noChangeArrowheads="1"/>
          </p:cNvSpPr>
          <p:nvPr/>
        </p:nvSpPr>
        <p:spPr bwMode="auto">
          <a:xfrm>
            <a:off x="6581329" y="1729919"/>
            <a:ext cx="18589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b="1" dirty="0">
                <a:solidFill>
                  <a:srgbClr val="000000"/>
                </a:solidFill>
                <a:latin typeface="Myriad Pro" pitchFamily="34" charset="0"/>
              </a:rPr>
              <a:t>Quantity of apartments</a:t>
            </a:r>
            <a:endParaRPr lang="en-US" sz="1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66" name="Rectangle 246"/>
          <p:cNvSpPr>
            <a:spLocks noChangeArrowheads="1"/>
          </p:cNvSpPr>
          <p:nvPr/>
        </p:nvSpPr>
        <p:spPr bwMode="auto">
          <a:xfrm>
            <a:off x="7202041" y="1948994"/>
            <a:ext cx="6810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67" name="Freeform 247"/>
          <p:cNvSpPr>
            <a:spLocks/>
          </p:cNvSpPr>
          <p:nvPr/>
        </p:nvSpPr>
        <p:spPr bwMode="auto">
          <a:xfrm>
            <a:off x="6562279" y="2174419"/>
            <a:ext cx="18827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3" y="0"/>
              </a:cxn>
              <a:cxn ang="0">
                <a:pos x="0" y="0"/>
              </a:cxn>
            </a:cxnLst>
            <a:rect l="0" t="0" r="r" b="b"/>
            <a:pathLst>
              <a:path w="843">
                <a:moveTo>
                  <a:pt x="0" y="0"/>
                </a:moveTo>
                <a:lnTo>
                  <a:pt x="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68" name="Line 248"/>
          <p:cNvSpPr>
            <a:spLocks noChangeShapeType="1"/>
          </p:cNvSpPr>
          <p:nvPr/>
        </p:nvSpPr>
        <p:spPr bwMode="auto">
          <a:xfrm flipV="1">
            <a:off x="6525766" y="2161719"/>
            <a:ext cx="220980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69" name="Line 249"/>
          <p:cNvSpPr>
            <a:spLocks noChangeShapeType="1"/>
          </p:cNvSpPr>
          <p:nvPr/>
        </p:nvSpPr>
        <p:spPr bwMode="auto">
          <a:xfrm>
            <a:off x="5038279" y="2684007"/>
            <a:ext cx="3659187" cy="0"/>
          </a:xfrm>
          <a:prstGeom prst="line">
            <a:avLst/>
          </a:prstGeom>
          <a:noFill/>
          <a:ln w="15875">
            <a:solidFill>
              <a:srgbClr val="BCBEC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70" name="Rectangle 250"/>
          <p:cNvSpPr>
            <a:spLocks noChangeArrowheads="1"/>
          </p:cNvSpPr>
          <p:nvPr/>
        </p:nvSpPr>
        <p:spPr bwMode="auto">
          <a:xfrm>
            <a:off x="5022404" y="1650544"/>
            <a:ext cx="3697287" cy="3314700"/>
          </a:xfrm>
          <a:prstGeom prst="rect">
            <a:avLst/>
          </a:prstGeom>
          <a:noFill/>
          <a:ln w="30163">
            <a:solidFill>
              <a:srgbClr val="E6D3CA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971" name="Line 251"/>
          <p:cNvSpPr>
            <a:spLocks noChangeShapeType="1"/>
          </p:cNvSpPr>
          <p:nvPr/>
        </p:nvSpPr>
        <p:spPr bwMode="auto">
          <a:xfrm>
            <a:off x="6435279" y="1674357"/>
            <a:ext cx="11112" cy="3268662"/>
          </a:xfrm>
          <a:prstGeom prst="line">
            <a:avLst/>
          </a:prstGeom>
          <a:noFill/>
          <a:ln w="15875">
            <a:solidFill>
              <a:srgbClr val="BCBEC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6" name="Rectangle 179"/>
          <p:cNvSpPr>
            <a:spLocks noChangeArrowheads="1"/>
          </p:cNvSpPr>
          <p:nvPr/>
        </p:nvSpPr>
        <p:spPr bwMode="auto">
          <a:xfrm>
            <a:off x="2173597" y="1423984"/>
            <a:ext cx="15066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Households willing to pay more than $1,300 but not $1,400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32582" y="2109104"/>
            <a:ext cx="433959" cy="266734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144490" y="4591616"/>
            <a:ext cx="341535" cy="0"/>
          </a:xfrm>
          <a:prstGeom prst="straightConnector1">
            <a:avLst/>
          </a:prstGeom>
          <a:ln w="19050">
            <a:solidFill>
              <a:srgbClr val="0099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Line 158"/>
          <p:cNvSpPr>
            <a:spLocks noChangeShapeType="1"/>
          </p:cNvSpPr>
          <p:nvPr/>
        </p:nvSpPr>
        <p:spPr bwMode="auto">
          <a:xfrm flipV="1">
            <a:off x="3267075" y="2228850"/>
            <a:ext cx="1243013" cy="1228725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4" name="Line 158"/>
          <p:cNvSpPr>
            <a:spLocks noChangeShapeType="1"/>
          </p:cNvSpPr>
          <p:nvPr/>
        </p:nvSpPr>
        <p:spPr bwMode="auto">
          <a:xfrm>
            <a:off x="3257551" y="3495675"/>
            <a:ext cx="1247774" cy="1238249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5" name="Rectangle 179"/>
          <p:cNvSpPr>
            <a:spLocks noChangeArrowheads="1"/>
          </p:cNvSpPr>
          <p:nvPr/>
        </p:nvSpPr>
        <p:spPr bwMode="auto">
          <a:xfrm>
            <a:off x="3560316" y="3273197"/>
            <a:ext cx="8703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Choose not to trade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flipH="1" flipV="1">
            <a:off x="3954016" y="2843212"/>
            <a:ext cx="81535" cy="421786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5" idx="2"/>
          </p:cNvCxnSpPr>
          <p:nvPr/>
        </p:nvCxnSpPr>
        <p:spPr>
          <a:xfrm flipH="1">
            <a:off x="3836541" y="3704084"/>
            <a:ext cx="158944" cy="30231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Line 158"/>
          <p:cNvSpPr>
            <a:spLocks noChangeShapeType="1"/>
          </p:cNvSpPr>
          <p:nvPr/>
        </p:nvSpPr>
        <p:spPr bwMode="auto">
          <a:xfrm flipV="1">
            <a:off x="1969641" y="3476505"/>
            <a:ext cx="1273175" cy="1257418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2" name="Line 158"/>
          <p:cNvSpPr>
            <a:spLocks noChangeShapeType="1"/>
          </p:cNvSpPr>
          <p:nvPr/>
        </p:nvSpPr>
        <p:spPr bwMode="auto">
          <a:xfrm>
            <a:off x="1999359" y="2250391"/>
            <a:ext cx="1247774" cy="1238249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" name="Rectangle 179"/>
          <p:cNvSpPr>
            <a:spLocks noChangeArrowheads="1"/>
          </p:cNvSpPr>
          <p:nvPr/>
        </p:nvSpPr>
        <p:spPr bwMode="auto">
          <a:xfrm>
            <a:off x="2013703" y="3306639"/>
            <a:ext cx="8703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Choose to trade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2488939" y="2972932"/>
            <a:ext cx="199840" cy="325508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43" idx="2"/>
          </p:cNvCxnSpPr>
          <p:nvPr/>
        </p:nvCxnSpPr>
        <p:spPr>
          <a:xfrm>
            <a:off x="2448872" y="3737526"/>
            <a:ext cx="203394" cy="268868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48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3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54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1" dur="500"/>
                                        <p:tgtEl>
                                          <p:spTgt spid="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3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0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0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0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0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0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0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3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30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3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3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30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30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1" grpId="1" animBg="1"/>
      <p:bldP spid="150" grpId="0" animBg="1"/>
      <p:bldP spid="150" grpId="1" animBg="1"/>
      <p:bldP spid="30924" grpId="0" animBg="1"/>
      <p:bldP spid="30928" grpId="0" animBg="1"/>
      <p:bldP spid="149" grpId="0" animBg="1"/>
      <p:bldP spid="149" grpId="1" animBg="1"/>
      <p:bldP spid="148" grpId="0" animBg="1"/>
      <p:bldP spid="148" grpId="1" animBg="1"/>
      <p:bldP spid="128" grpId="0"/>
      <p:bldP spid="128" grpId="1"/>
      <p:bldP spid="129" grpId="0" animBg="1"/>
      <p:bldP spid="30878" grpId="0" animBg="1"/>
      <p:bldP spid="125" grpId="0" animBg="1"/>
      <p:bldP spid="30853" grpId="0" animBg="1"/>
      <p:bldP spid="30854" grpId="0" animBg="1"/>
      <p:bldP spid="30855" grpId="0" animBg="1"/>
      <p:bldP spid="30856" grpId="0" animBg="1"/>
      <p:bldP spid="30857" grpId="0" animBg="1"/>
      <p:bldP spid="30858" grpId="0" animBg="1"/>
      <p:bldP spid="30859" grpId="0" animBg="1"/>
      <p:bldP spid="30860" grpId="0" animBg="1"/>
      <p:bldP spid="30861" grpId="0" animBg="1"/>
      <p:bldP spid="30862" grpId="0" animBg="1"/>
      <p:bldP spid="30863" grpId="0" animBg="1"/>
      <p:bldP spid="30864" grpId="0" animBg="1"/>
      <p:bldP spid="30865" grpId="0" animBg="1"/>
      <p:bldP spid="30866" grpId="0" animBg="1"/>
      <p:bldP spid="30867" grpId="0" animBg="1"/>
      <p:bldP spid="30868" grpId="0" animBg="1"/>
      <p:bldP spid="30869" grpId="0" animBg="1"/>
      <p:bldP spid="30870" grpId="0" animBg="1"/>
      <p:bldP spid="30871" grpId="0" animBg="1"/>
      <p:bldP spid="30872" grpId="0" animBg="1"/>
      <p:bldP spid="30873" grpId="0" animBg="1"/>
      <p:bldP spid="30874" grpId="0" animBg="1"/>
      <p:bldP spid="30875" grpId="0" animBg="1"/>
      <p:bldP spid="30876" grpId="0" animBg="1"/>
      <p:bldP spid="30877" grpId="0" animBg="1"/>
      <p:bldP spid="30879" grpId="0" animBg="1"/>
      <p:bldP spid="30880" grpId="0"/>
      <p:bldP spid="30881" grpId="0"/>
      <p:bldP spid="30882" grpId="0"/>
      <p:bldP spid="30883" grpId="0"/>
      <p:bldP spid="30884" grpId="0"/>
      <p:bldP spid="30885" grpId="0"/>
      <p:bldP spid="30886" grpId="0"/>
      <p:bldP spid="30887" grpId="0"/>
      <p:bldP spid="30888" grpId="0"/>
      <p:bldP spid="30889" grpId="0"/>
      <p:bldP spid="30890" grpId="0"/>
      <p:bldP spid="30891" grpId="0"/>
      <p:bldP spid="30892" grpId="0"/>
      <p:bldP spid="30893" grpId="0"/>
      <p:bldP spid="30894" grpId="0"/>
      <p:bldP spid="30895" grpId="0"/>
      <p:bldP spid="30896" grpId="0"/>
      <p:bldP spid="30897" grpId="0"/>
      <p:bldP spid="30898" grpId="0"/>
      <p:bldP spid="30899" grpId="0"/>
      <p:bldP spid="30900" grpId="0" animBg="1"/>
      <p:bldP spid="30900" grpId="1" animBg="1"/>
      <p:bldP spid="30901" grpId="0" animBg="1"/>
      <p:bldP spid="30901" grpId="1" animBg="1"/>
      <p:bldP spid="30902" grpId="0" animBg="1"/>
      <p:bldP spid="30902" grpId="1" animBg="1"/>
      <p:bldP spid="30903" grpId="0" animBg="1"/>
      <p:bldP spid="30903" grpId="1" animBg="1"/>
      <p:bldP spid="30904" grpId="0" animBg="1"/>
      <p:bldP spid="30904" grpId="1" animBg="1"/>
      <p:bldP spid="30905" grpId="0" animBg="1"/>
      <p:bldP spid="30905" grpId="1" animBg="1"/>
      <p:bldP spid="30906" grpId="0" animBg="1"/>
      <p:bldP spid="30906" grpId="1" animBg="1"/>
      <p:bldP spid="30907" grpId="0" animBg="1"/>
      <p:bldP spid="30907" grpId="1" animBg="1"/>
      <p:bldP spid="30908" grpId="0" animBg="1"/>
      <p:bldP spid="30908" grpId="1" animBg="1"/>
      <p:bldP spid="30909" grpId="0" animBg="1"/>
      <p:bldP spid="30909" grpId="1" animBg="1"/>
      <p:bldP spid="30910" grpId="0" animBg="1"/>
      <p:bldP spid="30910" grpId="1" animBg="1"/>
      <p:bldP spid="30911" grpId="0" animBg="1"/>
      <p:bldP spid="30911" grpId="1" animBg="1"/>
      <p:bldP spid="30912" grpId="0" animBg="1"/>
      <p:bldP spid="30912" grpId="1" animBg="1"/>
      <p:bldP spid="30913" grpId="0" animBg="1"/>
      <p:bldP spid="30913" grpId="1" animBg="1"/>
      <p:bldP spid="30914" grpId="0" animBg="1"/>
      <p:bldP spid="30914" grpId="1" animBg="1"/>
      <p:bldP spid="30915" grpId="0" animBg="1"/>
      <p:bldP spid="30915" grpId="1" animBg="1"/>
      <p:bldP spid="30916" grpId="0" animBg="1"/>
      <p:bldP spid="30916" grpId="1" animBg="1"/>
      <p:bldP spid="30917" grpId="0"/>
      <p:bldP spid="30918" grpId="0"/>
      <p:bldP spid="30919" grpId="0"/>
      <p:bldP spid="30920" grpId="0"/>
      <p:bldP spid="30925" grpId="0" animBg="1"/>
      <p:bldP spid="30926" grpId="0" animBg="1"/>
      <p:bldP spid="30927" grpId="0" animBg="1"/>
      <p:bldP spid="30929" grpId="0" animBg="1"/>
      <p:bldP spid="30930" grpId="0" animBg="1"/>
      <p:bldP spid="30931" grpId="0" animBg="1"/>
      <p:bldP spid="30932" grpId="0" animBg="1"/>
      <p:bldP spid="30933" grpId="0" animBg="1"/>
      <p:bldP spid="30934" grpId="0"/>
      <p:bldP spid="30935" grpId="0"/>
      <p:bldP spid="30936" grpId="0"/>
      <p:bldP spid="30937" grpId="0"/>
      <p:bldP spid="30938" grpId="0"/>
      <p:bldP spid="30939" grpId="0"/>
      <p:bldP spid="30940" grpId="0"/>
      <p:bldP spid="30941" grpId="0"/>
      <p:bldP spid="30942" grpId="0"/>
      <p:bldP spid="30943" grpId="0"/>
      <p:bldP spid="30944" grpId="0"/>
      <p:bldP spid="30945" grpId="0"/>
      <p:bldP spid="30946" grpId="0"/>
      <p:bldP spid="30947" grpId="0"/>
      <p:bldP spid="30948" grpId="0"/>
      <p:bldP spid="30949" grpId="0"/>
      <p:bldP spid="30950" grpId="0"/>
      <p:bldP spid="30951" grpId="0"/>
      <p:bldP spid="30952" grpId="0"/>
      <p:bldP spid="30953" grpId="0"/>
      <p:bldP spid="30954" grpId="0"/>
      <p:bldP spid="30955" grpId="0"/>
      <p:bldP spid="30956" grpId="0"/>
      <p:bldP spid="30957" grpId="0"/>
      <p:bldP spid="30958" grpId="0"/>
      <p:bldP spid="30959" grpId="0"/>
      <p:bldP spid="30960" grpId="0"/>
      <p:bldP spid="30961" grpId="0" animBg="1"/>
      <p:bldP spid="30962" grpId="0"/>
      <p:bldP spid="30963" grpId="0"/>
      <p:bldP spid="30964" grpId="0"/>
      <p:bldP spid="30965" grpId="0"/>
      <p:bldP spid="30966" grpId="0"/>
      <p:bldP spid="30968" grpId="0" animBg="1"/>
      <p:bldP spid="30969" grpId="0" animBg="1"/>
      <p:bldP spid="30969" grpId="1" animBg="1"/>
      <p:bldP spid="30970" grpId="0" animBg="1"/>
      <p:bldP spid="30971" grpId="0" animBg="1"/>
      <p:bldP spid="126" grpId="0"/>
      <p:bldP spid="126" grpId="1"/>
      <p:bldP spid="133" grpId="0" animBg="1"/>
      <p:bldP spid="133" grpId="1" animBg="1"/>
      <p:bldP spid="134" grpId="0" animBg="1"/>
      <p:bldP spid="134" grpId="1" animBg="1"/>
      <p:bldP spid="135" grpId="0"/>
      <p:bldP spid="135" grpId="1"/>
      <p:bldP spid="141" grpId="0" animBg="1"/>
      <p:bldP spid="141" grpId="1" animBg="1"/>
      <p:bldP spid="142" grpId="0" animBg="1"/>
      <p:bldP spid="142" grpId="1" animBg="1"/>
      <p:bldP spid="143" grpId="0"/>
      <p:bldP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8" name="Line 158"/>
          <p:cNvSpPr>
            <a:spLocks noChangeShapeType="1"/>
          </p:cNvSpPr>
          <p:nvPr/>
        </p:nvSpPr>
        <p:spPr bwMode="auto">
          <a:xfrm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9" name="Line 159"/>
          <p:cNvSpPr>
            <a:spLocks noChangeShapeType="1"/>
          </p:cNvSpPr>
          <p:nvPr/>
        </p:nvSpPr>
        <p:spPr bwMode="auto">
          <a:xfrm flipH="1">
            <a:off x="3427722" y="2520254"/>
            <a:ext cx="2536825" cy="2500313"/>
          </a:xfrm>
          <a:prstGeom prst="line">
            <a:avLst/>
          </a:prstGeom>
          <a:noFill/>
          <a:ln w="30163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1" name="Line 158"/>
          <p:cNvSpPr>
            <a:spLocks noChangeShapeType="1"/>
          </p:cNvSpPr>
          <p:nvPr/>
        </p:nvSpPr>
        <p:spPr bwMode="auto">
          <a:xfrm flipV="1">
            <a:off x="3422960" y="4395788"/>
            <a:ext cx="644216" cy="626820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5" name="Line 158"/>
          <p:cNvSpPr>
            <a:spLocks noChangeShapeType="1"/>
          </p:cNvSpPr>
          <p:nvPr/>
        </p:nvSpPr>
        <p:spPr bwMode="auto">
          <a:xfrm>
            <a:off x="3432484" y="2522635"/>
            <a:ext cx="306833" cy="302648"/>
          </a:xfrm>
          <a:prstGeom prst="line">
            <a:avLst/>
          </a:prstGeom>
          <a:noFill/>
          <a:ln w="30163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082" y="152400"/>
            <a:ext cx="8244408" cy="555625"/>
          </a:xfrm>
        </p:spPr>
        <p:txBody>
          <a:bodyPr/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effectLst/>
              </a:rPr>
              <a:t>Nonequilibrium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Prices Cannot Allocate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>(by themselves)</a:t>
            </a:r>
            <a:endParaRPr 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8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 wrap="none" anchor="ctr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2794309" y="2520254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4" name="Line 134"/>
          <p:cNvSpPr>
            <a:spLocks noChangeShapeType="1"/>
          </p:cNvSpPr>
          <p:nvPr/>
        </p:nvSpPr>
        <p:spPr bwMode="auto">
          <a:xfrm>
            <a:off x="2794309" y="3145729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5" name="Line 135"/>
          <p:cNvSpPr>
            <a:spLocks noChangeShapeType="1"/>
          </p:cNvSpPr>
          <p:nvPr/>
        </p:nvSpPr>
        <p:spPr bwMode="auto">
          <a:xfrm>
            <a:off x="2794309" y="43950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6" name="Line 136"/>
          <p:cNvSpPr>
            <a:spLocks noChangeShapeType="1"/>
          </p:cNvSpPr>
          <p:nvPr/>
        </p:nvSpPr>
        <p:spPr bwMode="auto">
          <a:xfrm>
            <a:off x="2794309" y="5020567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59" name="Line 139"/>
          <p:cNvSpPr>
            <a:spLocks noChangeShapeType="1"/>
          </p:cNvSpPr>
          <p:nvPr/>
        </p:nvSpPr>
        <p:spPr bwMode="auto">
          <a:xfrm>
            <a:off x="2794309" y="3772792"/>
            <a:ext cx="9842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2" name="Line 142"/>
          <p:cNvSpPr>
            <a:spLocks noChangeShapeType="1"/>
          </p:cNvSpPr>
          <p:nvPr/>
        </p:nvSpPr>
        <p:spPr bwMode="auto">
          <a:xfrm>
            <a:off x="5964547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4" name="Line 144"/>
          <p:cNvSpPr>
            <a:spLocks noChangeShapeType="1"/>
          </p:cNvSpPr>
          <p:nvPr/>
        </p:nvSpPr>
        <p:spPr bwMode="auto">
          <a:xfrm>
            <a:off x="5331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7" name="Line 147"/>
          <p:cNvSpPr>
            <a:spLocks noChangeShapeType="1"/>
          </p:cNvSpPr>
          <p:nvPr/>
        </p:nvSpPr>
        <p:spPr bwMode="auto">
          <a:xfrm>
            <a:off x="4696134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68" name="Line 148"/>
          <p:cNvSpPr>
            <a:spLocks noChangeShapeType="1"/>
          </p:cNvSpPr>
          <p:nvPr/>
        </p:nvSpPr>
        <p:spPr bwMode="auto">
          <a:xfrm>
            <a:off x="4062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0" name="Line 150"/>
          <p:cNvSpPr>
            <a:spLocks noChangeShapeType="1"/>
          </p:cNvSpPr>
          <p:nvPr/>
        </p:nvSpPr>
        <p:spPr bwMode="auto">
          <a:xfrm>
            <a:off x="3427722" y="5528567"/>
            <a:ext cx="0" cy="1143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1" name="Line 151"/>
          <p:cNvSpPr>
            <a:spLocks noChangeShapeType="1"/>
          </p:cNvSpPr>
          <p:nvPr/>
        </p:nvSpPr>
        <p:spPr bwMode="auto">
          <a:xfrm flipV="1">
            <a:off x="2794308" y="1945603"/>
            <a:ext cx="14263" cy="335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2" name="Freeform 152"/>
          <p:cNvSpPr>
            <a:spLocks/>
          </p:cNvSpPr>
          <p:nvPr/>
        </p:nvSpPr>
        <p:spPr bwMode="auto">
          <a:xfrm>
            <a:off x="2794309" y="5377754"/>
            <a:ext cx="276225" cy="265113"/>
          </a:xfrm>
          <a:custGeom>
            <a:avLst/>
            <a:gdLst/>
            <a:ahLst/>
            <a:cxnLst>
              <a:cxn ang="0">
                <a:pos x="156" y="132"/>
              </a:cxn>
              <a:cxn ang="0">
                <a:pos x="0" y="132"/>
              </a:cxn>
              <a:cxn ang="0">
                <a:pos x="0" y="0"/>
              </a:cxn>
            </a:cxnLst>
            <a:rect l="0" t="0" r="r" b="b"/>
            <a:pathLst>
              <a:path w="156" h="132">
                <a:moveTo>
                  <a:pt x="156" y="132"/>
                </a:move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3" name="Line 153"/>
          <p:cNvSpPr>
            <a:spLocks noChangeShapeType="1"/>
          </p:cNvSpPr>
          <p:nvPr/>
        </p:nvSpPr>
        <p:spPr bwMode="auto">
          <a:xfrm flipH="1">
            <a:off x="3137209" y="5642867"/>
            <a:ext cx="30289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4" name="Line 154"/>
          <p:cNvSpPr>
            <a:spLocks noChangeShapeType="1"/>
          </p:cNvSpPr>
          <p:nvPr/>
        </p:nvSpPr>
        <p:spPr bwMode="auto">
          <a:xfrm flipV="1">
            <a:off x="2751447" y="5272979"/>
            <a:ext cx="88900" cy="571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5" name="Line 155"/>
          <p:cNvSpPr>
            <a:spLocks noChangeShapeType="1"/>
          </p:cNvSpPr>
          <p:nvPr/>
        </p:nvSpPr>
        <p:spPr bwMode="auto">
          <a:xfrm flipV="1">
            <a:off x="2751447" y="5347592"/>
            <a:ext cx="88900" cy="5873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6" name="Line 156"/>
          <p:cNvSpPr>
            <a:spLocks noChangeShapeType="1"/>
          </p:cNvSpPr>
          <p:nvPr/>
        </p:nvSpPr>
        <p:spPr bwMode="auto">
          <a:xfrm flipH="1">
            <a:off x="3045134" y="5595242"/>
            <a:ext cx="49213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77" name="Line 157"/>
          <p:cNvSpPr>
            <a:spLocks noChangeShapeType="1"/>
          </p:cNvSpPr>
          <p:nvPr/>
        </p:nvSpPr>
        <p:spPr bwMode="auto">
          <a:xfrm flipH="1">
            <a:off x="3110222" y="5595242"/>
            <a:ext cx="50800" cy="1000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80" name="Rectangle 160"/>
          <p:cNvSpPr>
            <a:spLocks noChangeArrowheads="1"/>
          </p:cNvSpPr>
          <p:nvPr/>
        </p:nvSpPr>
        <p:spPr bwMode="auto">
          <a:xfrm>
            <a:off x="333723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1.6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2" name="Rectangle 162"/>
          <p:cNvSpPr>
            <a:spLocks noChangeArrowheads="1"/>
          </p:cNvSpPr>
          <p:nvPr/>
        </p:nvSpPr>
        <p:spPr bwMode="auto">
          <a:xfrm>
            <a:off x="2641909" y="5676204"/>
            <a:ext cx="714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3" name="Rectangle 163"/>
          <p:cNvSpPr>
            <a:spLocks noChangeArrowheads="1"/>
          </p:cNvSpPr>
          <p:nvPr/>
        </p:nvSpPr>
        <p:spPr bwMode="auto">
          <a:xfrm>
            <a:off x="3970647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1.8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5" name="Rectangle 165"/>
          <p:cNvSpPr>
            <a:spLocks noChangeArrowheads="1"/>
          </p:cNvSpPr>
          <p:nvPr/>
        </p:nvSpPr>
        <p:spPr bwMode="auto">
          <a:xfrm>
            <a:off x="4602472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6" name="Rectangle 166"/>
          <p:cNvSpPr>
            <a:spLocks noChangeArrowheads="1"/>
          </p:cNvSpPr>
          <p:nvPr/>
        </p:nvSpPr>
        <p:spPr bwMode="auto">
          <a:xfrm>
            <a:off x="5237472" y="5676204"/>
            <a:ext cx="169862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2.2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89" name="Rectangle 169"/>
          <p:cNvSpPr>
            <a:spLocks noChangeArrowheads="1"/>
          </p:cNvSpPr>
          <p:nvPr/>
        </p:nvSpPr>
        <p:spPr bwMode="auto">
          <a:xfrm>
            <a:off x="5870884" y="5676204"/>
            <a:ext cx="1714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2.4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0" name="Rectangle 170"/>
          <p:cNvSpPr>
            <a:spLocks noChangeArrowheads="1"/>
          </p:cNvSpPr>
          <p:nvPr/>
        </p:nvSpPr>
        <p:spPr bwMode="auto">
          <a:xfrm>
            <a:off x="2303772" y="2423417"/>
            <a:ext cx="38576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$1,400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2381559" y="3045717"/>
            <a:ext cx="314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1,200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2381559" y="3669604"/>
            <a:ext cx="314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1,000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2489509" y="4295079"/>
            <a:ext cx="2143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800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489509" y="4918967"/>
            <a:ext cx="21431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100" dirty="0">
                <a:solidFill>
                  <a:srgbClr val="000000"/>
                </a:solidFill>
                <a:latin typeface="Myriad Pro" pitchFamily="34" charset="0"/>
              </a:rPr>
              <a:t>600</a:t>
            </a:r>
            <a:endParaRPr lang="en-US" sz="18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899" name="Rectangle 179"/>
          <p:cNvSpPr>
            <a:spLocks noChangeArrowheads="1"/>
          </p:cNvSpPr>
          <p:nvPr/>
        </p:nvSpPr>
        <p:spPr bwMode="auto">
          <a:xfrm>
            <a:off x="4665421" y="5978632"/>
            <a:ext cx="2576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Quantity of apartments (millions)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7" name="Rectangle 197"/>
          <p:cNvSpPr>
            <a:spLocks noChangeArrowheads="1"/>
          </p:cNvSpPr>
          <p:nvPr/>
        </p:nvSpPr>
        <p:spPr bwMode="auto">
          <a:xfrm>
            <a:off x="1944476" y="1441548"/>
            <a:ext cx="14401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Monthly rent </a:t>
            </a: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Myriad Pro" pitchFamily="34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per apartment)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18" name="Rectangle 198"/>
          <p:cNvSpPr>
            <a:spLocks noChangeArrowheads="1"/>
          </p:cNvSpPr>
          <p:nvPr/>
        </p:nvSpPr>
        <p:spPr bwMode="auto">
          <a:xfrm>
            <a:off x="6023284" y="50046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D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920" name="Rectangle 200"/>
          <p:cNvSpPr>
            <a:spLocks noChangeArrowheads="1"/>
          </p:cNvSpPr>
          <p:nvPr/>
        </p:nvSpPr>
        <p:spPr bwMode="auto">
          <a:xfrm>
            <a:off x="6034397" y="2290067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Myriad Pro" pitchFamily="34" charset="0"/>
              </a:rPr>
              <a:t>S</a:t>
            </a:r>
            <a:endParaRPr lang="en-US" sz="1400" i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2" name="Line 158"/>
          <p:cNvSpPr>
            <a:spLocks noChangeShapeType="1"/>
          </p:cNvSpPr>
          <p:nvPr/>
        </p:nvSpPr>
        <p:spPr bwMode="auto">
          <a:xfrm>
            <a:off x="3429000" y="2512219"/>
            <a:ext cx="1904999" cy="1888331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" name="Rectangle 179"/>
          <p:cNvSpPr>
            <a:spLocks noChangeArrowheads="1"/>
          </p:cNvSpPr>
          <p:nvPr/>
        </p:nvSpPr>
        <p:spPr bwMode="auto">
          <a:xfrm>
            <a:off x="3467021" y="3595324"/>
            <a:ext cx="8703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588" indent="-1588" algn="ctr"/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WANT to trade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3942257" y="3261617"/>
            <a:ext cx="199840" cy="325508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3745068" y="4026211"/>
            <a:ext cx="0" cy="621989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6343423" y="4233182"/>
            <a:ext cx="0" cy="138113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7" name="Line 83"/>
          <p:cNvSpPr>
            <a:spLocks noChangeShapeType="1"/>
          </p:cNvSpPr>
          <p:nvPr/>
        </p:nvSpPr>
        <p:spPr bwMode="auto">
          <a:xfrm>
            <a:off x="2801438" y="4388757"/>
            <a:ext cx="4013471" cy="0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8" name="Rectangle 97"/>
          <p:cNvSpPr>
            <a:spLocks noChangeArrowheads="1"/>
          </p:cNvSpPr>
          <p:nvPr/>
        </p:nvSpPr>
        <p:spPr bwMode="auto">
          <a:xfrm>
            <a:off x="5962845" y="3772807"/>
            <a:ext cx="72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588" indent="-1588" algn="ctr"/>
            <a:r>
              <a:rPr lang="en-US" sz="1400" dirty="0">
                <a:solidFill>
                  <a:srgbClr val="000000"/>
                </a:solidFill>
                <a:latin typeface="Myriad Pro" pitchFamily="34" charset="0"/>
              </a:rPr>
              <a:t>Price ceiling</a:t>
            </a:r>
            <a:endParaRPr lang="en-US" sz="1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6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/>
      <p:bldP spid="146" grpId="0" animBg="1"/>
      <p:bldP spid="147" grpId="0" animBg="1"/>
      <p:bldP spid="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Who has the property rights?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6868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Who determines how the good is made?</a:t>
            </a:r>
          </a:p>
          <a:p>
            <a:pPr eaLnBrk="1" hangingPunct="1"/>
            <a:r>
              <a:rPr lang="en-US" altLang="en-US" dirty="0" smtClean="0"/>
              <a:t>Who has the right to grant exemptions?</a:t>
            </a:r>
          </a:p>
          <a:p>
            <a:pPr eaLnBrk="1" hangingPunct="1"/>
            <a:r>
              <a:rPr lang="en-US" altLang="en-US" dirty="0"/>
              <a:t>Who assigns the right to use</a:t>
            </a:r>
            <a:r>
              <a:rPr lang="en-US" altLang="en-US" dirty="0" smtClean="0"/>
              <a:t>?</a:t>
            </a:r>
          </a:p>
          <a:p>
            <a:pPr lvl="1" eaLnBrk="1" hangingPunct="1"/>
            <a:r>
              <a:rPr lang="en-US" altLang="en-US" dirty="0"/>
              <a:t>Buyer takes the good by </a:t>
            </a:r>
            <a:r>
              <a:rPr lang="en-US" altLang="en-US" dirty="0" smtClean="0"/>
              <a:t>force: conscription, taxation in kind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Seller decides, or it is part of the regulation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/>
          </a:p>
        </p:txBody>
      </p:sp>
      <p:pic>
        <p:nvPicPr>
          <p:cNvPr id="1026" name="Picture 2" descr="C:\Users\cbm\SkyDrive\quicktrans\today\IMG_2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7" b="33220"/>
          <a:stretch/>
        </p:blipFill>
        <p:spPr bwMode="auto">
          <a:xfrm>
            <a:off x="1307757" y="753762"/>
            <a:ext cx="64911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Assigning the Right to Use</a:t>
            </a:r>
            <a:endParaRPr lang="en-US" altLang="en-US" sz="3200" dirty="0" smtClean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6868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Based on historical transactions</a:t>
            </a:r>
          </a:p>
          <a:p>
            <a:pPr lvl="1" eaLnBrk="1" hangingPunct="1"/>
            <a:r>
              <a:rPr lang="en-US" altLang="en-US" dirty="0" smtClean="0"/>
              <a:t>Rent control, minimum wage</a:t>
            </a:r>
          </a:p>
          <a:p>
            <a:pPr lvl="1" eaLnBrk="1" hangingPunct="1"/>
            <a:r>
              <a:rPr lang="en-US" altLang="en-US" dirty="0" smtClean="0"/>
              <a:t>Possible neutrality!</a:t>
            </a:r>
          </a:p>
        </p:txBody>
      </p:sp>
      <p:pic>
        <p:nvPicPr>
          <p:cNvPr id="1026" name="Picture 2" descr="C:\Users\cbm\SkyDrive\quicktrans\today\IMG_2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7" b="33220"/>
          <a:stretch/>
        </p:blipFill>
        <p:spPr bwMode="auto">
          <a:xfrm>
            <a:off x="1307757" y="753762"/>
            <a:ext cx="64911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2133</Words>
  <Application>Microsoft Office PowerPoint</Application>
  <PresentationFormat>On-screen Show (4:3)</PresentationFormat>
  <Paragraphs>578</Paragraphs>
  <Slides>45</Slides>
  <Notes>44</Notes>
  <HiddenSlides>4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Default Design</vt:lpstr>
      <vt:lpstr>2_Default Design</vt:lpstr>
      <vt:lpstr>Office Theme</vt:lpstr>
      <vt:lpstr>1_Default Design</vt:lpstr>
      <vt:lpstr>Price Floors and Ceilings</vt:lpstr>
      <vt:lpstr>Price Regulation: Examples</vt:lpstr>
      <vt:lpstr>Price Regulation: Examples</vt:lpstr>
      <vt:lpstr>Price Regulation: Principles</vt:lpstr>
      <vt:lpstr>The Economic Functions of Prices</vt:lpstr>
      <vt:lpstr>An Unregulated Market for Apartments (same presentation as Krugman &amp; Wells)</vt:lpstr>
      <vt:lpstr>Nonequilibrium Prices Cannot Allocate (by themselves)</vt:lpstr>
      <vt:lpstr>Who has the property rights?</vt:lpstr>
      <vt:lpstr>Assigning the Right to Use</vt:lpstr>
      <vt:lpstr>PowerPoint Presentation</vt:lpstr>
      <vt:lpstr>Assigning the Right to Use</vt:lpstr>
      <vt:lpstr>First come, first served: Queues 101</vt:lpstr>
      <vt:lpstr>A Queue Allocating Goods to Buyers: The Waiting Tax (contradicts Krugman and Wells, and most other textbooks)</vt:lpstr>
      <vt:lpstr>Queues 101</vt:lpstr>
      <vt:lpstr>A Queue Allocating Goods to Buyers: Determination of Quantity</vt:lpstr>
      <vt:lpstr>Queues 101</vt:lpstr>
      <vt:lpstr>Rights Assignment 2: Lotteries</vt:lpstr>
      <vt:lpstr>A Lottery Allocating Goods to Buyers</vt:lpstr>
      <vt:lpstr>Rights Assignment 2: Lotteries</vt:lpstr>
      <vt:lpstr>A Lottery Allocating Goods to Buyers: Quantity and price are independent of demand</vt:lpstr>
      <vt:lpstr>Rights Assignment 2: Lotteries</vt:lpstr>
      <vt:lpstr>Rights Assignment 2: Lotteries</vt:lpstr>
      <vt:lpstr>A Lottery Allocating Goods to Buyers: Consumer surplus and the Average Benefit curve (also contradicts Krugman and Wells, and most other textbooks)</vt:lpstr>
      <vt:lpstr>Allocation by Lottery Market Simulation</vt:lpstr>
      <vt:lpstr>Allocation by Lottery Market Simulation</vt:lpstr>
      <vt:lpstr>Allocation by Lottery Market Simulation</vt:lpstr>
      <vt:lpstr>Lotteries Followed by Resale: An Application of the Coase Theorem (also contradicts Krugman and Wells, and most other textbooks) </vt:lpstr>
      <vt:lpstr>Rights Assigment 3: Nonprice Competition</vt:lpstr>
      <vt:lpstr>PowerPoint Presentation</vt:lpstr>
      <vt:lpstr>Non-price competition in response to controls</vt:lpstr>
      <vt:lpstr>Nonprice Competition Supply of, and demand for, short (low head room) apartments.</vt:lpstr>
      <vt:lpstr>Nonprice Competition Large deviations from competition shift demand more than supply. Unregulated supply and demand shown with dashes. (also contradicts Krugman and Wells, and most other textbooks)</vt:lpstr>
      <vt:lpstr>Nonprice Competition Small deviations from competition shift demand and supply equally. Unregulated supply and demand shown with dashes. (also contradicts Krugman and Wells, and most other textbooks)</vt:lpstr>
      <vt:lpstr>Nonprice Competition Equilibrium quantities for various ceilings. Unregulated supply and demand shown with dashes. (also contradicts Krugman and Wells, and most other textbooks)</vt:lpstr>
      <vt:lpstr>Rights Assigment 3: Nonprice Competition</vt:lpstr>
      <vt:lpstr>Queues 201</vt:lpstr>
      <vt:lpstr>PowerPoint Presentation</vt:lpstr>
      <vt:lpstr>Nonprice Competition Small deviations from competition shift demand and supply equally. Unregulated supply and demand shown with dashes. (also contradicts Krugman and Wells, and most other textbooks)</vt:lpstr>
      <vt:lpstr>Queues 201</vt:lpstr>
      <vt:lpstr>Quality-Quantity Substitution</vt:lpstr>
      <vt:lpstr>Nonprice Competition with a quality-quantity tradeoff. Unregulated supply and demand shown with dashes. (also contradicts Krugman and Wells, and most other textbooks)</vt:lpstr>
      <vt:lpstr>Nonprice Competition with a quality-quantity tradeoff. Unregulated supply and demand shown with dashes. (also contradicts Krugman and Wells, and most other textbooks)</vt:lpstr>
      <vt:lpstr>Who has the property rights?</vt:lpstr>
      <vt:lpstr>PowerPoint Presentation</vt:lpstr>
      <vt:lpstr>A Lottery Allocating Goods to Buyers: Consumer surplus and the Average Benefit curve</vt:lpstr>
    </vt:vector>
  </TitlesOfParts>
  <LinksUpToDate>false</LinksUpToDate>
  <SharedDoc>false</SharedDoc>
  <HyperlinkBase>c:\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B. Mulligan</dc:creator>
  <cp:lastModifiedBy>Windows User</cp:lastModifiedBy>
  <cp:revision>232</cp:revision>
  <dcterms:created xsi:type="dcterms:W3CDTF">2001-05-15T00:46:14Z</dcterms:created>
  <dcterms:modified xsi:type="dcterms:W3CDTF">2015-10-28T13:47:54Z</dcterms:modified>
</cp:coreProperties>
</file>