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8" r:id="rId2"/>
    <p:sldMasterId id="2147483730" r:id="rId3"/>
    <p:sldMasterId id="2147483742" r:id="rId4"/>
    <p:sldMasterId id="2147483755" r:id="rId5"/>
  </p:sldMasterIdLst>
  <p:notesMasterIdLst>
    <p:notesMasterId r:id="rId37"/>
  </p:notesMasterIdLst>
  <p:handoutMasterIdLst>
    <p:handoutMasterId r:id="rId38"/>
  </p:handoutMasterIdLst>
  <p:sldIdLst>
    <p:sldId id="321" r:id="rId6"/>
    <p:sldId id="280" r:id="rId7"/>
    <p:sldId id="319" r:id="rId8"/>
    <p:sldId id="340" r:id="rId9"/>
    <p:sldId id="341" r:id="rId10"/>
    <p:sldId id="327" r:id="rId11"/>
    <p:sldId id="328" r:id="rId12"/>
    <p:sldId id="295" r:id="rId13"/>
    <p:sldId id="330" r:id="rId14"/>
    <p:sldId id="329" r:id="rId15"/>
    <p:sldId id="331" r:id="rId16"/>
    <p:sldId id="339" r:id="rId17"/>
    <p:sldId id="342" r:id="rId18"/>
    <p:sldId id="343" r:id="rId19"/>
    <p:sldId id="344" r:id="rId20"/>
    <p:sldId id="337" r:id="rId21"/>
    <p:sldId id="338" r:id="rId22"/>
    <p:sldId id="333" r:id="rId23"/>
    <p:sldId id="334" r:id="rId24"/>
    <p:sldId id="335" r:id="rId25"/>
    <p:sldId id="346" r:id="rId26"/>
    <p:sldId id="336" r:id="rId27"/>
    <p:sldId id="332" r:id="rId28"/>
    <p:sldId id="284" r:id="rId29"/>
    <p:sldId id="322" r:id="rId30"/>
    <p:sldId id="288" r:id="rId31"/>
    <p:sldId id="289" r:id="rId32"/>
    <p:sldId id="287" r:id="rId33"/>
    <p:sldId id="294" r:id="rId34"/>
    <p:sldId id="291" r:id="rId35"/>
    <p:sldId id="345"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4" autoAdjust="0"/>
    <p:restoredTop sz="90942" autoAdjust="0"/>
  </p:normalViewPr>
  <p:slideViewPr>
    <p:cSldViewPr showGuides="1">
      <p:cViewPr varScale="1">
        <p:scale>
          <a:sx n="106" d="100"/>
          <a:sy n="106"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22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1D686323-1D03-4F99-8EAA-096A65F9707E}" type="datetimeFigureOut">
              <a:rPr lang="en-US"/>
              <a:pPr>
                <a:defRPr/>
              </a:pPr>
              <a:t>11/25/2015</a:t>
            </a:fld>
            <a:endParaRPr lang="en-US"/>
          </a:p>
        </p:txBody>
      </p:sp>
      <p:sp>
        <p:nvSpPr>
          <p:cNvPr id="1228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22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9F3766C-4FEB-4FDF-A208-527B04B78767}" type="slidenum">
              <a:rPr lang="en-US"/>
              <a:pPr>
                <a:defRPr/>
              </a:pPr>
              <a:t>‹#›</a:t>
            </a:fld>
            <a:endParaRPr lang="en-US"/>
          </a:p>
        </p:txBody>
      </p:sp>
    </p:spTree>
    <p:extLst>
      <p:ext uri="{BB962C8B-B14F-4D97-AF65-F5344CB8AC3E}">
        <p14:creationId xmlns:p14="http://schemas.microsoft.com/office/powerpoint/2010/main" val="262651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960F004-07CE-47F0-839B-A3649DAF380F}" type="slidenum">
              <a:rPr lang="en-US"/>
              <a:pPr>
                <a:defRPr/>
              </a:pPr>
              <a:t>‹#›</a:t>
            </a:fld>
            <a:endParaRPr lang="en-US"/>
          </a:p>
        </p:txBody>
      </p:sp>
    </p:spTree>
    <p:extLst>
      <p:ext uri="{BB962C8B-B14F-4D97-AF65-F5344CB8AC3E}">
        <p14:creationId xmlns:p14="http://schemas.microsoft.com/office/powerpoint/2010/main" val="2004603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82F4A2B3-F0A6-4B07-ADFB-00D496CB3201}" type="slidenum">
              <a:rPr lang="en-US" altLang="en-US"/>
              <a:pPr algn="r" eaLnBrk="1" hangingPunct="1">
                <a:spcBef>
                  <a:spcPct val="0"/>
                </a:spcBef>
              </a:pPr>
              <a:t>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0BB1B8D-F13B-4AA6-B8AD-96F1C36AAFF3}"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0BB1B8D-F13B-4AA6-B8AD-96F1C36AAFF3}"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http://commons.wikimedia.org/wiki/File:Branka_1863.JPG</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E68F877-AB4A-4905-B27E-2029578FC301}" type="slidenum">
              <a:rPr lang="en-US" altLang="en-US" sz="1200">
                <a:solidFill>
                  <a:prstClr val="black"/>
                </a:solidFill>
              </a:rPr>
              <a:pPr eaLnBrk="1" hangingPunct="1"/>
              <a:t>12</a:t>
            </a:fld>
            <a:endParaRPr lang="en-US" altLang="en-US" sz="1200">
              <a:solidFill>
                <a:prstClr val="black"/>
              </a:solidFill>
            </a:endParaRPr>
          </a:p>
        </p:txBody>
      </p:sp>
    </p:spTree>
    <p:extLst>
      <p:ext uri="{BB962C8B-B14F-4D97-AF65-F5344CB8AC3E}">
        <p14:creationId xmlns:p14="http://schemas.microsoft.com/office/powerpoint/2010/main" val="164976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e.g., NY had 186,647 white males aged 15-19</a:t>
            </a:r>
            <a:r>
              <a:rPr lang="en-US" baseline="0" dirty="0" smtClean="0"/>
              <a:t> in 1860 </a:t>
            </a:r>
            <a:r>
              <a:rPr lang="en-US" dirty="0" smtClean="0"/>
              <a:t>(p. 592 of https://archive.org/stream/populationofusin00kennrich#page/592/mode/2up/search/age) and 151,488 drawn (Table IV of Murdock).  </a:t>
            </a:r>
            <a:r>
              <a:rPr lang="en-US" dirty="0" err="1" smtClean="0"/>
              <a:t>Ie</a:t>
            </a:r>
            <a:r>
              <a:rPr lang="en-US" dirty="0" smtClean="0"/>
              <a:t>, the “drawn” is about 4 cohorts of men.  Total Union population was 22 million.  Enlistment is</a:t>
            </a:r>
            <a:r>
              <a:rPr lang="en-US" baseline="0" dirty="0" smtClean="0"/>
              <a:t> about proportional to WWII.</a:t>
            </a:r>
          </a:p>
          <a:p>
            <a:r>
              <a:rPr lang="en-US" baseline="0" dirty="0" smtClean="0"/>
              <a:t>Lessons from this slide: (a) a lot of avoidance and (b) already a hint of systematic selection</a:t>
            </a:r>
            <a:endParaRPr 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BD9E29-AA5B-4B6E-BF5F-28DA2721D974}" type="slidenum">
              <a:rPr lang="en-US" sz="1200" smtClean="0">
                <a:solidFill>
                  <a:srgbClr val="000000"/>
                </a:solidFill>
              </a:rPr>
              <a:pPr eaLnBrk="1" hangingPunct="1"/>
              <a:t>13</a:t>
            </a:fld>
            <a:endParaRPr lang="en-US" sz="120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http://www.upi.com/Top_News/World-News/2014/12/24/2-million-missing-after-cash-spill-on-Hong-Kong-road/8621419441682/</a:t>
            </a:r>
            <a:endParaRPr lang="en-US"/>
          </a:p>
        </p:txBody>
      </p:sp>
      <p:sp>
        <p:nvSpPr>
          <p:cNvPr id="4" name="Slide Number Placeholder 3"/>
          <p:cNvSpPr>
            <a:spLocks noGrp="1"/>
          </p:cNvSpPr>
          <p:nvPr>
            <p:ph type="sldNum" sz="quarter" idx="10"/>
          </p:nvPr>
        </p:nvSpPr>
        <p:spPr/>
        <p:txBody>
          <a:bodyPr/>
          <a:lstStyle/>
          <a:p>
            <a:fld id="{F1092D8A-4AA1-49C6-844C-8DF6BB08CC8C}" type="slidenum">
              <a:rPr lang="en-US" altLang="en-US" smtClean="0">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137365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08A49A5-9E0B-4B33-8D3B-12541317D9E4}" type="slidenum">
              <a:rPr lang="en-US" altLang="en-US" smtClean="0">
                <a:solidFill>
                  <a:prstClr val="black"/>
                </a:solidFill>
              </a:rPr>
              <a:pPr eaLnBrk="1" hangingPunct="1">
                <a:spcBef>
                  <a:spcPct val="0"/>
                </a:spcBef>
              </a:pPr>
              <a:t>18</a:t>
            </a:fld>
            <a:endParaRPr lang="en-US" alt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http://www.umesc.usgs.gov/rivers/illinois/images/illinois_river.gif</a:t>
            </a:r>
          </a:p>
          <a:p>
            <a:r>
              <a:rPr lang="en-US" smtClean="0"/>
              <a:t>http://en.wikipedia.org/wiki/File:Illinois_Waterway_schematic.svg</a:t>
            </a:r>
            <a:endParaRPr lang="en-US"/>
          </a:p>
        </p:txBody>
      </p:sp>
      <p:sp>
        <p:nvSpPr>
          <p:cNvPr id="4" name="Slide Number Placeholder 3"/>
          <p:cNvSpPr>
            <a:spLocks noGrp="1"/>
          </p:cNvSpPr>
          <p:nvPr>
            <p:ph type="sldNum" sz="quarter" idx="10"/>
          </p:nvPr>
        </p:nvSpPr>
        <p:spPr/>
        <p:txBody>
          <a:bodyPr/>
          <a:lstStyle/>
          <a:p>
            <a:pPr>
              <a:defRPr/>
            </a:pPr>
            <a:fld id="{D960F004-07CE-47F0-839B-A3649DAF380F}" type="slidenum">
              <a:rPr lang="en-US" smtClean="0"/>
              <a:pPr>
                <a:defRPr/>
              </a:pPr>
              <a:t>19</a:t>
            </a:fld>
            <a:endParaRPr lang="en-US"/>
          </a:p>
        </p:txBody>
      </p:sp>
    </p:spTree>
    <p:extLst>
      <p:ext uri="{BB962C8B-B14F-4D97-AF65-F5344CB8AC3E}">
        <p14:creationId xmlns:p14="http://schemas.microsoft.com/office/powerpoint/2010/main" val="233886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http://www.binaplast.com/catalog/hdpe-corrugated-subsoil-drainage-pipe</a:t>
            </a:r>
          </a:p>
          <a:p>
            <a:r>
              <a:rPr lang="en-US" dirty="0" smtClean="0"/>
              <a:t>http://www.omafra.gov.on.ca/english/engineer/facts/10-091.htm</a:t>
            </a:r>
          </a:p>
          <a:p>
            <a:r>
              <a:rPr lang="en-US" dirty="0" smtClean="0"/>
              <a:t>http://weckerlyfarms.blogspot.com/2014/03/drain-tiling-in-depth-look.html</a:t>
            </a:r>
            <a:endParaRPr lang="en-US" dirty="0"/>
          </a:p>
        </p:txBody>
      </p:sp>
      <p:sp>
        <p:nvSpPr>
          <p:cNvPr id="4" name="Slide Number Placeholder 3"/>
          <p:cNvSpPr>
            <a:spLocks noGrp="1"/>
          </p:cNvSpPr>
          <p:nvPr>
            <p:ph type="sldNum" sz="quarter" idx="10"/>
          </p:nvPr>
        </p:nvSpPr>
        <p:spPr/>
        <p:txBody>
          <a:bodyPr/>
          <a:lstStyle/>
          <a:p>
            <a:pPr>
              <a:defRPr/>
            </a:pPr>
            <a:fld id="{D960F004-07CE-47F0-839B-A3649DAF380F}" type="slidenum">
              <a:rPr lang="en-US" smtClean="0"/>
              <a:pPr>
                <a:defRPr/>
              </a:pPr>
              <a:t>20</a:t>
            </a:fld>
            <a:endParaRPr lang="en-US"/>
          </a:p>
        </p:txBody>
      </p:sp>
    </p:spTree>
    <p:extLst>
      <p:ext uri="{BB962C8B-B14F-4D97-AF65-F5344CB8AC3E}">
        <p14:creationId xmlns:p14="http://schemas.microsoft.com/office/powerpoint/2010/main" val="339813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rPr>
              <a:t>Here the ransom makes the</a:t>
            </a:r>
            <a:r>
              <a:rPr lang="en-US" altLang="en-US" baseline="0" dirty="0" smtClean="0">
                <a:latin typeface="Times New Roman" charset="0"/>
              </a:rPr>
              <a:t> selection better than random, but systematic avoidance could do that too</a:t>
            </a:r>
            <a:endParaRPr lang="en-US" altLang="en-US" dirty="0" smtClean="0">
              <a:latin typeface="Times New Roman"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0BB1B8D-F13B-4AA6-B8AD-96F1C36AAFF3}"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0BB1B8D-F13B-4AA6-B8AD-96F1C36AAFF3}"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08A49A5-9E0B-4B33-8D3B-12541317D9E4}" type="slidenum">
              <a:rPr lang="en-US" altLang="en-US" smtClean="0"/>
              <a:pPr eaLnBrk="1" hangingPunct="1">
                <a:spcBef>
                  <a:spcPct val="0"/>
                </a:spcBef>
              </a:pPr>
              <a:t>2</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charset="0"/>
              </a:rPr>
              <a:t>Zapruder film (of the JFK assassination) was taken by the power of eminent domain; quartering of soldiers</a:t>
            </a:r>
          </a:p>
          <a:p>
            <a:pPr eaLnBrk="1" hangingPunct="1"/>
            <a:r>
              <a:rPr lang="en-US" altLang="en-US" smtClean="0">
                <a:latin typeface="Times New Roman" charset="0"/>
              </a:rPr>
              <a:t>horses and mules taken during civil war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charset="0"/>
              </a:rPr>
              <a:t>what about a bullet on intellectual property?</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AF57B2A3-4F03-4DF9-9EAE-9B0CA4BB03E9}"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AE49C4E1-2A80-4610-91BE-2BC6376CD3BA}" type="slidenum">
              <a:rPr lang="en-US" altLang="en-US" smtClean="0"/>
              <a:pPr eaLnBrk="1" hangingPunct="1">
                <a:spcBef>
                  <a:spcPct val="0"/>
                </a:spcBef>
              </a:pPr>
              <a:t>24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ndParaRPr>
          </a:p>
        </p:txBody>
      </p:sp>
      <p:sp>
        <p:nvSpPr>
          <p:cNvPr id="6963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A7591659-93F0-4AF8-B62D-32C344E44353}" type="slidenum">
              <a:rPr lang="en-US" altLang="en-US"/>
              <a:pPr algn="r" eaLnBrk="1" hangingPunct="1">
                <a:spcBef>
                  <a:spcPct val="0"/>
                </a:spcBef>
              </a:pPr>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915E28C1-08EB-4F4E-AAB4-6C290BFD2668}" type="slidenum">
              <a:rPr lang="en-US" altLang="en-US" smtClean="0"/>
              <a:pPr eaLnBrk="1" hangingPunct="1">
                <a:spcBef>
                  <a:spcPct val="0"/>
                </a:spcBef>
              </a:pPr>
              <a:t>26</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DEB4F5AD-3B83-40A0-AACC-1163E0D6AF16}"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2B3F16C7-F7A8-41D9-9CF7-A79D0AE197B9}" type="slidenum">
              <a:rPr lang="en-US" altLang="en-US" smtClean="0"/>
              <a:pPr eaLnBrk="1" hangingPunct="1">
                <a:spcBef>
                  <a:spcPct val="0"/>
                </a:spcBef>
              </a:pPr>
              <a:t>28</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317B197-3B8A-410D-BB76-1C97C080EFA1}" type="slidenum">
              <a:rPr lang="en-US" altLang="en-US" smtClean="0"/>
              <a:pPr eaLnBrk="1" hangingPunct="1">
                <a:spcBef>
                  <a:spcPct val="0"/>
                </a:spcBef>
              </a:pPr>
              <a:t>29</a:t>
            </a:fld>
            <a:endParaRPr lang="en-US" altLang="en-US"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44B0CB2B-F79D-4181-8E3B-9DC0A0738A82}" type="slidenum">
              <a:rPr lang="en-US" altLang="en-US" smtClean="0"/>
              <a:pPr eaLnBrk="1" hangingPunct="1">
                <a:spcBef>
                  <a:spcPct val="0"/>
                </a:spcBef>
              </a:pPr>
              <a:t>30</a:t>
            </a:fld>
            <a:endParaRPr lang="en-US" altLang="en-US"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MurphySupplyFootball.nb</a:t>
            </a:r>
            <a:endParaRPr lang="en-US"/>
          </a:p>
        </p:txBody>
      </p:sp>
      <p:sp>
        <p:nvSpPr>
          <p:cNvPr id="4" name="Slide Number Placeholder 3"/>
          <p:cNvSpPr>
            <a:spLocks noGrp="1"/>
          </p:cNvSpPr>
          <p:nvPr>
            <p:ph type="sldNum" sz="quarter" idx="10"/>
          </p:nvPr>
        </p:nvSpPr>
        <p:spPr/>
        <p:txBody>
          <a:bodyPr/>
          <a:lstStyle/>
          <a:p>
            <a:pPr>
              <a:defRPr/>
            </a:pPr>
            <a:fld id="{7249E0BE-1CE5-4B9C-9CFA-7A15EA6EAC2D}"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97265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solidFill>
            <a:srgbClr val="FFFFFF"/>
          </a:solidFill>
          <a:ln/>
        </p:spPr>
      </p:sp>
      <p:sp>
        <p:nvSpPr>
          <p:cNvPr id="77827"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smtClean="0">
                <a:latin typeface="Times New Roman" charset="0"/>
              </a:rPr>
              <a:t>http://cache.boston.com/resize/bonzai-fba/Globe_Photo/2009/01/30/1233355683_0284/539w.jpg</a:t>
            </a:r>
          </a:p>
          <a:p>
            <a:pPr eaLnBrk="1" hangingPunct="1"/>
            <a:r>
              <a:rPr lang="en-US" altLang="en-US" dirty="0" smtClean="0">
                <a:latin typeface="Times New Roman" charset="0"/>
              </a:rPr>
              <a:t>http://media.trb.com/media/graphic/2014-01/79034725.jpg</a:t>
            </a:r>
          </a:p>
        </p:txBody>
      </p:sp>
      <p:sp>
        <p:nvSpPr>
          <p:cNvPr id="7782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FA56D6CF-13B3-40E1-A641-DB17B5C4BC5A}" type="slidenum">
              <a:rPr lang="en-US" altLang="en-US"/>
              <a:pPr algn="r" eaLnBrk="1" hangingPunct="1">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https://thenypost.files.wordpress.com/2014/02/keystone_pipeline_88049733.jpg</a:t>
            </a:r>
          </a:p>
          <a:p>
            <a:r>
              <a:rPr lang="en-US" smtClean="0"/>
              <a:t>In this Dec. 3, 2012 file photo, crews work on construction of the TransCanada Keystone XL Pipeline near County Road 363 and County Road 357, east of Winona, Texas.  In a move that disappointed environmental groups and cheered the oil industry, the Obama administration on Jan. 31, 2014, said it had no major environmental objections to the proposed Keystone XL oil pipeline from Canada. (AP Photo/The Tyler Morning Telegraph, Sarah A. Miller)</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BD9E29-AA5B-4B6E-BF5F-28DA2721D974}" type="slidenum">
              <a:rPr lang="en-US" sz="1200" smtClean="0">
                <a:solidFill>
                  <a:srgbClr val="000000"/>
                </a:solidFill>
              </a:rPr>
              <a:pPr eaLnBrk="1" hangingPunct="1"/>
              <a:t>4</a:t>
            </a:fld>
            <a:endParaRPr lang="en-US"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08A49A5-9E0B-4B33-8D3B-12541317D9E4}" type="slidenum">
              <a:rPr lang="en-US" altLang="en-US" smtClean="0"/>
              <a:pPr eaLnBrk="1" hangingPunct="1">
                <a:spcBef>
                  <a:spcPct val="0"/>
                </a:spcBef>
              </a:pPr>
              <a:t>5</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latin typeface="Arial" pitchFamily="34" charset="0"/>
              </a:rPr>
              <a:t>Another difference from price ceilings is that the buyer</a:t>
            </a:r>
            <a:r>
              <a:rPr lang="en-US" baseline="0" dirty="0" smtClean="0">
                <a:latin typeface="Arial" pitchFamily="34" charset="0"/>
              </a:rPr>
              <a:t> is setting the rules.</a:t>
            </a:r>
            <a:endParaRPr lang="en-US" dirty="0"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50D2FBD7-65D6-4438-B59E-F7169C403A7B}" type="slidenum">
              <a:rPr lang="en-US" smtClean="0">
                <a:solidFill>
                  <a:prstClr val="black"/>
                </a:solidFill>
                <a:latin typeface="Arial" pitchFamily="34" charset="0"/>
              </a:rPr>
              <a:pPr/>
              <a:t>6</a:t>
            </a:fld>
            <a:endParaRPr lang="en-US" dirty="0" smtClean="0">
              <a:solidFill>
                <a:prstClr val="black"/>
              </a:solidFill>
              <a:latin typeface="Arial" pitchFamily="34" charset="0"/>
            </a:endParaRPr>
          </a:p>
        </p:txBody>
      </p:sp>
    </p:spTree>
    <p:extLst>
      <p:ext uri="{BB962C8B-B14F-4D97-AF65-F5344CB8AC3E}">
        <p14:creationId xmlns:p14="http://schemas.microsoft.com/office/powerpoint/2010/main" val="7198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http://commons.wikimedia.org/wiki/File:Branka_1863.JPG</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E68F877-AB4A-4905-B27E-2029578FC301}" type="slidenum">
              <a:rPr lang="en-US" altLang="en-US" sz="1200">
                <a:solidFill>
                  <a:prstClr val="black"/>
                </a:solidFill>
              </a:rPr>
              <a:pPr eaLnBrk="1" hangingPunct="1"/>
              <a:t>7</a:t>
            </a:fld>
            <a:endParaRPr lang="en-US" altLang="en-US" sz="1200">
              <a:solidFill>
                <a:prstClr val="black"/>
              </a:solidFill>
            </a:endParaRPr>
          </a:p>
        </p:txBody>
      </p:sp>
    </p:spTree>
    <p:extLst>
      <p:ext uri="{BB962C8B-B14F-4D97-AF65-F5344CB8AC3E}">
        <p14:creationId xmlns:p14="http://schemas.microsoft.com/office/powerpoint/2010/main" val="16497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rPr>
              <a:t>Mention</a:t>
            </a:r>
            <a:r>
              <a:rPr lang="en-US" altLang="en-US" baseline="0" dirty="0" smtClean="0">
                <a:latin typeface="Times New Roman" charset="0"/>
              </a:rPr>
              <a:t> </a:t>
            </a:r>
            <a:r>
              <a:rPr lang="en-US" altLang="en-US" baseline="0" dirty="0" err="1" smtClean="0">
                <a:latin typeface="Times New Roman" charset="0"/>
              </a:rPr>
              <a:t>dwcs</a:t>
            </a:r>
            <a:r>
              <a:rPr lang="en-US" altLang="en-US" baseline="0" dirty="0" smtClean="0">
                <a:latin typeface="Times New Roman" charset="0"/>
              </a:rPr>
              <a:t> as putting more weight on the government surplus</a:t>
            </a:r>
            <a:endParaRPr lang="en-US" altLang="en-US" dirty="0" smtClean="0">
              <a:latin typeface="Times New Roman"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0BB1B8D-F13B-4AA6-B8AD-96F1C36AAFF3}"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charset="0"/>
              </a:defRPr>
            </a:lvl1pPr>
            <a:lvl2pPr marL="742950" indent="-285750" eaLnBrk="0" hangingPunct="0">
              <a:spcBef>
                <a:spcPct val="30000"/>
              </a:spcBef>
              <a:defRPr sz="1200">
                <a:solidFill>
                  <a:schemeClr val="tx1"/>
                </a:solidFill>
                <a:latin typeface="Times New Roman" charset="0"/>
              </a:defRPr>
            </a:lvl2pPr>
            <a:lvl3pPr marL="1143000" indent="-228600" eaLnBrk="0" hangingPunct="0">
              <a:spcBef>
                <a:spcPct val="30000"/>
              </a:spcBef>
              <a:defRPr sz="1200">
                <a:solidFill>
                  <a:schemeClr val="tx1"/>
                </a:solidFill>
                <a:latin typeface="Times New Roman" charset="0"/>
              </a:defRPr>
            </a:lvl3pPr>
            <a:lvl4pPr marL="1600200" indent="-228600" eaLnBrk="0" hangingPunct="0">
              <a:spcBef>
                <a:spcPct val="30000"/>
              </a:spcBef>
              <a:defRPr sz="1200">
                <a:solidFill>
                  <a:schemeClr val="tx1"/>
                </a:solidFill>
                <a:latin typeface="Times New Roman" charset="0"/>
              </a:defRPr>
            </a:lvl4pPr>
            <a:lvl5pPr marL="2057400" indent="-228600" eaLnBrk="0" hangingPunct="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10BB1B8D-F13B-4AA6-B8AD-96F1C36AAFF3}"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E5C33-B3EE-489F-B955-B8A55824CB95}" type="slidenum">
              <a:rPr lang="en-US"/>
              <a:pPr>
                <a:defRPr/>
              </a:pPr>
              <a:t>‹#›</a:t>
            </a:fld>
            <a:endParaRPr lang="en-US"/>
          </a:p>
        </p:txBody>
      </p:sp>
    </p:spTree>
    <p:extLst>
      <p:ext uri="{BB962C8B-B14F-4D97-AF65-F5344CB8AC3E}">
        <p14:creationId xmlns:p14="http://schemas.microsoft.com/office/powerpoint/2010/main" val="12975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161C9-F391-49F2-B978-577B1700A12C}" type="slidenum">
              <a:rPr lang="en-US"/>
              <a:pPr>
                <a:defRPr/>
              </a:pPr>
              <a:t>‹#›</a:t>
            </a:fld>
            <a:endParaRPr lang="en-US"/>
          </a:p>
        </p:txBody>
      </p:sp>
    </p:spTree>
    <p:extLst>
      <p:ext uri="{BB962C8B-B14F-4D97-AF65-F5344CB8AC3E}">
        <p14:creationId xmlns:p14="http://schemas.microsoft.com/office/powerpoint/2010/main" val="200019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6D0BA-9B40-418C-B2C7-CCF64B58B09C}" type="slidenum">
              <a:rPr lang="en-US"/>
              <a:pPr>
                <a:defRPr/>
              </a:pPr>
              <a:t>‹#›</a:t>
            </a:fld>
            <a:endParaRPr lang="en-US"/>
          </a:p>
        </p:txBody>
      </p:sp>
    </p:spTree>
    <p:extLst>
      <p:ext uri="{BB962C8B-B14F-4D97-AF65-F5344CB8AC3E}">
        <p14:creationId xmlns:p14="http://schemas.microsoft.com/office/powerpoint/2010/main" val="3045916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946927-768C-460F-BA53-CA3E9A57F6D3}" type="slidenum">
              <a:rPr lang="en-US"/>
              <a:pPr>
                <a:defRPr/>
              </a:pPr>
              <a:t>‹#›</a:t>
            </a:fld>
            <a:endParaRPr lang="en-US"/>
          </a:p>
        </p:txBody>
      </p:sp>
    </p:spTree>
    <p:extLst>
      <p:ext uri="{BB962C8B-B14F-4D97-AF65-F5344CB8AC3E}">
        <p14:creationId xmlns:p14="http://schemas.microsoft.com/office/powerpoint/2010/main" val="1886223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1231" y="4965336"/>
            <a:ext cx="5786478" cy="535366"/>
          </a:xfrm>
        </p:spPr>
        <p:txBody>
          <a:bodyPr/>
          <a:lstStyle>
            <a:lvl1pPr algn="r">
              <a:defRPr sz="36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id-ID" dirty="0"/>
          </a:p>
        </p:txBody>
      </p:sp>
      <p:sp>
        <p:nvSpPr>
          <p:cNvPr id="3" name="Subtitle 2"/>
          <p:cNvSpPr>
            <a:spLocks noGrp="1"/>
          </p:cNvSpPr>
          <p:nvPr>
            <p:ph type="subTitle" idx="1"/>
          </p:nvPr>
        </p:nvSpPr>
        <p:spPr>
          <a:xfrm>
            <a:off x="2285984" y="5500726"/>
            <a:ext cx="6700887" cy="642918"/>
          </a:xfrm>
        </p:spPr>
        <p:txBody>
          <a:bodyPr>
            <a:normAutofit/>
          </a:bodyPr>
          <a:lstStyle>
            <a:lvl1pPr marL="0" indent="0" algn="r">
              <a:buNone/>
              <a:defRPr sz="3000" b="1">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4F75FCD4-B002-4475-9D8C-273F41817A32}" type="datetime1">
              <a:rPr lang="id-ID"/>
              <a:pPr/>
              <a:t>25/11/2015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E977D6D-E3B2-41F6-8112-EB7547E88F9E}" type="slidenum">
              <a:rPr lang="id-ID"/>
              <a:pPr/>
              <a:t>‹#›</a:t>
            </a:fld>
            <a:endParaRPr lang="id-ID"/>
          </a:p>
        </p:txBody>
      </p:sp>
    </p:spTree>
    <p:extLst>
      <p:ext uri="{BB962C8B-B14F-4D97-AF65-F5344CB8AC3E}">
        <p14:creationId xmlns:p14="http://schemas.microsoft.com/office/powerpoint/2010/main" val="310218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10"/>
          </p:nvPr>
        </p:nvSpPr>
        <p:spPr/>
        <p:txBody>
          <a:bodyPr/>
          <a:lstStyle>
            <a:lvl1pPr>
              <a:defRPr/>
            </a:lvl1pPr>
          </a:lstStyle>
          <a:p>
            <a:fld id="{02D51A72-1ADF-4A74-A726-D0060670AC3A}" type="datetime1">
              <a:rPr lang="id-ID"/>
              <a:pPr/>
              <a:t>25/11/2015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928F75-3B29-43F9-9670-44CBD30A4836}" type="slidenum">
              <a:rPr lang="id-ID"/>
              <a:pPr/>
              <a:t>‹#›</a:t>
            </a:fld>
            <a:endParaRPr lang="id-ID"/>
          </a:p>
        </p:txBody>
      </p:sp>
    </p:spTree>
    <p:extLst>
      <p:ext uri="{BB962C8B-B14F-4D97-AF65-F5344CB8AC3E}">
        <p14:creationId xmlns:p14="http://schemas.microsoft.com/office/powerpoint/2010/main" val="2601067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290" y="4406900"/>
            <a:ext cx="7137422" cy="1362075"/>
          </a:xfrm>
        </p:spPr>
        <p:txBody>
          <a:bodyPr anchor="t"/>
          <a:lstStyle>
            <a:lvl1pPr algn="l">
              <a:defRPr sz="4000" b="1" cap="all">
                <a:solidFill>
                  <a:schemeClr val="tx1"/>
                </a:solidFill>
              </a:defRPr>
            </a:lvl1pPr>
          </a:lstStyle>
          <a:p>
            <a:r>
              <a:rPr lang="en-US" smtClean="0"/>
              <a:t>Click to edit Master title style</a:t>
            </a:r>
            <a:endParaRPr lang="id-ID" dirty="0"/>
          </a:p>
        </p:txBody>
      </p:sp>
      <p:sp>
        <p:nvSpPr>
          <p:cNvPr id="3" name="Text Placeholder 2"/>
          <p:cNvSpPr>
            <a:spLocks noGrp="1"/>
          </p:cNvSpPr>
          <p:nvPr>
            <p:ph type="body" idx="1"/>
          </p:nvPr>
        </p:nvSpPr>
        <p:spPr>
          <a:xfrm>
            <a:off x="1357290" y="2906713"/>
            <a:ext cx="713742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C87594E-746D-4449-8366-94AB0EFBCAE7}" type="datetime1">
              <a:rPr lang="id-ID"/>
              <a:pPr/>
              <a:t>25/11/2015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291EE7-B4DB-4BB8-A660-3CCE2360EE72}" type="slidenum">
              <a:rPr lang="id-ID"/>
              <a:pPr/>
              <a:t>‹#›</a:t>
            </a:fld>
            <a:endParaRPr lang="id-ID"/>
          </a:p>
        </p:txBody>
      </p:sp>
    </p:spTree>
    <p:extLst>
      <p:ext uri="{BB962C8B-B14F-4D97-AF65-F5344CB8AC3E}">
        <p14:creationId xmlns:p14="http://schemas.microsoft.com/office/powerpoint/2010/main" val="56813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86116" y="428604"/>
            <a:ext cx="5572164" cy="5857916"/>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9" name="Text Placeholder 8"/>
          <p:cNvSpPr>
            <a:spLocks noGrp="1"/>
          </p:cNvSpPr>
          <p:nvPr>
            <p:ph type="body" sz="quarter" idx="13"/>
          </p:nvPr>
        </p:nvSpPr>
        <p:spPr>
          <a:xfrm>
            <a:off x="357188" y="1357313"/>
            <a:ext cx="2143125" cy="3786187"/>
          </a:xfrm>
        </p:spPr>
        <p:txBody>
          <a:bodyPr anchor="ctr">
            <a:normAutofit/>
          </a:bodyPr>
          <a:lstStyle>
            <a:lvl1pPr marL="0" indent="0" algn="ctr">
              <a:buNone/>
              <a:defRPr sz="3200" b="1" baseline="0">
                <a:solidFill>
                  <a:schemeClr val="bg1"/>
                </a:solidFill>
                <a:effectLst>
                  <a:outerShdw blurRad="38100" dist="38100" dir="2700000" algn="tl">
                    <a:srgbClr val="000000">
                      <a:alpha val="43137"/>
                    </a:srgbClr>
                  </a:outerShdw>
                </a:effectLst>
              </a:defRPr>
            </a:lvl1pPr>
          </a:lstStyle>
          <a:p>
            <a:pPr lvl="0"/>
            <a:r>
              <a:rPr lang="en-US" dirty="0" smtClean="0"/>
              <a:t>Click to edit</a:t>
            </a:r>
            <a:r>
              <a:rPr lang="id-ID" dirty="0" smtClean="0"/>
              <a:t> </a:t>
            </a:r>
            <a:r>
              <a:rPr lang="en-US" dirty="0" smtClean="0"/>
              <a:t>Master text styles</a:t>
            </a:r>
          </a:p>
        </p:txBody>
      </p:sp>
      <p:sp>
        <p:nvSpPr>
          <p:cNvPr id="5" name="Date Placeholder 4"/>
          <p:cNvSpPr>
            <a:spLocks noGrp="1"/>
          </p:cNvSpPr>
          <p:nvPr>
            <p:ph type="dt" sz="half" idx="14"/>
          </p:nvPr>
        </p:nvSpPr>
        <p:spPr/>
        <p:txBody>
          <a:bodyPr/>
          <a:lstStyle>
            <a:lvl1pPr>
              <a:defRPr/>
            </a:lvl1pPr>
          </a:lstStyle>
          <a:p>
            <a:fld id="{67AB5285-B4FB-4CDD-BB52-D2E0B41D80DF}" type="datetime1">
              <a:rPr lang="id-ID"/>
              <a:pPr/>
              <a:t>25/11/2015</a:t>
            </a:fld>
            <a:endParaRPr lang="id-ID"/>
          </a:p>
        </p:txBody>
      </p:sp>
      <p:sp>
        <p:nvSpPr>
          <p:cNvPr id="6" name="Footer Placeholder 5"/>
          <p:cNvSpPr>
            <a:spLocks noGrp="1"/>
          </p:cNvSpPr>
          <p:nvPr>
            <p:ph type="ftr" sz="quarter" idx="15"/>
          </p:nvPr>
        </p:nvSpPr>
        <p:spPr/>
        <p:txBody>
          <a:bodyPr/>
          <a:lstStyle>
            <a:lvl1pPr>
              <a:defRPr/>
            </a:lvl1pPr>
          </a:lstStyle>
          <a:p>
            <a:pPr>
              <a:defRPr/>
            </a:pPr>
            <a:endParaRPr lang="id-ID">
              <a:solidFill>
                <a:prstClr val="black">
                  <a:tint val="75000"/>
                </a:prstClr>
              </a:solidFill>
            </a:endParaRPr>
          </a:p>
        </p:txBody>
      </p:sp>
      <p:sp>
        <p:nvSpPr>
          <p:cNvPr id="7" name="Slide Number Placeholder 6"/>
          <p:cNvSpPr>
            <a:spLocks noGrp="1"/>
          </p:cNvSpPr>
          <p:nvPr>
            <p:ph type="sldNum" sz="quarter" idx="16"/>
          </p:nvPr>
        </p:nvSpPr>
        <p:spPr/>
        <p:txBody>
          <a:bodyPr/>
          <a:lstStyle>
            <a:lvl1pPr>
              <a:defRPr/>
            </a:lvl1pPr>
          </a:lstStyle>
          <a:p>
            <a:fld id="{85997CAA-2723-4B33-A329-6411D8BBCBD4}" type="slidenum">
              <a:rPr lang="id-ID"/>
              <a:pPr/>
              <a:t>‹#›</a:t>
            </a:fld>
            <a:endParaRPr lang="id-ID"/>
          </a:p>
        </p:txBody>
      </p:sp>
    </p:spTree>
    <p:extLst>
      <p:ext uri="{BB962C8B-B14F-4D97-AF65-F5344CB8AC3E}">
        <p14:creationId xmlns:p14="http://schemas.microsoft.com/office/powerpoint/2010/main" val="300208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914400" y="785794"/>
            <a:ext cx="35829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1428736"/>
            <a:ext cx="3582988" cy="46974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Text Placeholder 4"/>
          <p:cNvSpPr>
            <a:spLocks noGrp="1"/>
          </p:cNvSpPr>
          <p:nvPr>
            <p:ph type="body" sz="quarter" idx="3"/>
          </p:nvPr>
        </p:nvSpPr>
        <p:spPr>
          <a:xfrm>
            <a:off x="4645025" y="785794"/>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428736"/>
            <a:ext cx="4041775" cy="46974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fld id="{5A5BDA3F-117E-48CB-B9E8-1944987A8CF1}" type="datetime1">
              <a:rPr lang="id-ID"/>
              <a:pPr/>
              <a:t>25/11/2015</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BAD8E49-2172-475A-A6AF-E3D1135F4FA2}" type="slidenum">
              <a:rPr lang="id-ID"/>
              <a:pPr/>
              <a:t>‹#›</a:t>
            </a:fld>
            <a:endParaRPr lang="id-ID"/>
          </a:p>
        </p:txBody>
      </p:sp>
    </p:spTree>
    <p:extLst>
      <p:ext uri="{BB962C8B-B14F-4D97-AF65-F5344CB8AC3E}">
        <p14:creationId xmlns:p14="http://schemas.microsoft.com/office/powerpoint/2010/main" val="139312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765" y="40342"/>
            <a:ext cx="8074116" cy="578224"/>
          </a:xfrm>
        </p:spPr>
        <p:txBody>
          <a:bodyPr/>
          <a:lstStyle>
            <a:lvl1pPr>
              <a:defRPr>
                <a:solidFill>
                  <a:schemeClr val="tx1"/>
                </a:solidFill>
              </a:defRPr>
            </a:lvl1pPr>
          </a:lstStyle>
          <a:p>
            <a:r>
              <a:rPr lang="en-US" smtClean="0"/>
              <a:t>Click to edit Master title style</a:t>
            </a:r>
            <a:endParaRPr lang="id-ID"/>
          </a:p>
        </p:txBody>
      </p:sp>
      <p:sp>
        <p:nvSpPr>
          <p:cNvPr id="6" name="Content Placeholder 2"/>
          <p:cNvSpPr>
            <a:spLocks noGrp="1"/>
          </p:cNvSpPr>
          <p:nvPr>
            <p:ph idx="1"/>
          </p:nvPr>
        </p:nvSpPr>
        <p:spPr>
          <a:xfrm>
            <a:off x="887506" y="739588"/>
            <a:ext cx="7799294" cy="53865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2"/>
          <p:cNvSpPr>
            <a:spLocks noGrp="1"/>
          </p:cNvSpPr>
          <p:nvPr>
            <p:ph type="dt" sz="half" idx="10"/>
          </p:nvPr>
        </p:nvSpPr>
        <p:spPr/>
        <p:txBody>
          <a:bodyPr/>
          <a:lstStyle>
            <a:lvl1pPr>
              <a:defRPr/>
            </a:lvl1pPr>
          </a:lstStyle>
          <a:p>
            <a:fld id="{F34B5B47-3BD8-4CB9-800F-7A9FC08EA7D6}" type="datetime1">
              <a:rPr lang="id-ID"/>
              <a:pPr/>
              <a:t>25/11/2015</a:t>
            </a:fld>
            <a:endParaRPr lang="id-ID"/>
          </a:p>
        </p:txBody>
      </p:sp>
      <p:sp>
        <p:nvSpPr>
          <p:cNvPr id="5" name="Footer Placeholder 3"/>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fld id="{FB183D21-B9E3-49D9-BB26-68253C695671}" type="slidenum">
              <a:rPr lang="id-ID"/>
              <a:pPr/>
              <a:t>‹#›</a:t>
            </a:fld>
            <a:endParaRPr lang="id-ID"/>
          </a:p>
        </p:txBody>
      </p:sp>
    </p:spTree>
    <p:extLst>
      <p:ext uri="{BB962C8B-B14F-4D97-AF65-F5344CB8AC3E}">
        <p14:creationId xmlns:p14="http://schemas.microsoft.com/office/powerpoint/2010/main" val="391001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887506" y="1102660"/>
            <a:ext cx="7799294" cy="50235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6" name="Title 1"/>
          <p:cNvSpPr>
            <a:spLocks noGrp="1"/>
          </p:cNvSpPr>
          <p:nvPr>
            <p:ph type="title"/>
          </p:nvPr>
        </p:nvSpPr>
        <p:spPr>
          <a:xfrm>
            <a:off x="1075765" y="40342"/>
            <a:ext cx="8074116" cy="578224"/>
          </a:xfrm>
        </p:spPr>
        <p:txBody>
          <a:bodyPr/>
          <a:lstStyle>
            <a:lvl1pPr>
              <a:defRPr>
                <a:solidFill>
                  <a:schemeClr val="bg1"/>
                </a:solidFill>
              </a:defRPr>
            </a:lvl1pPr>
          </a:lstStyle>
          <a:p>
            <a:r>
              <a:rPr lang="en-US" smtClean="0"/>
              <a:t>Click to edit Master title style</a:t>
            </a:r>
            <a:endParaRPr lang="id-ID"/>
          </a:p>
        </p:txBody>
      </p:sp>
      <p:sp>
        <p:nvSpPr>
          <p:cNvPr id="4" name="Date Placeholder 1"/>
          <p:cNvSpPr>
            <a:spLocks noGrp="1"/>
          </p:cNvSpPr>
          <p:nvPr>
            <p:ph type="dt" sz="half" idx="10"/>
          </p:nvPr>
        </p:nvSpPr>
        <p:spPr/>
        <p:txBody>
          <a:bodyPr/>
          <a:lstStyle>
            <a:lvl1pPr>
              <a:defRPr/>
            </a:lvl1pPr>
          </a:lstStyle>
          <a:p>
            <a:fld id="{AA6C4B3E-8926-4368-915C-4D102569C943}" type="datetime1">
              <a:rPr lang="id-ID"/>
              <a:pPr/>
              <a:t>25/11/2015</a:t>
            </a:fld>
            <a:endParaRPr lang="id-ID"/>
          </a:p>
        </p:txBody>
      </p:sp>
      <p:sp>
        <p:nvSpPr>
          <p:cNvPr id="7" name="Footer Placeholder 2"/>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fld id="{F463D10C-D0C0-41D9-8289-40712A47FB27}" type="slidenum">
              <a:rPr lang="id-ID"/>
              <a:pPr/>
              <a:t>‹#›</a:t>
            </a:fld>
            <a:endParaRPr lang="id-ID"/>
          </a:p>
        </p:txBody>
      </p:sp>
    </p:spTree>
    <p:extLst>
      <p:ext uri="{BB962C8B-B14F-4D97-AF65-F5344CB8AC3E}">
        <p14:creationId xmlns:p14="http://schemas.microsoft.com/office/powerpoint/2010/main" val="24040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C3803B-4C91-4194-884B-5DD191179EAA}" type="slidenum">
              <a:rPr lang="en-US"/>
              <a:pPr>
                <a:defRPr/>
              </a:pPr>
              <a:t>‹#›</a:t>
            </a:fld>
            <a:endParaRPr lang="en-US"/>
          </a:p>
        </p:txBody>
      </p:sp>
    </p:spTree>
    <p:extLst>
      <p:ext uri="{BB962C8B-B14F-4D97-AF65-F5344CB8AC3E}">
        <p14:creationId xmlns:p14="http://schemas.microsoft.com/office/powerpoint/2010/main" val="229228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7506" y="714356"/>
            <a:ext cx="2578007" cy="720744"/>
          </a:xfrm>
        </p:spPr>
        <p:txBody>
          <a:bodyPr anchor="b"/>
          <a:lstStyle>
            <a:lvl1pPr algn="l">
              <a:defRPr sz="2000" b="1">
                <a:solidFill>
                  <a:schemeClr val="tx1"/>
                </a:solidFill>
              </a:defRPr>
            </a:lvl1pPr>
          </a:lstStyle>
          <a:p>
            <a:r>
              <a:rPr lang="en-US" smtClean="0"/>
              <a:t>Click to edit Master title style</a:t>
            </a:r>
            <a:endParaRPr lang="id-ID"/>
          </a:p>
        </p:txBody>
      </p:sp>
      <p:sp>
        <p:nvSpPr>
          <p:cNvPr id="3" name="Content Placeholder 2"/>
          <p:cNvSpPr>
            <a:spLocks noGrp="1"/>
          </p:cNvSpPr>
          <p:nvPr>
            <p:ph idx="1"/>
          </p:nvPr>
        </p:nvSpPr>
        <p:spPr>
          <a:xfrm>
            <a:off x="3575050" y="712694"/>
            <a:ext cx="5111750" cy="5413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Text Placeholder 3"/>
          <p:cNvSpPr>
            <a:spLocks noGrp="1"/>
          </p:cNvSpPr>
          <p:nvPr>
            <p:ph type="body" sz="half" idx="2"/>
          </p:nvPr>
        </p:nvSpPr>
        <p:spPr>
          <a:xfrm>
            <a:off x="887506" y="1435100"/>
            <a:ext cx="2578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F2E0FB3-DBAA-4E6D-909C-69B2BFE189AA}" type="datetime1">
              <a:rPr lang="id-ID"/>
              <a:pPr/>
              <a:t>25/11/2015</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B421496-466F-4D5F-8437-12798FDA713A}" type="slidenum">
              <a:rPr lang="id-ID"/>
              <a:pPr/>
              <a:t>‹#›</a:t>
            </a:fld>
            <a:endParaRPr lang="id-ID"/>
          </a:p>
        </p:txBody>
      </p:sp>
    </p:spTree>
    <p:extLst>
      <p:ext uri="{BB962C8B-B14F-4D97-AF65-F5344CB8AC3E}">
        <p14:creationId xmlns:p14="http://schemas.microsoft.com/office/powerpoint/2010/main" val="1442817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id-ID"/>
          </a:p>
        </p:txBody>
      </p:sp>
      <p:sp>
        <p:nvSpPr>
          <p:cNvPr id="3" name="Picture Placeholder 2"/>
          <p:cNvSpPr>
            <a:spLocks noGrp="1"/>
          </p:cNvSpPr>
          <p:nvPr>
            <p:ph type="pic" idx="1"/>
          </p:nvPr>
        </p:nvSpPr>
        <p:spPr>
          <a:xfrm>
            <a:off x="1792288" y="726141"/>
            <a:ext cx="5486400" cy="400143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497C604-C4E3-48BB-8D7F-85DB472941A7}" type="datetime1">
              <a:rPr lang="id-ID"/>
              <a:pPr/>
              <a:t>25/11/2015</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04F74D7-93ED-478B-AB46-9DC43F7C3745}" type="slidenum">
              <a:rPr lang="id-ID"/>
              <a:pPr/>
              <a:t>‹#›</a:t>
            </a:fld>
            <a:endParaRPr lang="id-ID"/>
          </a:p>
        </p:txBody>
      </p:sp>
    </p:spTree>
    <p:extLst>
      <p:ext uri="{BB962C8B-B14F-4D97-AF65-F5344CB8AC3E}">
        <p14:creationId xmlns:p14="http://schemas.microsoft.com/office/powerpoint/2010/main" val="3514396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81B73A64-FC9E-41CD-92BF-B8FEF955CA78}" type="datetime1">
              <a:rPr lang="id-ID"/>
              <a:pPr/>
              <a:t>25/11/2015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913808D-A479-4DA1-869A-C4193BE17A95}" type="slidenum">
              <a:rPr lang="id-ID"/>
              <a:pPr/>
              <a:t>‹#›</a:t>
            </a:fld>
            <a:endParaRPr lang="id-ID"/>
          </a:p>
        </p:txBody>
      </p:sp>
    </p:spTree>
    <p:extLst>
      <p:ext uri="{BB962C8B-B14F-4D97-AF65-F5344CB8AC3E}">
        <p14:creationId xmlns:p14="http://schemas.microsoft.com/office/powerpoint/2010/main" val="650772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5AEEC209-DD20-4E99-BA2A-9F4C113D9253}" type="datetime1">
              <a:rPr lang="id-ID"/>
              <a:pPr/>
              <a:t>25/11/2015</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FC4216F-D8B5-4A6D-9D93-0D4A0B156473}" type="slidenum">
              <a:rPr lang="id-ID"/>
              <a:pPr/>
              <a:t>‹#›</a:t>
            </a:fld>
            <a:endParaRPr lang="id-ID"/>
          </a:p>
        </p:txBody>
      </p:sp>
    </p:spTree>
    <p:extLst>
      <p:ext uri="{BB962C8B-B14F-4D97-AF65-F5344CB8AC3E}">
        <p14:creationId xmlns:p14="http://schemas.microsoft.com/office/powerpoint/2010/main" val="209744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B04D411-8477-4B84-BBC2-EDBC87FA7AD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30726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2E081C7-3D47-4E92-817A-580E2F70D8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1602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48C3F70-97E5-49EB-81CC-6DE7D216D8F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56082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AF8DFB1-42B7-4E90-90A9-079026CB893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39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3225BAFC-C19B-4F63-A35A-6D2D6DCFDF0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78894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FD79AA5-82E9-4D65-BEE0-12A218C4CE7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669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9DEE91-9068-4763-A579-71EB8856AB0F}" type="slidenum">
              <a:rPr lang="en-US"/>
              <a:pPr>
                <a:defRPr/>
              </a:pPr>
              <a:t>‹#›</a:t>
            </a:fld>
            <a:endParaRPr lang="en-US"/>
          </a:p>
        </p:txBody>
      </p:sp>
    </p:spTree>
    <p:extLst>
      <p:ext uri="{BB962C8B-B14F-4D97-AF65-F5344CB8AC3E}">
        <p14:creationId xmlns:p14="http://schemas.microsoft.com/office/powerpoint/2010/main" val="4228661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B29F3143-3088-45A6-95B8-8DEBF48C0F0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45616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D7FC664C-5EC5-468D-AD24-349E75A4BF9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41838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D1305AB-2D8E-463E-B708-C7B7296C22C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96131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A22BF13-95B9-49BB-B7A5-DBC5855F8A8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16081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0E90EE2-9075-4CB8-8D0B-241D92A5817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07080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806C9-5FAC-495B-BA25-D37D1DAFEE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434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FA9CC4-174F-4E41-BDFA-413614C487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7809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A66EB4-7033-4FD3-B73F-B813EDCAD6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2622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3E0AEB-D58B-48E3-9503-4544D0AE57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4778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025403-A64C-49FB-A140-6BBCC36A15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688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F0FE00-3B37-48B7-9021-059E6A5BFFEB}" type="slidenum">
              <a:rPr lang="en-US"/>
              <a:pPr>
                <a:defRPr/>
              </a:pPr>
              <a:t>‹#›</a:t>
            </a:fld>
            <a:endParaRPr lang="en-US"/>
          </a:p>
        </p:txBody>
      </p:sp>
    </p:spTree>
    <p:extLst>
      <p:ext uri="{BB962C8B-B14F-4D97-AF65-F5344CB8AC3E}">
        <p14:creationId xmlns:p14="http://schemas.microsoft.com/office/powerpoint/2010/main" val="560758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B3E95B-532B-4F64-9DCA-366A5E631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48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087900-3C35-4EED-9045-D2173F09C5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5353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03A9AE-61EE-444B-AEF0-8DEADCB292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0055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0C9F0A-AA6E-4693-AFB7-03D418639C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8110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1F7E23-4D05-4063-8421-5E0174C142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379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BBFDE-134F-4A29-8F52-05AA20AC9C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5304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43D37F-33F2-45BA-8890-9999BB24BC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154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635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425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18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C87CAF-B8DA-437D-BA7C-C1BDE794FF68}" type="slidenum">
              <a:rPr lang="en-US"/>
              <a:pPr>
                <a:defRPr/>
              </a:pPr>
              <a:t>‹#›</a:t>
            </a:fld>
            <a:endParaRPr lang="en-US"/>
          </a:p>
        </p:txBody>
      </p:sp>
    </p:spTree>
    <p:extLst>
      <p:ext uri="{BB962C8B-B14F-4D97-AF65-F5344CB8AC3E}">
        <p14:creationId xmlns:p14="http://schemas.microsoft.com/office/powerpoint/2010/main" val="3463419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67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76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866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602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211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462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3AD3F-DD88-44A8-803F-A345FF767D94}" type="datetimeFigureOut">
              <a:rPr lang="en-US" smtClean="0">
                <a:solidFill>
                  <a:prstClr val="black">
                    <a:tint val="75000"/>
                  </a:prstClr>
                </a:solidFill>
              </a:rPr>
              <a:pPr/>
              <a:t>11/25/2015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BE8E58-6EE9-4FD8-80A3-12AC44B7D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4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764D02-73C5-467A-BB68-1C16CA7C5F1B}" type="slidenum">
              <a:rPr lang="en-US"/>
              <a:pPr>
                <a:defRPr/>
              </a:pPr>
              <a:t>‹#›</a:t>
            </a:fld>
            <a:endParaRPr lang="en-US"/>
          </a:p>
        </p:txBody>
      </p:sp>
    </p:spTree>
    <p:extLst>
      <p:ext uri="{BB962C8B-B14F-4D97-AF65-F5344CB8AC3E}">
        <p14:creationId xmlns:p14="http://schemas.microsoft.com/office/powerpoint/2010/main" val="195894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E4225A-6A33-4942-9CF6-9A759BE5EE10}" type="slidenum">
              <a:rPr lang="en-US"/>
              <a:pPr>
                <a:defRPr/>
              </a:pPr>
              <a:t>‹#›</a:t>
            </a:fld>
            <a:endParaRPr lang="en-US"/>
          </a:p>
        </p:txBody>
      </p:sp>
    </p:spTree>
    <p:extLst>
      <p:ext uri="{BB962C8B-B14F-4D97-AF65-F5344CB8AC3E}">
        <p14:creationId xmlns:p14="http://schemas.microsoft.com/office/powerpoint/2010/main" val="315437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673A84-70D3-4824-B2EF-98FE006B3707}" type="slidenum">
              <a:rPr lang="en-US"/>
              <a:pPr>
                <a:defRPr/>
              </a:pPr>
              <a:t>‹#›</a:t>
            </a:fld>
            <a:endParaRPr lang="en-US"/>
          </a:p>
        </p:txBody>
      </p:sp>
    </p:spTree>
    <p:extLst>
      <p:ext uri="{BB962C8B-B14F-4D97-AF65-F5344CB8AC3E}">
        <p14:creationId xmlns:p14="http://schemas.microsoft.com/office/powerpoint/2010/main" val="15972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9369AB-AA5C-4783-B4A5-D0E8078A060E}" type="slidenum">
              <a:rPr lang="en-US"/>
              <a:pPr>
                <a:defRPr/>
              </a:pPr>
              <a:t>‹#›</a:t>
            </a:fld>
            <a:endParaRPr lang="en-US"/>
          </a:p>
        </p:txBody>
      </p:sp>
    </p:spTree>
    <p:extLst>
      <p:ext uri="{BB962C8B-B14F-4D97-AF65-F5344CB8AC3E}">
        <p14:creationId xmlns:p14="http://schemas.microsoft.com/office/powerpoint/2010/main" val="220935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EFEE3AFF-9FD4-4362-B424-229674D2B20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1563" y="60325"/>
            <a:ext cx="8078787" cy="555625"/>
          </a:xfrm>
          <a:prstGeom prst="rect">
            <a:avLst/>
          </a:prstGeom>
        </p:spPr>
        <p:txBody>
          <a:bodyPr vert="horz" wrap="square" lIns="91440" tIns="45720" rIns="91440" bIns="45720" numCol="1" anchor="ctr" anchorCtr="0" compatLnSpc="1">
            <a:prstTxWarp prst="textNoShape">
              <a:avLst/>
            </a:prstTxWarp>
            <a:noAutofit/>
          </a:bodyPr>
          <a:lstStyle/>
          <a:p>
            <a:pPr lvl="0"/>
            <a:r>
              <a:rPr lang="en-US" smtClean="0"/>
              <a:t>Click to edit Master title style</a:t>
            </a:r>
            <a:endParaRPr lang="id-ID" smtClean="0"/>
          </a:p>
        </p:txBody>
      </p:sp>
      <p:sp>
        <p:nvSpPr>
          <p:cNvPr id="1027" name="Text Placeholder 2"/>
          <p:cNvSpPr>
            <a:spLocks noGrp="1"/>
          </p:cNvSpPr>
          <p:nvPr>
            <p:ph type="body" idx="1"/>
          </p:nvPr>
        </p:nvSpPr>
        <p:spPr bwMode="auto">
          <a:xfrm>
            <a:off x="857250" y="714375"/>
            <a:ext cx="8001000" cy="541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9871519-9A48-42C4-8FEE-311DD1A5C8BD}" type="datetime1">
              <a:rPr lang="id-ID">
                <a:latin typeface="Calibri" pitchFamily="34" charset="0"/>
                <a:ea typeface="MS PGothic" pitchFamily="34" charset="-128"/>
              </a:rPr>
              <a:pPr/>
              <a:t>25/11/2015</a:t>
            </a:fld>
            <a:endParaRPr lang="id-ID">
              <a:latin typeface="Calibri" pitchFamily="34" charset="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A609910-B759-45B3-B761-6092FDF1A987}" type="slidenum">
              <a:rPr lang="id-ID">
                <a:latin typeface="Calibri" pitchFamily="34" charset="0"/>
                <a:ea typeface="MS PGothic" pitchFamily="34" charset="-128"/>
              </a:rPr>
              <a:pPr/>
              <a:t>‹#›</a:t>
            </a:fld>
            <a:endParaRPr lang="id-ID">
              <a:latin typeface="Calibri" pitchFamily="34" charset="0"/>
              <a:ea typeface="MS PGothic" pitchFamily="34" charset="-128"/>
            </a:endParaRPr>
          </a:p>
        </p:txBody>
      </p:sp>
    </p:spTree>
    <p:extLst>
      <p:ext uri="{BB962C8B-B14F-4D97-AF65-F5344CB8AC3E}">
        <p14:creationId xmlns:p14="http://schemas.microsoft.com/office/powerpoint/2010/main" val="11834595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Calibri" pitchFamily="34" charset="0"/>
          <a:ea typeface="MS PGothic" pitchFamily="34" charset="-128"/>
        </a:defRPr>
      </a:lvl2pPr>
      <a:lvl3pPr algn="l" rtl="0" eaLnBrk="0" fontAlgn="base" hangingPunct="0">
        <a:spcBef>
          <a:spcPct val="0"/>
        </a:spcBef>
        <a:spcAft>
          <a:spcPct val="0"/>
        </a:spcAft>
        <a:defRPr sz="3200" b="1">
          <a:solidFill>
            <a:schemeClr val="bg1"/>
          </a:solidFill>
          <a:latin typeface="Calibri" pitchFamily="34" charset="0"/>
          <a:ea typeface="MS PGothic" pitchFamily="34" charset="-128"/>
        </a:defRPr>
      </a:lvl3pPr>
      <a:lvl4pPr algn="l" rtl="0" eaLnBrk="0" fontAlgn="base" hangingPunct="0">
        <a:spcBef>
          <a:spcPct val="0"/>
        </a:spcBef>
        <a:spcAft>
          <a:spcPct val="0"/>
        </a:spcAft>
        <a:defRPr sz="3200" b="1">
          <a:solidFill>
            <a:schemeClr val="bg1"/>
          </a:solidFill>
          <a:latin typeface="Calibri" pitchFamily="34" charset="0"/>
          <a:ea typeface="MS PGothic" pitchFamily="34" charset="-128"/>
        </a:defRPr>
      </a:lvl4pPr>
      <a:lvl5pPr algn="l" rtl="0" eaLnBrk="0" fontAlgn="base" hangingPunct="0">
        <a:spcBef>
          <a:spcPct val="0"/>
        </a:spcBef>
        <a:spcAft>
          <a:spcPct val="0"/>
        </a:spcAft>
        <a:defRPr sz="3200" b="1">
          <a:solidFill>
            <a:schemeClr val="bg1"/>
          </a:solidFill>
          <a:latin typeface="Calibri" pitchFamily="34" charset="0"/>
          <a:ea typeface="MS PGothic" pitchFamily="34" charset="-128"/>
        </a:defRPr>
      </a:lvl5pPr>
      <a:lvl6pPr marL="457200" algn="l" rtl="0" fontAlgn="base">
        <a:spcBef>
          <a:spcPct val="0"/>
        </a:spcBef>
        <a:spcAft>
          <a:spcPct val="0"/>
        </a:spcAft>
        <a:defRPr sz="3200" b="1">
          <a:solidFill>
            <a:schemeClr val="bg1"/>
          </a:solidFill>
          <a:latin typeface="Calibri" pitchFamily="34" charset="0"/>
        </a:defRPr>
      </a:lvl6pPr>
      <a:lvl7pPr marL="914400" algn="l" rtl="0" fontAlgn="base">
        <a:spcBef>
          <a:spcPct val="0"/>
        </a:spcBef>
        <a:spcAft>
          <a:spcPct val="0"/>
        </a:spcAft>
        <a:defRPr sz="3200" b="1">
          <a:solidFill>
            <a:schemeClr val="bg1"/>
          </a:solidFill>
          <a:latin typeface="Calibri" pitchFamily="34" charset="0"/>
        </a:defRPr>
      </a:lvl7pPr>
      <a:lvl8pPr marL="1371600" algn="l" rtl="0" fontAlgn="base">
        <a:spcBef>
          <a:spcPct val="0"/>
        </a:spcBef>
        <a:spcAft>
          <a:spcPct val="0"/>
        </a:spcAft>
        <a:defRPr sz="3200" b="1">
          <a:solidFill>
            <a:schemeClr val="bg1"/>
          </a:solidFill>
          <a:latin typeface="Calibri" pitchFamily="34" charset="0"/>
        </a:defRPr>
      </a:lvl8pPr>
      <a:lvl9pPr marL="1828800" algn="l" rtl="0" fontAlgn="base">
        <a:spcBef>
          <a:spcPct val="0"/>
        </a:spcBef>
        <a:spcAft>
          <a:spcPct val="0"/>
        </a:spcAft>
        <a:defRPr sz="3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Wingdings" pitchFamily="2" charset="2"/>
        <a:buChar char="§"/>
        <a:defRPr sz="22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itchFamily="2" charset="2"/>
        <a:buChar char="ü"/>
        <a:defRPr sz="20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D5A9A2-FA51-4065-BC9B-2E548C5F9491}" type="slidenum">
              <a:rPr lang="en-US" altLang="en-US">
                <a:solidFill>
                  <a:srgbClr val="FFFFFF"/>
                </a:solidFill>
                <a:latin typeface="Times New Roman" pitchFamily="18" charset="0"/>
                <a:ea typeface="MS PGothic" pitchFamily="34" charset="-128"/>
              </a:rPr>
              <a:pPr/>
              <a:t>‹#›</a:t>
            </a:fld>
            <a:endParaRPr lang="en-US" altLang="en-US">
              <a:solidFill>
                <a:srgbClr val="FFFFFF"/>
              </a:solidFill>
              <a:latin typeface="Times New Roman" pitchFamily="18" charset="0"/>
              <a:ea typeface="MS PGothic" pitchFamily="34" charset="-128"/>
            </a:endParaRPr>
          </a:p>
        </p:txBody>
      </p:sp>
    </p:spTree>
    <p:extLst>
      <p:ext uri="{BB962C8B-B14F-4D97-AF65-F5344CB8AC3E}">
        <p14:creationId xmlns:p14="http://schemas.microsoft.com/office/powerpoint/2010/main" val="3084348469"/>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C069C26-8F09-40FE-866D-0057F1FBC55C}" type="slidenum">
              <a:rPr lang="en-US">
                <a:solidFill>
                  <a:srgbClr val="FFFFFF"/>
                </a:solidFill>
                <a:latin typeface="Times New Roman" pitchFamily="18" charset="0"/>
              </a:rPr>
              <a:pPr>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883138133"/>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203AD3F-DD88-44A8-803F-A345FF767D94}" type="datetimeFigureOut">
              <a:rPr lang="en-US" smtClean="0">
                <a:solidFill>
                  <a:prstClr val="black">
                    <a:tint val="75000"/>
                  </a:prstClr>
                </a:solidFill>
                <a:latin typeface="Times New Roman"/>
              </a:rPr>
              <a:pPr fontAlgn="auto">
                <a:spcBef>
                  <a:spcPts val="0"/>
                </a:spcBef>
                <a:spcAft>
                  <a:spcPts val="0"/>
                </a:spcAft>
              </a:pPr>
              <a:t>11/25/2015</a:t>
            </a:fld>
            <a:endParaRPr lang="en-US">
              <a:solidFill>
                <a:prstClr val="black">
                  <a:tint val="75000"/>
                </a:prstClr>
              </a:solidFill>
              <a:latin typeface="Times New Roman"/>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0BE8E58-6EE9-4FD8-80A3-12AC44B7D8DA}" type="slidenum">
              <a:rPr lang="en-US" smtClean="0">
                <a:solidFill>
                  <a:prstClr val="black">
                    <a:tint val="75000"/>
                  </a:prstClr>
                </a:solidFill>
                <a:latin typeface="Times New Roman"/>
              </a:rPr>
              <a:pPr fontAlgn="auto">
                <a:spcBef>
                  <a:spcPts val="0"/>
                </a:spcBef>
                <a:spcAft>
                  <a:spcPts val="0"/>
                </a:spcAft>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63393678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hyperlink" Target="http://www.youtube.com/embed/L1w8NkO_IAo?start=2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Journal%20Articles/Mulligan,%20Casey%20B.%20and%20Andrei%20Shleifer.%20%20'Conscription%20as%20Regulation.'%20%20American%20Law%20and%20Economics%20Review.%20%207(1),%20Spring%202005;%2085-111..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embed/qSxru-qxuL4?start=11&amp;end=5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3800" smtClean="0"/>
              <a:t>Taxation in Kind</a:t>
            </a:r>
          </a:p>
        </p:txBody>
      </p:sp>
      <p:sp>
        <p:nvSpPr>
          <p:cNvPr id="4099" name="Rectangle 3"/>
          <p:cNvSpPr>
            <a:spLocks noGrp="1" noChangeArrowheads="1"/>
          </p:cNvSpPr>
          <p:nvPr>
            <p:ph type="subTitle" idx="4294967295"/>
          </p:nvPr>
        </p:nvSpPr>
        <p:spPr>
          <a:xfrm>
            <a:off x="838200" y="3886200"/>
            <a:ext cx="7543800" cy="1752600"/>
          </a:xfrm>
        </p:spPr>
        <p:txBody>
          <a:bodyPr/>
          <a:lstStyle/>
          <a:p>
            <a:pPr marL="0" indent="0" algn="ctr" eaLnBrk="1" hangingPunct="1">
              <a:buFontTx/>
              <a:buNone/>
            </a:pPr>
            <a:r>
              <a:rPr lang="en-US" altLang="en-US" sz="2800" smtClean="0"/>
              <a:t>with special attention to</a:t>
            </a:r>
          </a:p>
          <a:p>
            <a:pPr marL="0" indent="0" algn="ctr" eaLnBrk="1" hangingPunct="1">
              <a:buFontTx/>
              <a:buNone/>
            </a:pPr>
            <a:r>
              <a:rPr lang="en-US" altLang="en-US" sz="2800" smtClean="0"/>
              <a:t>Military Manpower Conscription</a:t>
            </a:r>
          </a:p>
          <a:p>
            <a:pPr marL="0" indent="0" algn="ctr" eaLnBrk="1" hangingPunct="1">
              <a:buFontTx/>
              <a:buNone/>
            </a:pPr>
            <a:r>
              <a:rPr lang="en-US" altLang="en-US" sz="2800" smtClean="0"/>
              <a:t>by Casey B. Mulligan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83820"/>
            <a:ext cx="9144000" cy="685800"/>
          </a:xfrm>
        </p:spPr>
        <p:txBody>
          <a:bodyPr/>
          <a:lstStyle/>
          <a:p>
            <a:pPr eaLnBrk="1" hangingPunct="1"/>
            <a:r>
              <a:rPr lang="en-US" altLang="en-US" dirty="0" smtClean="0">
                <a:solidFill>
                  <a:schemeClr val="bg2"/>
                </a:solidFill>
              </a:rPr>
              <a:t>Regulation: move down the AC curve</a:t>
            </a:r>
            <a:br>
              <a:rPr lang="en-US" altLang="en-US" dirty="0" smtClean="0">
                <a:solidFill>
                  <a:schemeClr val="bg2"/>
                </a:solidFill>
              </a:rPr>
            </a:br>
            <a:r>
              <a:rPr lang="en-US" altLang="en-US" sz="2400" dirty="0" smtClean="0">
                <a:solidFill>
                  <a:schemeClr val="bg2"/>
                </a:solidFill>
              </a:rPr>
              <a:t>Use lottery if non-exempt share exceeds share demanded</a:t>
            </a:r>
            <a:endParaRPr lang="en-US" altLang="en-US" dirty="0" smtClean="0">
              <a:solidFill>
                <a:schemeClr val="bg2"/>
              </a:solidFill>
            </a:endParaRPr>
          </a:p>
        </p:txBody>
      </p:sp>
      <p:sp>
        <p:nvSpPr>
          <p:cNvPr id="9219" name="Line 5"/>
          <p:cNvSpPr>
            <a:spLocks noChangeShapeType="1"/>
          </p:cNvSpPr>
          <p:nvPr/>
        </p:nvSpPr>
        <p:spPr bwMode="auto">
          <a:xfrm flipV="1">
            <a:off x="1309688" y="938213"/>
            <a:ext cx="0" cy="498157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 name="Line 6"/>
          <p:cNvSpPr>
            <a:spLocks noChangeShapeType="1"/>
          </p:cNvSpPr>
          <p:nvPr/>
        </p:nvSpPr>
        <p:spPr bwMode="auto">
          <a:xfrm>
            <a:off x="1295400" y="5929313"/>
            <a:ext cx="65532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Text Box 7"/>
          <p:cNvSpPr txBox="1">
            <a:spLocks noChangeArrowheads="1"/>
          </p:cNvSpPr>
          <p:nvPr/>
        </p:nvSpPr>
        <p:spPr bwMode="auto">
          <a:xfrm>
            <a:off x="6843713" y="5986463"/>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i="1">
                <a:solidFill>
                  <a:schemeClr val="bg2"/>
                </a:solidFill>
                <a:latin typeface="Arial" charset="0"/>
                <a:cs typeface="Arial" charset="0"/>
              </a:rPr>
              <a:t>m</a:t>
            </a:r>
            <a:r>
              <a:rPr lang="en-US" altLang="en-US" sz="1800">
                <a:solidFill>
                  <a:schemeClr val="bg2"/>
                </a:solidFill>
                <a:latin typeface="Arial" charset="0"/>
                <a:cs typeface="Arial" charset="0"/>
              </a:rPr>
              <a:t> = personnel per capita</a:t>
            </a:r>
          </a:p>
        </p:txBody>
      </p:sp>
      <p:sp>
        <p:nvSpPr>
          <p:cNvPr id="9222" name="Text Box 8"/>
          <p:cNvSpPr txBox="1">
            <a:spLocks noChangeArrowheads="1"/>
          </p:cNvSpPr>
          <p:nvPr/>
        </p:nvSpPr>
        <p:spPr bwMode="auto">
          <a:xfrm>
            <a:off x="62484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1</a:t>
            </a:r>
          </a:p>
        </p:txBody>
      </p:sp>
      <p:sp>
        <p:nvSpPr>
          <p:cNvPr id="9223" name="Text Box 9"/>
          <p:cNvSpPr txBox="1">
            <a:spLocks noChangeArrowheads="1"/>
          </p:cNvSpPr>
          <p:nvPr/>
        </p:nvSpPr>
        <p:spPr bwMode="auto">
          <a:xfrm>
            <a:off x="11430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0</a:t>
            </a:r>
          </a:p>
        </p:txBody>
      </p:sp>
      <p:sp>
        <p:nvSpPr>
          <p:cNvPr id="71690" name="Line 10"/>
          <p:cNvSpPr>
            <a:spLocks noChangeShapeType="1"/>
          </p:cNvSpPr>
          <p:nvPr/>
        </p:nvSpPr>
        <p:spPr bwMode="auto">
          <a:xfrm flipV="1">
            <a:off x="6397625" y="2667000"/>
            <a:ext cx="3175" cy="3348038"/>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3" name="Line 11"/>
          <p:cNvSpPr>
            <a:spLocks noChangeShapeType="1"/>
          </p:cNvSpPr>
          <p:nvPr/>
        </p:nvSpPr>
        <p:spPr bwMode="auto">
          <a:xfrm flipV="1">
            <a:off x="1600200" y="2647950"/>
            <a:ext cx="4814888" cy="306705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8"/>
          <p:cNvSpPr>
            <a:spLocks noChangeShapeType="1"/>
          </p:cNvSpPr>
          <p:nvPr/>
        </p:nvSpPr>
        <p:spPr bwMode="auto">
          <a:xfrm flipV="1">
            <a:off x="3989070" y="3467447"/>
            <a:ext cx="2617470" cy="1245247"/>
          </a:xfrm>
          <a:prstGeom prst="line">
            <a:avLst/>
          </a:prstGeom>
          <a:noFill/>
          <a:ln w="9525">
            <a:solidFill>
              <a:srgbClr val="FF0000"/>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sp>
        <p:nvSpPr>
          <p:cNvPr id="9237" name="Text Box 29"/>
          <p:cNvSpPr txBox="1">
            <a:spLocks noChangeArrowheads="1"/>
          </p:cNvSpPr>
          <p:nvPr/>
        </p:nvSpPr>
        <p:spPr bwMode="auto">
          <a:xfrm>
            <a:off x="6606540" y="300866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dirty="0" smtClean="0">
                <a:solidFill>
                  <a:srgbClr val="FF0000"/>
                </a:solidFill>
                <a:latin typeface="Arial" charset="0"/>
                <a:cs typeface="Arial" charset="0"/>
              </a:rPr>
              <a:t>social gain </a:t>
            </a:r>
            <a:r>
              <a:rPr lang="en-US" altLang="en-US" sz="1800" dirty="0">
                <a:solidFill>
                  <a:srgbClr val="FF0000"/>
                </a:solidFill>
                <a:latin typeface="Arial" charset="0"/>
                <a:cs typeface="Arial" charset="0"/>
              </a:rPr>
              <a:t>from market selection</a:t>
            </a:r>
          </a:p>
        </p:txBody>
      </p:sp>
      <p:sp>
        <p:nvSpPr>
          <p:cNvPr id="9233" name="Line 18"/>
          <p:cNvSpPr>
            <a:spLocks noChangeShapeType="1"/>
          </p:cNvSpPr>
          <p:nvPr/>
        </p:nvSpPr>
        <p:spPr bwMode="auto">
          <a:xfrm flipH="1">
            <a:off x="1286360" y="4553902"/>
            <a:ext cx="4409859"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Text Box 36"/>
          <p:cNvSpPr txBox="1">
            <a:spLocks noChangeArrowheads="1"/>
          </p:cNvSpPr>
          <p:nvPr/>
        </p:nvSpPr>
        <p:spPr bwMode="auto">
          <a:xfrm>
            <a:off x="0" y="3679112"/>
            <a:ext cx="152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dirty="0" err="1">
                <a:solidFill>
                  <a:schemeClr val="bg2"/>
                </a:solidFill>
                <a:latin typeface="Arial" charset="0"/>
                <a:cs typeface="Arial" charset="0"/>
              </a:rPr>
              <a:t>avg</a:t>
            </a:r>
            <a:r>
              <a:rPr lang="en-US" altLang="en-US" sz="1800" dirty="0">
                <a:solidFill>
                  <a:schemeClr val="bg2"/>
                </a:solidFill>
                <a:latin typeface="Arial" charset="0"/>
                <a:cs typeface="Arial" charset="0"/>
              </a:rPr>
              <a:t> social cost of random </a:t>
            </a:r>
            <a:r>
              <a:rPr lang="en-US" altLang="en-US" sz="1800" dirty="0" smtClean="0">
                <a:solidFill>
                  <a:schemeClr val="bg2"/>
                </a:solidFill>
                <a:latin typeface="Arial" charset="0"/>
                <a:cs typeface="Arial" charset="0"/>
              </a:rPr>
              <a:t>selection among the non-exempt</a:t>
            </a:r>
            <a:endParaRPr lang="en-US" altLang="en-US" sz="1800" dirty="0">
              <a:solidFill>
                <a:schemeClr val="bg2"/>
              </a:solidFill>
              <a:latin typeface="Arial" charset="0"/>
              <a:cs typeface="Arial" charset="0"/>
            </a:endParaRPr>
          </a:p>
        </p:txBody>
      </p:sp>
      <p:sp>
        <p:nvSpPr>
          <p:cNvPr id="9231" name="Line 12"/>
          <p:cNvSpPr>
            <a:spLocks noChangeShapeType="1"/>
          </p:cNvSpPr>
          <p:nvPr/>
        </p:nvSpPr>
        <p:spPr bwMode="auto">
          <a:xfrm flipV="1">
            <a:off x="1600200" y="4346575"/>
            <a:ext cx="4786313" cy="1444625"/>
          </a:xfrm>
          <a:prstGeom prst="line">
            <a:avLst/>
          </a:prstGeom>
          <a:noFill/>
          <a:ln w="38100">
            <a:solidFill>
              <a:srgbClr val="0099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5667103" y="2177445"/>
                <a:ext cx="2392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𝑺</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r>
                        <a:rPr lang="en-US" altLang="en-US" b="1" i="1" smtClean="0">
                          <a:solidFill>
                            <a:srgbClr val="009900"/>
                          </a:solidFill>
                          <a:latin typeface="Cambria Math"/>
                        </a:rPr>
                        <m:t>=</m:t>
                      </m:r>
                      <m:r>
                        <a:rPr lang="en-US" altLang="en-US" b="1" i="1" smtClean="0">
                          <a:solidFill>
                            <a:srgbClr val="009900"/>
                          </a:solidFill>
                          <a:latin typeface="Cambria Math"/>
                        </a:rPr>
                        <m:t>𝑴𝑪</m:t>
                      </m:r>
                      <m:r>
                        <a:rPr lang="en-US" altLang="en-US" b="1" i="1" smtClean="0">
                          <a:solidFill>
                            <a:srgbClr val="009900"/>
                          </a:solidFill>
                          <a:latin typeface="Cambria Math"/>
                        </a:rPr>
                        <m:t>(</m:t>
                      </m:r>
                      <m:r>
                        <a:rPr lang="en-US" altLang="en-US" b="1" i="1" smtClean="0">
                          <a:solidFill>
                            <a:srgbClr val="009900"/>
                          </a:solidFill>
                          <a:latin typeface="Cambria Math"/>
                        </a:rPr>
                        <m:t>𝒎</m:t>
                      </m:r>
                      <m:r>
                        <a:rPr lang="en-US" altLang="en-US" b="1" i="1" smtClean="0">
                          <a:solidFill>
                            <a:srgbClr val="009900"/>
                          </a:solidFill>
                          <a:latin typeface="Cambria Math"/>
                        </a:rPr>
                        <m:t>)</m:t>
                      </m:r>
                    </m:oMath>
                  </m:oMathPara>
                </a14:m>
                <a:endParaRPr lang="en-US" b="1" dirty="0">
                  <a:solidFill>
                    <a:srgbClr val="0099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667103" y="2177445"/>
                <a:ext cx="2392000" cy="461665"/>
              </a:xfrm>
              <a:prstGeom prst="rect">
                <a:avLst/>
              </a:prstGeom>
              <a:blipFill rotWithShape="1">
                <a:blip r:embed="rId3"/>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6367463" y="3941988"/>
                <a:ext cx="11983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𝑨𝑪</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oMath>
                  </m:oMathPara>
                </a14:m>
                <a:endParaRPr lang="en-US" altLang="en-US" b="1" dirty="0" smtClean="0">
                  <a:solidFill>
                    <a:srgbClr val="00990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367463" y="3941988"/>
                <a:ext cx="1198341" cy="461665"/>
              </a:xfrm>
              <a:prstGeom prst="rect">
                <a:avLst/>
              </a:prstGeom>
              <a:blipFill rotWithShape="1">
                <a:blip r:embed="rId4"/>
                <a:stretch>
                  <a:fillRect/>
                </a:stretch>
              </a:blipFill>
            </p:spPr>
            <p:txBody>
              <a:bodyPr/>
              <a:lstStyle/>
              <a:p>
                <a:r>
                  <a:rPr lang="en-US">
                    <a:noFill/>
                  </a:rPr>
                  <a:t> </a:t>
                </a:r>
              </a:p>
            </p:txBody>
          </p:sp>
        </mc:Fallback>
      </mc:AlternateContent>
      <p:sp>
        <p:nvSpPr>
          <p:cNvPr id="31" name="Line 158"/>
          <p:cNvSpPr>
            <a:spLocks noChangeShapeType="1"/>
          </p:cNvSpPr>
          <p:nvPr/>
        </p:nvSpPr>
        <p:spPr bwMode="auto">
          <a:xfrm>
            <a:off x="4162425" y="1746946"/>
            <a:ext cx="0" cy="4182367"/>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sp>
        <p:nvSpPr>
          <p:cNvPr id="32" name="Rectangle 198"/>
          <p:cNvSpPr>
            <a:spLocks noChangeArrowheads="1"/>
          </p:cNvSpPr>
          <p:nvPr/>
        </p:nvSpPr>
        <p:spPr bwMode="auto">
          <a:xfrm>
            <a:off x="4081252" y="1371599"/>
            <a:ext cx="185948" cy="307777"/>
          </a:xfrm>
          <a:prstGeom prst="rect">
            <a:avLst/>
          </a:prstGeom>
          <a:noFill/>
          <a:ln w="9525">
            <a:noFill/>
            <a:miter lim="800000"/>
            <a:headEnd/>
            <a:tailEnd/>
          </a:ln>
        </p:spPr>
        <p:txBody>
          <a:bodyPr wrap="none" lIns="0" tIns="0" rIns="0" bIns="0">
            <a:spAutoFit/>
          </a:bodyPr>
          <a:lstStyle/>
          <a:p>
            <a:pPr marL="1588" indent="-1588"/>
            <a:r>
              <a:rPr lang="en-US" sz="2000" i="1" dirty="0" smtClean="0">
                <a:solidFill>
                  <a:srgbClr val="0000FF"/>
                </a:solidFill>
                <a:latin typeface="Myriad Pro" pitchFamily="34" charset="0"/>
              </a:rPr>
              <a:t>D</a:t>
            </a:r>
            <a:endParaRPr lang="en-US" sz="2000" dirty="0">
              <a:solidFill>
                <a:srgbClr val="0000FF"/>
              </a:solidFill>
              <a:latin typeface="Tahoma" pitchFamily="34" charset="0"/>
            </a:endParaRPr>
          </a:p>
        </p:txBody>
      </p:sp>
      <p:sp>
        <p:nvSpPr>
          <p:cNvPr id="36" name="Line 18"/>
          <p:cNvSpPr>
            <a:spLocks noChangeShapeType="1"/>
          </p:cNvSpPr>
          <p:nvPr/>
        </p:nvSpPr>
        <p:spPr bwMode="auto">
          <a:xfrm flipH="1">
            <a:off x="1314450" y="5013960"/>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Rectangle 42"/>
          <p:cNvSpPr/>
          <p:nvPr/>
        </p:nvSpPr>
        <p:spPr>
          <a:xfrm>
            <a:off x="1328203" y="4553902"/>
            <a:ext cx="2839516" cy="4638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93"/>
          <p:cNvSpPr>
            <a:spLocks/>
          </p:cNvSpPr>
          <p:nvPr/>
        </p:nvSpPr>
        <p:spPr bwMode="auto">
          <a:xfrm>
            <a:off x="5183214" y="5969567"/>
            <a:ext cx="1217586" cy="144462"/>
          </a:xfrm>
          <a:custGeom>
            <a:avLst/>
            <a:gdLst/>
            <a:ahLst/>
            <a:cxnLst>
              <a:cxn ang="0">
                <a:pos x="0" y="0"/>
              </a:cxn>
              <a:cxn ang="0">
                <a:pos x="16" y="15"/>
              </a:cxn>
              <a:cxn ang="0">
                <a:pos x="142" y="15"/>
              </a:cxn>
              <a:cxn ang="0">
                <a:pos x="152" y="25"/>
              </a:cxn>
              <a:cxn ang="0">
                <a:pos x="163" y="15"/>
              </a:cxn>
              <a:cxn ang="0">
                <a:pos x="288" y="15"/>
              </a:cxn>
              <a:cxn ang="0">
                <a:pos x="304" y="0"/>
              </a:cxn>
            </a:cxnLst>
            <a:rect l="0" t="0" r="r" b="b"/>
            <a:pathLst>
              <a:path w="304" h="25">
                <a:moveTo>
                  <a:pt x="0" y="0"/>
                </a:moveTo>
                <a:cubicBezTo>
                  <a:pt x="0" y="10"/>
                  <a:pt x="3" y="15"/>
                  <a:pt x="16" y="15"/>
                </a:cubicBezTo>
                <a:cubicBezTo>
                  <a:pt x="19" y="15"/>
                  <a:pt x="139" y="15"/>
                  <a:pt x="142" y="15"/>
                </a:cubicBezTo>
                <a:cubicBezTo>
                  <a:pt x="145" y="15"/>
                  <a:pt x="152" y="17"/>
                  <a:pt x="152" y="25"/>
                </a:cubicBezTo>
                <a:cubicBezTo>
                  <a:pt x="152" y="17"/>
                  <a:pt x="159" y="15"/>
                  <a:pt x="163" y="15"/>
                </a:cubicBezTo>
                <a:cubicBezTo>
                  <a:pt x="165" y="15"/>
                  <a:pt x="286" y="15"/>
                  <a:pt x="288" y="15"/>
                </a:cubicBezTo>
                <a:cubicBezTo>
                  <a:pt x="302" y="15"/>
                  <a:pt x="304" y="10"/>
                  <a:pt x="304" y="0"/>
                </a:cubicBezTo>
              </a:path>
            </a:pathLst>
          </a:custGeom>
          <a:noFill/>
          <a:ln w="22225" cap="flat">
            <a:solidFill>
              <a:srgbClr val="6D6F71"/>
            </a:solidFill>
            <a:prstDash val="solid"/>
            <a:round/>
            <a:headEnd/>
            <a:tailEnd/>
          </a:ln>
        </p:spPr>
        <p:txBody>
          <a:bodyPr/>
          <a:lstStyle/>
          <a:p>
            <a:endParaRPr lang="en-US" dirty="0"/>
          </a:p>
        </p:txBody>
      </p:sp>
      <p:sp>
        <p:nvSpPr>
          <p:cNvPr id="46" name="Freeform 94"/>
          <p:cNvSpPr>
            <a:spLocks/>
          </p:cNvSpPr>
          <p:nvPr/>
        </p:nvSpPr>
        <p:spPr bwMode="auto">
          <a:xfrm>
            <a:off x="5192115" y="6130799"/>
            <a:ext cx="1123495" cy="363070"/>
          </a:xfrm>
          <a:custGeom>
            <a:avLst/>
            <a:gdLst/>
            <a:ahLst/>
            <a:cxnLst>
              <a:cxn ang="0">
                <a:pos x="281" y="157"/>
              </a:cxn>
              <a:cxn ang="0">
                <a:pos x="265" y="173"/>
              </a:cxn>
              <a:cxn ang="0">
                <a:pos x="16" y="173"/>
              </a:cxn>
              <a:cxn ang="0">
                <a:pos x="0" y="157"/>
              </a:cxn>
              <a:cxn ang="0">
                <a:pos x="0" y="16"/>
              </a:cxn>
              <a:cxn ang="0">
                <a:pos x="16" y="0"/>
              </a:cxn>
              <a:cxn ang="0">
                <a:pos x="265" y="0"/>
              </a:cxn>
              <a:cxn ang="0">
                <a:pos x="281" y="16"/>
              </a:cxn>
              <a:cxn ang="0">
                <a:pos x="281" y="157"/>
              </a:cxn>
            </a:cxnLst>
            <a:rect l="0" t="0" r="r" b="b"/>
            <a:pathLst>
              <a:path w="281" h="173">
                <a:moveTo>
                  <a:pt x="281" y="157"/>
                </a:moveTo>
                <a:cubicBezTo>
                  <a:pt x="281" y="165"/>
                  <a:pt x="274" y="173"/>
                  <a:pt x="265" y="173"/>
                </a:cubicBezTo>
                <a:cubicBezTo>
                  <a:pt x="16" y="173"/>
                  <a:pt x="16" y="173"/>
                  <a:pt x="16" y="173"/>
                </a:cubicBezTo>
                <a:cubicBezTo>
                  <a:pt x="7" y="173"/>
                  <a:pt x="0" y="165"/>
                  <a:pt x="0" y="157"/>
                </a:cubicBezTo>
                <a:cubicBezTo>
                  <a:pt x="0" y="16"/>
                  <a:pt x="0" y="16"/>
                  <a:pt x="0" y="16"/>
                </a:cubicBezTo>
                <a:cubicBezTo>
                  <a:pt x="0" y="7"/>
                  <a:pt x="7" y="0"/>
                  <a:pt x="16" y="0"/>
                </a:cubicBezTo>
                <a:cubicBezTo>
                  <a:pt x="265" y="0"/>
                  <a:pt x="265" y="0"/>
                  <a:pt x="265" y="0"/>
                </a:cubicBezTo>
                <a:cubicBezTo>
                  <a:pt x="274" y="0"/>
                  <a:pt x="281" y="7"/>
                  <a:pt x="281" y="16"/>
                </a:cubicBezTo>
                <a:lnTo>
                  <a:pt x="281" y="157"/>
                </a:lnTo>
                <a:close/>
              </a:path>
            </a:pathLst>
          </a:custGeom>
          <a:solidFill>
            <a:srgbClr val="D7E2E0"/>
          </a:solidFill>
          <a:ln w="9525">
            <a:noFill/>
            <a:round/>
            <a:headEnd/>
            <a:tailEnd/>
          </a:ln>
        </p:spPr>
        <p:txBody>
          <a:bodyPr/>
          <a:lstStyle/>
          <a:p>
            <a:endParaRPr lang="en-US" dirty="0"/>
          </a:p>
        </p:txBody>
      </p:sp>
      <p:sp>
        <p:nvSpPr>
          <p:cNvPr id="47" name="Rectangle 95"/>
          <p:cNvSpPr>
            <a:spLocks noChangeArrowheads="1"/>
          </p:cNvSpPr>
          <p:nvPr/>
        </p:nvSpPr>
        <p:spPr bwMode="auto">
          <a:xfrm>
            <a:off x="5174691" y="6204612"/>
            <a:ext cx="1154672" cy="215444"/>
          </a:xfrm>
          <a:prstGeom prst="rect">
            <a:avLst/>
          </a:prstGeom>
          <a:noFill/>
          <a:ln w="9525">
            <a:noFill/>
            <a:miter lim="800000"/>
            <a:headEnd/>
            <a:tailEnd/>
          </a:ln>
        </p:spPr>
        <p:txBody>
          <a:bodyPr wrap="square" lIns="0" tIns="0" rIns="0" bIns="0">
            <a:spAutoFit/>
          </a:bodyPr>
          <a:lstStyle/>
          <a:p>
            <a:pPr marL="1588" indent="-1588" algn="ctr"/>
            <a:r>
              <a:rPr lang="en-US" sz="1400" dirty="0" smtClean="0">
                <a:solidFill>
                  <a:srgbClr val="000000"/>
                </a:solidFill>
                <a:latin typeface="Myriad Pro" pitchFamily="34" charset="0"/>
              </a:rPr>
              <a:t>Share exempt</a:t>
            </a:r>
            <a:endParaRPr lang="en-US" sz="1400" dirty="0">
              <a:latin typeface="Tahoma" pitchFamily="34" charset="0"/>
            </a:endParaRPr>
          </a:p>
        </p:txBody>
      </p:sp>
      <p:sp>
        <p:nvSpPr>
          <p:cNvPr id="48" name="Line 10"/>
          <p:cNvSpPr>
            <a:spLocks noChangeShapeType="1"/>
          </p:cNvSpPr>
          <p:nvPr/>
        </p:nvSpPr>
        <p:spPr bwMode="auto">
          <a:xfrm flipV="1">
            <a:off x="5180040" y="3467448"/>
            <a:ext cx="0" cy="2428938"/>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 name="Oval 188"/>
          <p:cNvSpPr>
            <a:spLocks noChangeArrowheads="1"/>
          </p:cNvSpPr>
          <p:nvPr/>
        </p:nvSpPr>
        <p:spPr bwMode="auto">
          <a:xfrm>
            <a:off x="5116337" y="4650984"/>
            <a:ext cx="124794" cy="123423"/>
          </a:xfrm>
          <a:prstGeom prst="ellipse">
            <a:avLst/>
          </a:prstGeom>
          <a:solidFill>
            <a:srgbClr val="009900"/>
          </a:solidFill>
          <a:ln w="9525">
            <a:noFill/>
            <a:round/>
            <a:headEnd/>
            <a:tailEnd/>
          </a:ln>
        </p:spPr>
        <p:txBody>
          <a:bodyPr/>
          <a:lstStyle/>
          <a:p>
            <a:endParaRPr lang="en-US" sz="1800" dirty="0">
              <a:solidFill>
                <a:prstClr val="black"/>
              </a:solidFill>
              <a:latin typeface="Calibri" pitchFamily="34" charset="0"/>
            </a:endParaRPr>
          </a:p>
        </p:txBody>
      </p:sp>
      <p:sp>
        <p:nvSpPr>
          <p:cNvPr id="50" name="Oval 188"/>
          <p:cNvSpPr>
            <a:spLocks noChangeArrowheads="1"/>
          </p:cNvSpPr>
          <p:nvPr/>
        </p:nvSpPr>
        <p:spPr bwMode="auto">
          <a:xfrm>
            <a:off x="6329363" y="4289509"/>
            <a:ext cx="124794" cy="123423"/>
          </a:xfrm>
          <a:prstGeom prst="ellipse">
            <a:avLst/>
          </a:prstGeom>
          <a:solidFill>
            <a:srgbClr val="009900"/>
          </a:solidFill>
          <a:ln w="9525">
            <a:noFill/>
            <a:round/>
            <a:headEnd/>
            <a:tailEnd/>
          </a:ln>
        </p:spPr>
        <p:txBody>
          <a:bodyPr/>
          <a:lstStyle/>
          <a:p>
            <a:endParaRPr lang="en-US" sz="1800" dirty="0">
              <a:solidFill>
                <a:prstClr val="black"/>
              </a:solidFill>
              <a:latin typeface="Calibri" pitchFamily="34" charset="0"/>
            </a:endParaRPr>
          </a:p>
        </p:txBody>
      </p:sp>
      <p:sp>
        <p:nvSpPr>
          <p:cNvPr id="51" name="Line 28"/>
          <p:cNvSpPr>
            <a:spLocks noChangeShapeType="1"/>
          </p:cNvSpPr>
          <p:nvPr/>
        </p:nvSpPr>
        <p:spPr bwMode="auto">
          <a:xfrm>
            <a:off x="6461760" y="4358639"/>
            <a:ext cx="701040" cy="321946"/>
          </a:xfrm>
          <a:prstGeom prst="line">
            <a:avLst/>
          </a:prstGeom>
          <a:noFill/>
          <a:ln w="9525">
            <a:solidFill>
              <a:srgbClr val="009900"/>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sp>
        <p:nvSpPr>
          <p:cNvPr id="52" name="Text Box 29"/>
          <p:cNvSpPr txBox="1">
            <a:spLocks noChangeArrowheads="1"/>
          </p:cNvSpPr>
          <p:nvPr/>
        </p:nvSpPr>
        <p:spPr bwMode="auto">
          <a:xfrm>
            <a:off x="7134273" y="4553902"/>
            <a:ext cx="13353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dirty="0" smtClean="0">
                <a:solidFill>
                  <a:srgbClr val="009900"/>
                </a:solidFill>
                <a:latin typeface="Arial" charset="0"/>
                <a:cs typeface="Arial" charset="0"/>
              </a:rPr>
              <a:t>Randomly exempted</a:t>
            </a:r>
            <a:endParaRPr lang="en-US" altLang="en-US" sz="1800" dirty="0">
              <a:solidFill>
                <a:srgbClr val="009900"/>
              </a:solidFill>
              <a:latin typeface="Arial" charset="0"/>
              <a:cs typeface="Arial" charset="0"/>
            </a:endParaRPr>
          </a:p>
        </p:txBody>
      </p:sp>
      <p:sp>
        <p:nvSpPr>
          <p:cNvPr id="53" name="Line 28"/>
          <p:cNvSpPr>
            <a:spLocks noChangeShapeType="1"/>
          </p:cNvSpPr>
          <p:nvPr/>
        </p:nvSpPr>
        <p:spPr bwMode="auto">
          <a:xfrm>
            <a:off x="5222654" y="4746623"/>
            <a:ext cx="444449" cy="453609"/>
          </a:xfrm>
          <a:prstGeom prst="line">
            <a:avLst/>
          </a:prstGeom>
          <a:noFill/>
          <a:ln w="9525">
            <a:solidFill>
              <a:srgbClr val="009900"/>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sp>
        <p:nvSpPr>
          <p:cNvPr id="54" name="Text Box 29"/>
          <p:cNvSpPr txBox="1">
            <a:spLocks noChangeArrowheads="1"/>
          </p:cNvSpPr>
          <p:nvPr/>
        </p:nvSpPr>
        <p:spPr bwMode="auto">
          <a:xfrm>
            <a:off x="5297805" y="5192930"/>
            <a:ext cx="1670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dirty="0" smtClean="0">
                <a:solidFill>
                  <a:srgbClr val="009900"/>
                </a:solidFill>
                <a:latin typeface="Arial" charset="0"/>
                <a:cs typeface="Arial" charset="0"/>
              </a:rPr>
              <a:t>Perfect exemptions</a:t>
            </a:r>
            <a:endParaRPr lang="en-US" altLang="en-US" sz="1800" dirty="0">
              <a:solidFill>
                <a:srgbClr val="009900"/>
              </a:solidFill>
              <a:latin typeface="Arial" charset="0"/>
              <a:cs typeface="Arial" charset="0"/>
            </a:endParaRPr>
          </a:p>
        </p:txBody>
      </p:sp>
      <p:sp>
        <p:nvSpPr>
          <p:cNvPr id="55" name="Oval 188"/>
          <p:cNvSpPr>
            <a:spLocks noChangeArrowheads="1"/>
          </p:cNvSpPr>
          <p:nvPr/>
        </p:nvSpPr>
        <p:spPr bwMode="auto">
          <a:xfrm>
            <a:off x="5633822" y="4494564"/>
            <a:ext cx="124794" cy="123423"/>
          </a:xfrm>
          <a:prstGeom prst="ellipse">
            <a:avLst/>
          </a:prstGeom>
          <a:solidFill>
            <a:srgbClr val="009900"/>
          </a:solidFill>
          <a:ln w="9525">
            <a:noFill/>
            <a:round/>
            <a:headEnd/>
            <a:tailEnd/>
          </a:ln>
        </p:spPr>
        <p:txBody>
          <a:bodyPr/>
          <a:lstStyle/>
          <a:p>
            <a:endParaRPr lang="en-US" sz="1800" dirty="0">
              <a:solidFill>
                <a:prstClr val="black"/>
              </a:solidFill>
              <a:latin typeface="Calibri" pitchFamily="34" charset="0"/>
            </a:endParaRPr>
          </a:p>
        </p:txBody>
      </p:sp>
      <p:sp>
        <p:nvSpPr>
          <p:cNvPr id="33" name="Line 158"/>
          <p:cNvSpPr>
            <a:spLocks noChangeShapeType="1"/>
          </p:cNvSpPr>
          <p:nvPr/>
        </p:nvSpPr>
        <p:spPr bwMode="auto">
          <a:xfrm flipV="1">
            <a:off x="5140957" y="2641799"/>
            <a:ext cx="1274131" cy="819664"/>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2093269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9237" grpId="0"/>
      <p:bldP spid="9233" grpId="0" animBg="1"/>
      <p:bldP spid="9234" grpId="0"/>
      <p:bldP spid="43" grpId="0" animBg="1"/>
      <p:bldP spid="49" grpId="0" animBg="1"/>
      <p:bldP spid="49" grpId="1" animBg="1"/>
      <p:bldP spid="50" grpId="0" animBg="1"/>
      <p:bldP spid="50" grpId="1" animBg="1"/>
      <p:bldP spid="51" grpId="0" animBg="1"/>
      <p:bldP spid="51" grpId="1" animBg="1"/>
      <p:bldP spid="52" grpId="0"/>
      <p:bldP spid="52" grpId="1"/>
      <p:bldP spid="53" grpId="0" animBg="1"/>
      <p:bldP spid="53" grpId="1" animBg="1"/>
      <p:bldP spid="54" grpId="0"/>
      <p:bldP spid="54" grpId="1"/>
      <p:bldP spid="55" grpId="0" animBg="1"/>
      <p:bldP spid="33" grpId="0" animBg="1"/>
      <p:bldP spid="3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Rectangle 39"/>
          <p:cNvSpPr/>
          <p:nvPr/>
        </p:nvSpPr>
        <p:spPr>
          <a:xfrm>
            <a:off x="1333499" y="4084320"/>
            <a:ext cx="2828925" cy="81585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0" y="152400"/>
            <a:ext cx="9144000" cy="685800"/>
          </a:xfrm>
        </p:spPr>
        <p:txBody>
          <a:bodyPr/>
          <a:lstStyle/>
          <a:p>
            <a:pPr eaLnBrk="1" hangingPunct="1"/>
            <a:r>
              <a:rPr lang="en-US" altLang="en-US" sz="3600" dirty="0" smtClean="0">
                <a:solidFill>
                  <a:schemeClr val="bg2"/>
                </a:solidFill>
              </a:rPr>
              <a:t>Conscript pay is the opposite of an exemption</a:t>
            </a:r>
          </a:p>
        </p:txBody>
      </p:sp>
      <p:sp>
        <p:nvSpPr>
          <p:cNvPr id="9219" name="Line 5"/>
          <p:cNvSpPr>
            <a:spLocks noChangeShapeType="1"/>
          </p:cNvSpPr>
          <p:nvPr/>
        </p:nvSpPr>
        <p:spPr bwMode="auto">
          <a:xfrm flipV="1">
            <a:off x="1309688" y="938213"/>
            <a:ext cx="0" cy="498157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 name="Line 6"/>
          <p:cNvSpPr>
            <a:spLocks noChangeShapeType="1"/>
          </p:cNvSpPr>
          <p:nvPr/>
        </p:nvSpPr>
        <p:spPr bwMode="auto">
          <a:xfrm>
            <a:off x="1295400" y="5929313"/>
            <a:ext cx="65532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Text Box 7"/>
          <p:cNvSpPr txBox="1">
            <a:spLocks noChangeArrowheads="1"/>
          </p:cNvSpPr>
          <p:nvPr/>
        </p:nvSpPr>
        <p:spPr bwMode="auto">
          <a:xfrm>
            <a:off x="6843713" y="5986463"/>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i="1">
                <a:solidFill>
                  <a:schemeClr val="bg2"/>
                </a:solidFill>
                <a:latin typeface="Arial" charset="0"/>
                <a:cs typeface="Arial" charset="0"/>
              </a:rPr>
              <a:t>m</a:t>
            </a:r>
            <a:r>
              <a:rPr lang="en-US" altLang="en-US" sz="1800">
                <a:solidFill>
                  <a:schemeClr val="bg2"/>
                </a:solidFill>
                <a:latin typeface="Arial" charset="0"/>
                <a:cs typeface="Arial" charset="0"/>
              </a:rPr>
              <a:t> = personnel per capita</a:t>
            </a:r>
          </a:p>
        </p:txBody>
      </p:sp>
      <p:sp>
        <p:nvSpPr>
          <p:cNvPr id="9222" name="Text Box 8"/>
          <p:cNvSpPr txBox="1">
            <a:spLocks noChangeArrowheads="1"/>
          </p:cNvSpPr>
          <p:nvPr/>
        </p:nvSpPr>
        <p:spPr bwMode="auto">
          <a:xfrm>
            <a:off x="62484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1</a:t>
            </a:r>
          </a:p>
        </p:txBody>
      </p:sp>
      <p:sp>
        <p:nvSpPr>
          <p:cNvPr id="9223" name="Text Box 9"/>
          <p:cNvSpPr txBox="1">
            <a:spLocks noChangeArrowheads="1"/>
          </p:cNvSpPr>
          <p:nvPr/>
        </p:nvSpPr>
        <p:spPr bwMode="auto">
          <a:xfrm>
            <a:off x="11430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0</a:t>
            </a:r>
          </a:p>
        </p:txBody>
      </p:sp>
      <p:sp>
        <p:nvSpPr>
          <p:cNvPr id="9243" name="Line 11"/>
          <p:cNvSpPr>
            <a:spLocks noChangeShapeType="1"/>
          </p:cNvSpPr>
          <p:nvPr/>
        </p:nvSpPr>
        <p:spPr bwMode="auto">
          <a:xfrm flipV="1">
            <a:off x="1600200" y="2647950"/>
            <a:ext cx="4814888" cy="306705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5667103" y="2177445"/>
                <a:ext cx="2392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𝑺</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r>
                        <a:rPr lang="en-US" altLang="en-US" b="1" i="1" smtClean="0">
                          <a:solidFill>
                            <a:srgbClr val="009900"/>
                          </a:solidFill>
                          <a:latin typeface="Cambria Math"/>
                        </a:rPr>
                        <m:t>=</m:t>
                      </m:r>
                      <m:r>
                        <a:rPr lang="en-US" altLang="en-US" b="1" i="1" smtClean="0">
                          <a:solidFill>
                            <a:srgbClr val="009900"/>
                          </a:solidFill>
                          <a:latin typeface="Cambria Math"/>
                        </a:rPr>
                        <m:t>𝑴𝑪</m:t>
                      </m:r>
                      <m:r>
                        <a:rPr lang="en-US" altLang="en-US" b="1" i="1" smtClean="0">
                          <a:solidFill>
                            <a:srgbClr val="009900"/>
                          </a:solidFill>
                          <a:latin typeface="Cambria Math"/>
                        </a:rPr>
                        <m:t>(</m:t>
                      </m:r>
                      <m:r>
                        <a:rPr lang="en-US" altLang="en-US" b="1" i="1" smtClean="0">
                          <a:solidFill>
                            <a:srgbClr val="009900"/>
                          </a:solidFill>
                          <a:latin typeface="Cambria Math"/>
                        </a:rPr>
                        <m:t>𝒎</m:t>
                      </m:r>
                      <m:r>
                        <a:rPr lang="en-US" altLang="en-US" b="1" i="1" smtClean="0">
                          <a:solidFill>
                            <a:srgbClr val="009900"/>
                          </a:solidFill>
                          <a:latin typeface="Cambria Math"/>
                        </a:rPr>
                        <m:t>)</m:t>
                      </m:r>
                    </m:oMath>
                  </m:oMathPara>
                </a14:m>
                <a:endParaRPr lang="en-US" b="1" dirty="0">
                  <a:solidFill>
                    <a:srgbClr val="0099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667103" y="2177445"/>
                <a:ext cx="2392000" cy="461665"/>
              </a:xfrm>
              <a:prstGeom prst="rect">
                <a:avLst/>
              </a:prstGeom>
              <a:blipFill rotWithShape="1">
                <a:blip r:embed="rId3"/>
                <a:stretch>
                  <a:fillRect b="-18421"/>
                </a:stretch>
              </a:blipFill>
            </p:spPr>
            <p:txBody>
              <a:bodyPr/>
              <a:lstStyle/>
              <a:p>
                <a:r>
                  <a:rPr lang="en-US">
                    <a:noFill/>
                  </a:rPr>
                  <a:t> </a:t>
                </a:r>
              </a:p>
            </p:txBody>
          </p:sp>
        </mc:Fallback>
      </mc:AlternateContent>
      <p:sp>
        <p:nvSpPr>
          <p:cNvPr id="31" name="Line 158"/>
          <p:cNvSpPr>
            <a:spLocks noChangeShapeType="1"/>
          </p:cNvSpPr>
          <p:nvPr/>
        </p:nvSpPr>
        <p:spPr bwMode="auto">
          <a:xfrm>
            <a:off x="4162425" y="1746946"/>
            <a:ext cx="0" cy="4182367"/>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sp>
        <p:nvSpPr>
          <p:cNvPr id="32" name="Rectangle 198"/>
          <p:cNvSpPr>
            <a:spLocks noChangeArrowheads="1"/>
          </p:cNvSpPr>
          <p:nvPr/>
        </p:nvSpPr>
        <p:spPr bwMode="auto">
          <a:xfrm>
            <a:off x="4081252" y="1371599"/>
            <a:ext cx="185948" cy="307777"/>
          </a:xfrm>
          <a:prstGeom prst="rect">
            <a:avLst/>
          </a:prstGeom>
          <a:noFill/>
          <a:ln w="9525">
            <a:noFill/>
            <a:miter lim="800000"/>
            <a:headEnd/>
            <a:tailEnd/>
          </a:ln>
        </p:spPr>
        <p:txBody>
          <a:bodyPr wrap="none" lIns="0" tIns="0" rIns="0" bIns="0">
            <a:spAutoFit/>
          </a:bodyPr>
          <a:lstStyle/>
          <a:p>
            <a:pPr marL="1588" indent="-1588"/>
            <a:r>
              <a:rPr lang="en-US" sz="2000" i="1" dirty="0" smtClean="0">
                <a:solidFill>
                  <a:srgbClr val="0000FF"/>
                </a:solidFill>
                <a:latin typeface="Myriad Pro" pitchFamily="34" charset="0"/>
              </a:rPr>
              <a:t>D</a:t>
            </a:r>
            <a:endParaRPr lang="en-US" sz="2000" dirty="0">
              <a:solidFill>
                <a:srgbClr val="0000FF"/>
              </a:solidFill>
              <a:latin typeface="Tahoma" pitchFamily="34" charset="0"/>
            </a:endParaRPr>
          </a:p>
        </p:txBody>
      </p:sp>
      <p:sp>
        <p:nvSpPr>
          <p:cNvPr id="33" name="Line 18"/>
          <p:cNvSpPr>
            <a:spLocks noChangeShapeType="1"/>
          </p:cNvSpPr>
          <p:nvPr/>
        </p:nvSpPr>
        <p:spPr bwMode="auto">
          <a:xfrm flipH="1">
            <a:off x="1333500" y="4084320"/>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6"/>
          <p:cNvSpPr txBox="1">
            <a:spLocks noChangeArrowheads="1"/>
          </p:cNvSpPr>
          <p:nvPr/>
        </p:nvSpPr>
        <p:spPr bwMode="auto">
          <a:xfrm>
            <a:off x="-163063" y="3514963"/>
            <a:ext cx="161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All-volunteer wage</a:t>
            </a:r>
            <a:endParaRPr lang="en-US" altLang="en-US" sz="1800" dirty="0">
              <a:solidFill>
                <a:schemeClr val="bg2"/>
              </a:solidFill>
              <a:latin typeface="Arial" charset="0"/>
              <a:cs typeface="Arial" charset="0"/>
            </a:endParaRPr>
          </a:p>
        </p:txBody>
      </p:sp>
      <p:sp>
        <p:nvSpPr>
          <p:cNvPr id="41" name="Rectangle 95"/>
          <p:cNvSpPr>
            <a:spLocks noChangeArrowheads="1"/>
          </p:cNvSpPr>
          <p:nvPr/>
        </p:nvSpPr>
        <p:spPr bwMode="auto">
          <a:xfrm>
            <a:off x="1588770" y="4137104"/>
            <a:ext cx="2286000" cy="738664"/>
          </a:xfrm>
          <a:prstGeom prst="rect">
            <a:avLst/>
          </a:prstGeom>
          <a:noFill/>
          <a:ln w="9525">
            <a:noFill/>
            <a:miter lim="800000"/>
            <a:headEnd/>
            <a:tailEnd/>
          </a:ln>
        </p:spPr>
        <p:txBody>
          <a:bodyPr wrap="square" lIns="0" tIns="0" rIns="0" bIns="0">
            <a:spAutoFit/>
          </a:bodyPr>
          <a:lstStyle/>
          <a:p>
            <a:pPr marL="1588" indent="-1588" algn="ctr"/>
            <a:r>
              <a:rPr lang="en-US" sz="1600" dirty="0" smtClean="0">
                <a:solidFill>
                  <a:srgbClr val="000000"/>
                </a:solidFill>
                <a:latin typeface="Myriad Pro" pitchFamily="34" charset="0"/>
              </a:rPr>
              <a:t>Conscription w/ pay: transfers part of seller revenue to buyer(s)</a:t>
            </a:r>
            <a:endParaRPr lang="en-US" sz="1600" dirty="0">
              <a:latin typeface="Tahoma" pitchFamily="34" charset="0"/>
            </a:endParaRPr>
          </a:p>
        </p:txBody>
      </p:sp>
      <p:sp>
        <p:nvSpPr>
          <p:cNvPr id="42" name="Text Box 36"/>
          <p:cNvSpPr txBox="1">
            <a:spLocks noChangeArrowheads="1"/>
          </p:cNvSpPr>
          <p:nvPr/>
        </p:nvSpPr>
        <p:spPr bwMode="auto">
          <a:xfrm>
            <a:off x="1248913" y="2177445"/>
            <a:ext cx="297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A conscript wage between zero and AV wage guarantees that the lowest cost suppliers participate</a:t>
            </a:r>
            <a:endParaRPr lang="en-US" altLang="en-US" sz="1800" dirty="0">
              <a:solidFill>
                <a:schemeClr val="bg2"/>
              </a:solidFill>
              <a:latin typeface="Arial" charset="0"/>
              <a:cs typeface="Arial" charset="0"/>
            </a:endParaRPr>
          </a:p>
        </p:txBody>
      </p:sp>
      <p:sp>
        <p:nvSpPr>
          <p:cNvPr id="45" name="Line 158"/>
          <p:cNvSpPr>
            <a:spLocks noChangeShapeType="1"/>
          </p:cNvSpPr>
          <p:nvPr/>
        </p:nvSpPr>
        <p:spPr bwMode="auto">
          <a:xfrm flipV="1">
            <a:off x="1612256" y="4900174"/>
            <a:ext cx="1274131" cy="819664"/>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46" name="Rectangle 179"/>
          <p:cNvSpPr>
            <a:spLocks noChangeArrowheads="1"/>
          </p:cNvSpPr>
          <p:nvPr/>
        </p:nvSpPr>
        <p:spPr bwMode="auto">
          <a:xfrm>
            <a:off x="4494589" y="4653388"/>
            <a:ext cx="2368514" cy="830997"/>
          </a:xfrm>
          <a:prstGeom prst="rect">
            <a:avLst/>
          </a:prstGeom>
          <a:noFill/>
          <a:ln w="9525">
            <a:noFill/>
            <a:miter lim="800000"/>
            <a:headEnd/>
            <a:tailEnd/>
          </a:ln>
        </p:spPr>
        <p:txBody>
          <a:bodyPr wrap="square" lIns="0" tIns="0" rIns="0" bIns="0">
            <a:spAutoFit/>
          </a:bodyPr>
          <a:lstStyle/>
          <a:p>
            <a:pPr marL="1588" indent="-1588" algn="ctr"/>
            <a:r>
              <a:rPr lang="en-US" sz="1800" b="1" dirty="0" smtClean="0">
                <a:solidFill>
                  <a:srgbClr val="FF0000"/>
                </a:solidFill>
                <a:latin typeface="Times New Roman"/>
                <a:ea typeface="MS PGothic" pitchFamily="34" charset="-128"/>
              </a:rPr>
              <a:t>Conscript wage guarantees their participation</a:t>
            </a:r>
            <a:endParaRPr lang="en-US" sz="1800" b="1" dirty="0">
              <a:solidFill>
                <a:srgbClr val="FF0000"/>
              </a:solidFill>
              <a:latin typeface="Times New Roman"/>
              <a:ea typeface="MS PGothic" pitchFamily="34" charset="-128"/>
            </a:endParaRPr>
          </a:p>
        </p:txBody>
      </p:sp>
      <p:cxnSp>
        <p:nvCxnSpPr>
          <p:cNvPr id="47" name="Straight Arrow Connector 46"/>
          <p:cNvCxnSpPr/>
          <p:nvPr/>
        </p:nvCxnSpPr>
        <p:spPr>
          <a:xfrm flipH="1">
            <a:off x="2734813" y="5068887"/>
            <a:ext cx="1981202" cy="0"/>
          </a:xfrm>
          <a:prstGeom prst="straightConnector1">
            <a:avLst/>
          </a:prstGeom>
          <a:ln w="1905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20" name="Text Box 36"/>
          <p:cNvSpPr txBox="1">
            <a:spLocks noChangeArrowheads="1"/>
          </p:cNvSpPr>
          <p:nvPr/>
        </p:nvSpPr>
        <p:spPr bwMode="auto">
          <a:xfrm>
            <a:off x="-163064" y="4477167"/>
            <a:ext cx="161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Conscript wage</a:t>
            </a:r>
            <a:endParaRPr lang="en-US" altLang="en-US" sz="1800" dirty="0">
              <a:solidFill>
                <a:schemeClr val="bg2"/>
              </a:solidFill>
              <a:latin typeface="Arial" charset="0"/>
              <a:cs typeface="Arial" charset="0"/>
            </a:endParaRPr>
          </a:p>
        </p:txBody>
      </p:sp>
      <p:sp>
        <p:nvSpPr>
          <p:cNvPr id="22" name="Line 18"/>
          <p:cNvSpPr>
            <a:spLocks noChangeShapeType="1"/>
          </p:cNvSpPr>
          <p:nvPr/>
        </p:nvSpPr>
        <p:spPr bwMode="auto">
          <a:xfrm flipH="1">
            <a:off x="1333500" y="4900174"/>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31891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33" grpId="0" animBg="1"/>
      <p:bldP spid="33" grpId="1" animBg="1"/>
      <p:bldP spid="34" grpId="0"/>
      <p:bldP spid="41" grpId="0"/>
      <p:bldP spid="41" grpId="1"/>
      <p:bldP spid="42" grpId="0"/>
      <p:bldP spid="45" grpId="0" animBg="1"/>
      <p:bldP spid="46" grpId="0"/>
      <p:bldP spid="20"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1026"/>
          <p:cNvSpPr>
            <a:spLocks noGrp="1" noChangeArrowheads="1"/>
          </p:cNvSpPr>
          <p:nvPr>
            <p:ph type="title"/>
          </p:nvPr>
        </p:nvSpPr>
        <p:spPr>
          <a:xfrm>
            <a:off x="381000" y="0"/>
            <a:ext cx="8305800" cy="838200"/>
          </a:xfrm>
        </p:spPr>
        <p:txBody>
          <a:bodyPr/>
          <a:lstStyle/>
          <a:p>
            <a:pPr eaLnBrk="1" hangingPunct="1"/>
            <a:r>
              <a:rPr lang="en-US" altLang="en-US" sz="3600" dirty="0" smtClean="0"/>
              <a:t>Allocation: Who Will Supply?</a:t>
            </a:r>
            <a:endParaRPr lang="en-US" altLang="en-US" sz="3200" dirty="0" smtClean="0"/>
          </a:p>
        </p:txBody>
      </p:sp>
      <p:sp>
        <p:nvSpPr>
          <p:cNvPr id="41987" name="Rectangle 1027"/>
          <p:cNvSpPr>
            <a:spLocks noGrp="1" noChangeArrowheads="1"/>
          </p:cNvSpPr>
          <p:nvPr>
            <p:ph type="body" idx="1"/>
          </p:nvPr>
        </p:nvSpPr>
        <p:spPr>
          <a:xfrm>
            <a:off x="381000" y="3210932"/>
            <a:ext cx="8686800" cy="3418467"/>
          </a:xfrm>
        </p:spPr>
        <p:txBody>
          <a:bodyPr/>
          <a:lstStyle/>
          <a:p>
            <a:pPr eaLnBrk="1" hangingPunct="1"/>
            <a:r>
              <a:rPr lang="en-US" altLang="en-US" dirty="0" smtClean="0"/>
              <a:t>Version </a:t>
            </a:r>
            <a:r>
              <a:rPr lang="en-US" altLang="en-US" dirty="0"/>
              <a:t>1</a:t>
            </a:r>
            <a:r>
              <a:rPr lang="en-US" altLang="en-US" dirty="0" smtClean="0"/>
              <a:t>: Lotteries/universal</a:t>
            </a:r>
          </a:p>
          <a:p>
            <a:pPr eaLnBrk="1" hangingPunct="1"/>
            <a:r>
              <a:rPr lang="en-US" altLang="en-US" dirty="0"/>
              <a:t>Version 2: Buyout (a.k.a. commutation) fee, or hire a </a:t>
            </a:r>
            <a:r>
              <a:rPr lang="en-US" altLang="en-US" dirty="0" smtClean="0"/>
              <a:t>substitute</a:t>
            </a:r>
            <a:endParaRPr lang="en-US" altLang="en-US" dirty="0"/>
          </a:p>
          <a:p>
            <a:pPr eaLnBrk="1" hangingPunct="1"/>
            <a:r>
              <a:rPr lang="en-US" altLang="en-US" dirty="0" smtClean="0"/>
              <a:t>Version 3</a:t>
            </a:r>
            <a:r>
              <a:rPr lang="en-US" altLang="en-US" dirty="0"/>
              <a:t>: Regulators choose</a:t>
            </a:r>
            <a:endParaRPr lang="en-US" altLang="en-US" dirty="0" smtClean="0"/>
          </a:p>
          <a:p>
            <a:pPr eaLnBrk="1" hangingPunct="1"/>
            <a:r>
              <a:rPr lang="en-US" altLang="en-US" dirty="0" smtClean="0"/>
              <a:t>Mixing these 1 &amp; 3 with volunteers</a:t>
            </a:r>
            <a:endParaRPr lang="en-US" altLang="en-US" dirty="0"/>
          </a:p>
          <a:p>
            <a:pPr eaLnBrk="1" hangingPunct="1"/>
            <a:endParaRPr lang="en-US" altLang="en-US" dirty="0" smtClean="0"/>
          </a:p>
        </p:txBody>
      </p:sp>
      <p:pic>
        <p:nvPicPr>
          <p:cNvPr id="119810" name="Picture 2" descr="Z:\SkyDrive\econ260\price controls\Branka_18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66" t="28596" r="8639" b="14333"/>
          <a:stretch/>
        </p:blipFill>
        <p:spPr bwMode="auto">
          <a:xfrm>
            <a:off x="1600200" y="727710"/>
            <a:ext cx="5715000" cy="248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7936523" cy="655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14400" y="2590800"/>
            <a:ext cx="63246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2057400" y="1295400"/>
            <a:ext cx="50292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2" name="TextBox 1"/>
              <p:cNvSpPr txBox="1"/>
              <p:nvPr/>
            </p:nvSpPr>
            <p:spPr>
              <a:xfrm>
                <a:off x="2971818" y="1477094"/>
                <a:ext cx="3200363" cy="855812"/>
              </a:xfrm>
              <a:prstGeom prst="rect">
                <a:avLst/>
              </a:prstGeom>
              <a:solidFill>
                <a:schemeClr val="tx1"/>
              </a:solid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a:rPr>
                          </m:ctrlPr>
                        </m:fPr>
                        <m:num>
                          <m:r>
                            <a:rPr lang="en-US" i="1" smtClean="0">
                              <a:solidFill>
                                <a:srgbClr val="000000"/>
                              </a:solidFill>
                              <a:latin typeface="Cambria Math"/>
                            </a:rPr>
                            <m:t>𝑈</m:t>
                          </m:r>
                          <m:r>
                            <a:rPr lang="en-US" i="1" smtClean="0">
                              <a:solidFill>
                                <a:srgbClr val="000000"/>
                              </a:solidFill>
                              <a:latin typeface="Cambria Math"/>
                            </a:rPr>
                            <m:t>.</m:t>
                          </m:r>
                          <m:r>
                            <a:rPr lang="en-US" i="1" smtClean="0">
                              <a:solidFill>
                                <a:srgbClr val="000000"/>
                              </a:solidFill>
                              <a:latin typeface="Cambria Math"/>
                            </a:rPr>
                            <m:t>𝑆</m:t>
                          </m:r>
                          <m:r>
                            <a:rPr lang="en-US" i="1" smtClean="0">
                              <a:solidFill>
                                <a:srgbClr val="000000"/>
                              </a:solidFill>
                              <a:latin typeface="Cambria Math"/>
                            </a:rPr>
                            <m:t>.</m:t>
                          </m:r>
                          <m:r>
                            <a:rPr lang="en-US" i="1" smtClean="0">
                              <a:solidFill>
                                <a:srgbClr val="000000"/>
                              </a:solidFill>
                              <a:latin typeface="Cambria Math"/>
                            </a:rPr>
                            <m:t>𝑝𝑜𝑝</m:t>
                          </m:r>
                          <m:r>
                            <a:rPr lang="en-US" i="1" smtClean="0">
                              <a:solidFill>
                                <a:srgbClr val="000000"/>
                              </a:solidFill>
                              <a:latin typeface="Cambria Math"/>
                            </a:rPr>
                            <m:t>. </m:t>
                          </m:r>
                          <m:r>
                            <a:rPr lang="en-US" i="1" smtClean="0">
                              <a:solidFill>
                                <a:srgbClr val="000000"/>
                              </a:solidFill>
                              <a:latin typeface="Cambria Math"/>
                            </a:rPr>
                            <m:t>𝑡𝑜𝑑𝑎𝑦</m:t>
                          </m:r>
                        </m:num>
                        <m:den>
                          <m:r>
                            <a:rPr lang="en-US" i="1" smtClean="0">
                              <a:solidFill>
                                <a:srgbClr val="000000"/>
                              </a:solidFill>
                              <a:latin typeface="Cambria Math"/>
                            </a:rPr>
                            <m:t>𝑈𝑛𝑖𝑜𝑛</m:t>
                          </m:r>
                          <m:r>
                            <a:rPr lang="en-US" i="1" smtClean="0">
                              <a:solidFill>
                                <a:srgbClr val="000000"/>
                              </a:solidFill>
                              <a:latin typeface="Cambria Math"/>
                            </a:rPr>
                            <m:t> </m:t>
                          </m:r>
                          <m:r>
                            <a:rPr lang="en-US" i="1" smtClean="0">
                              <a:solidFill>
                                <a:srgbClr val="000000"/>
                              </a:solidFill>
                              <a:latin typeface="Cambria Math"/>
                            </a:rPr>
                            <m:t>𝑝𝑜𝑝</m:t>
                          </m:r>
                          <m:r>
                            <a:rPr lang="en-US" i="1" smtClean="0">
                              <a:solidFill>
                                <a:srgbClr val="000000"/>
                              </a:solidFill>
                              <a:latin typeface="Cambria Math"/>
                            </a:rPr>
                            <m:t>. 1861</m:t>
                          </m:r>
                        </m:den>
                      </m:f>
                      <m:r>
                        <a:rPr lang="en-US" i="1" smtClean="0">
                          <a:solidFill>
                            <a:srgbClr val="000000"/>
                          </a:solidFill>
                          <a:latin typeface="Cambria Math"/>
                        </a:rPr>
                        <m:t>≈14</m:t>
                      </m:r>
                    </m:oMath>
                  </m:oMathPara>
                </a14:m>
                <a:endParaRPr lang="en-US" dirty="0">
                  <a:solidFill>
                    <a:srgbClr val="000000"/>
                  </a:solidFill>
                  <a:latin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71818" y="1477094"/>
                <a:ext cx="3200363" cy="855812"/>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3106396" y="905854"/>
            <a:ext cx="5029200" cy="3895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533399" y="4419600"/>
            <a:ext cx="8088923"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6781800" y="3331820"/>
            <a:ext cx="1699504" cy="461665"/>
          </a:xfrm>
          <a:prstGeom prst="rect">
            <a:avLst/>
          </a:prstGeom>
          <a:noFill/>
        </p:spPr>
        <p:txBody>
          <a:bodyPr wrap="none" rtlCol="0">
            <a:spAutoFit/>
          </a:bodyPr>
          <a:lstStyle/>
          <a:p>
            <a:r>
              <a:rPr lang="en-US" b="1" dirty="0" smtClean="0">
                <a:solidFill>
                  <a:srgbClr val="FF0000"/>
                </a:solidFill>
                <a:latin typeface="Times New Roman" pitchFamily="18" charset="0"/>
              </a:rPr>
              <a:t>(2) Ransom</a:t>
            </a:r>
            <a:endParaRPr lang="en-US" b="1" dirty="0">
              <a:solidFill>
                <a:srgbClr val="FF0000"/>
              </a:solidFill>
              <a:latin typeface="Times New Roman" pitchFamily="18" charset="0"/>
            </a:endParaRPr>
          </a:p>
        </p:txBody>
      </p:sp>
      <p:sp>
        <p:nvSpPr>
          <p:cNvPr id="12" name="TextBox 11"/>
          <p:cNvSpPr txBox="1"/>
          <p:nvPr/>
        </p:nvSpPr>
        <p:spPr>
          <a:xfrm>
            <a:off x="6211974" y="1272320"/>
            <a:ext cx="2186230" cy="845433"/>
          </a:xfrm>
          <a:prstGeom prst="rect">
            <a:avLst/>
          </a:prstGeom>
          <a:noFill/>
        </p:spPr>
        <p:txBody>
          <a:bodyPr wrap="square" rtlCol="0">
            <a:spAutoFit/>
          </a:bodyPr>
          <a:lstStyle/>
          <a:p>
            <a:pPr algn="ctr"/>
            <a:r>
              <a:rPr lang="en-US" b="1" dirty="0" smtClean="0">
                <a:solidFill>
                  <a:srgbClr val="FF0000"/>
                </a:solidFill>
                <a:latin typeface="Times New Roman" pitchFamily="18" charset="0"/>
              </a:rPr>
              <a:t>(1) Exemption/ avoidance</a:t>
            </a:r>
            <a:endParaRPr lang="en-US" b="1" dirty="0">
              <a:solidFill>
                <a:srgbClr val="FF0000"/>
              </a:solidFill>
              <a:latin typeface="Times New Roman" pitchFamily="18" charset="0"/>
            </a:endParaRPr>
          </a:p>
        </p:txBody>
      </p:sp>
      <p:sp>
        <p:nvSpPr>
          <p:cNvPr id="13" name="TextBox 12"/>
          <p:cNvSpPr txBox="1"/>
          <p:nvPr/>
        </p:nvSpPr>
        <p:spPr>
          <a:xfrm>
            <a:off x="6455337" y="5029200"/>
            <a:ext cx="2023118" cy="461665"/>
          </a:xfrm>
          <a:prstGeom prst="rect">
            <a:avLst/>
          </a:prstGeom>
          <a:noFill/>
        </p:spPr>
        <p:txBody>
          <a:bodyPr wrap="none" rtlCol="0">
            <a:spAutoFit/>
          </a:bodyPr>
          <a:lstStyle/>
          <a:p>
            <a:r>
              <a:rPr lang="en-US" b="1" dirty="0" smtClean="0">
                <a:solidFill>
                  <a:srgbClr val="FF0000"/>
                </a:solidFill>
                <a:latin typeface="Times New Roman" pitchFamily="18" charset="0"/>
              </a:rPr>
              <a:t>(3) Volunteers</a:t>
            </a:r>
            <a:endParaRPr lang="en-US" b="1" dirty="0">
              <a:solidFill>
                <a:srgbClr val="FF0000"/>
              </a:solidFill>
              <a:latin typeface="Times New Roman" pitchFamily="18" charset="0"/>
            </a:endParaRPr>
          </a:p>
        </p:txBody>
      </p:sp>
    </p:spTree>
    <p:extLst>
      <p:ext uri="{BB962C8B-B14F-4D97-AF65-F5344CB8AC3E}">
        <p14:creationId xmlns:p14="http://schemas.microsoft.com/office/powerpoint/2010/main" val="38178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 grpId="0" animBg="1"/>
      <p:bldP spid="8" grpId="0" animBg="1"/>
      <p:bldP spid="10" grpId="0" animBg="1"/>
      <p:bldP spid="6"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71" y="0"/>
            <a:ext cx="7772400" cy="914400"/>
          </a:xfrm>
        </p:spPr>
        <p:txBody>
          <a:bodyPr/>
          <a:lstStyle/>
          <a:p>
            <a:r>
              <a:rPr lang="en-US" dirty="0" smtClean="0">
                <a:solidFill>
                  <a:schemeClr val="bg2"/>
                </a:solidFill>
              </a:rPr>
              <a:t>The Prevalence of Volunteers</a:t>
            </a:r>
            <a:endParaRPr lang="en-US" dirty="0">
              <a:solidFill>
                <a:schemeClr val="bg2"/>
              </a:solidFill>
            </a:endParaRPr>
          </a:p>
        </p:txBody>
      </p:sp>
      <p:pic>
        <p:nvPicPr>
          <p:cNvPr id="378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063306"/>
            <a:ext cx="8001000" cy="580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1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Z:\SkyDrive\price controls\inkind\pcontrol\militarystats\MulligansBrigad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40" t="5919" r="11045" b="7553"/>
          <a:stretch/>
        </p:blipFill>
        <p:spPr bwMode="auto">
          <a:xfrm rot="5400000">
            <a:off x="-584148" y="975360"/>
            <a:ext cx="6035040" cy="484632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532" y="1812744"/>
            <a:ext cx="4366327" cy="20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837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junk\petrol-que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2209800"/>
            <a:ext cx="4895850" cy="3638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junk\usgasque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5" y="1057274"/>
            <a:ext cx="4978400" cy="5486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0" y="152400"/>
            <a:ext cx="91440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600" dirty="0" smtClean="0">
                <a:solidFill>
                  <a:schemeClr val="bg2"/>
                </a:solidFill>
              </a:rPr>
              <a:t>Competition for Rents</a:t>
            </a:r>
          </a:p>
        </p:txBody>
      </p:sp>
    </p:spTree>
    <p:extLst>
      <p:ext uri="{BB962C8B-B14F-4D97-AF65-F5344CB8AC3E}">
        <p14:creationId xmlns:p14="http://schemas.microsoft.com/office/powerpoint/2010/main" val="62667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C:\junk\2-million-missing-after-cash-spill-on-Hong-Kong-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 y="0"/>
            <a:ext cx="9144000" cy="5709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842337"/>
            <a:ext cx="9144001" cy="769441"/>
          </a:xfrm>
          <a:prstGeom prst="rect">
            <a:avLst/>
          </a:prstGeom>
          <a:noFill/>
        </p:spPr>
        <p:txBody>
          <a:bodyPr wrap="square" rtlCol="0">
            <a:spAutoFit/>
          </a:bodyPr>
          <a:lstStyle/>
          <a:p>
            <a:pPr algn="just"/>
            <a:r>
              <a:rPr lang="en-US" sz="2200" dirty="0" smtClean="0">
                <a:solidFill>
                  <a:srgbClr val="000000"/>
                </a:solidFill>
                <a:latin typeface="Times New Roman" pitchFamily="18" charset="0"/>
                <a:ea typeface="MS PGothic" pitchFamily="34" charset="-128"/>
              </a:rPr>
              <a:t>12/24/14: A </a:t>
            </a:r>
            <a:r>
              <a:rPr lang="en-US" sz="2200" dirty="0">
                <a:solidFill>
                  <a:srgbClr val="000000"/>
                </a:solidFill>
                <a:latin typeface="Times New Roman" pitchFamily="18" charset="0"/>
                <a:ea typeface="MS PGothic" pitchFamily="34" charset="-128"/>
              </a:rPr>
              <a:t>security van in Hong Kong spilled bundles of banknotes </a:t>
            </a:r>
            <a:r>
              <a:rPr lang="en-US" sz="2200" dirty="0" smtClean="0">
                <a:solidFill>
                  <a:srgbClr val="000000"/>
                </a:solidFill>
                <a:latin typeface="Times New Roman" pitchFamily="18" charset="0"/>
                <a:ea typeface="MS PGothic" pitchFamily="34" charset="-128"/>
              </a:rPr>
              <a:t>… paralyzing </a:t>
            </a:r>
            <a:r>
              <a:rPr lang="en-US" sz="2200" dirty="0">
                <a:solidFill>
                  <a:srgbClr val="000000"/>
                </a:solidFill>
                <a:latin typeface="Times New Roman" pitchFamily="18" charset="0"/>
                <a:ea typeface="MS PGothic" pitchFamily="34" charset="-128"/>
              </a:rPr>
              <a:t>traffic and </a:t>
            </a:r>
            <a:r>
              <a:rPr lang="en-US" sz="2200" i="1" dirty="0">
                <a:solidFill>
                  <a:srgbClr val="000000"/>
                </a:solidFill>
                <a:latin typeface="Times New Roman" pitchFamily="18" charset="0"/>
                <a:ea typeface="MS PGothic" pitchFamily="34" charset="-128"/>
              </a:rPr>
              <a:t>igniting a scramble </a:t>
            </a:r>
            <a:r>
              <a:rPr lang="en-US" sz="2200" dirty="0">
                <a:solidFill>
                  <a:srgbClr val="000000"/>
                </a:solidFill>
                <a:latin typeface="Times New Roman" pitchFamily="18" charset="0"/>
                <a:ea typeface="MS PGothic" pitchFamily="34" charset="-128"/>
              </a:rPr>
              <a:t>by passers-by to collect the money</a:t>
            </a:r>
            <a:r>
              <a:rPr lang="en-US" sz="2200" dirty="0" smtClean="0">
                <a:solidFill>
                  <a:srgbClr val="000000"/>
                </a:solidFill>
                <a:latin typeface="Times New Roman" pitchFamily="18" charset="0"/>
                <a:ea typeface="MS PGothic" pitchFamily="34" charset="-128"/>
              </a:rPr>
              <a:t>.</a:t>
            </a:r>
            <a:endParaRPr lang="en-US" sz="2200" dirty="0">
              <a:solidFill>
                <a:srgbClr val="000000"/>
              </a:solidFill>
              <a:latin typeface="Times New Roman" pitchFamily="18" charset="0"/>
              <a:ea typeface="MS PGothic" pitchFamily="34" charset="-128"/>
            </a:endParaRPr>
          </a:p>
        </p:txBody>
      </p:sp>
    </p:spTree>
    <p:extLst>
      <p:ext uri="{BB962C8B-B14F-4D97-AF65-F5344CB8AC3E}">
        <p14:creationId xmlns:p14="http://schemas.microsoft.com/office/powerpoint/2010/main" val="100148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305800" cy="838200"/>
          </a:xfrm>
        </p:spPr>
        <p:txBody>
          <a:bodyPr/>
          <a:lstStyle/>
          <a:p>
            <a:pPr eaLnBrk="1" hangingPunct="1"/>
            <a:r>
              <a:rPr lang="en-US" altLang="en-US" sz="3200" dirty="0"/>
              <a:t>R</a:t>
            </a:r>
            <a:r>
              <a:rPr lang="en-US" altLang="en-US" sz="3200" dirty="0" smtClean="0"/>
              <a:t>ent Seeking</a:t>
            </a:r>
            <a:endParaRPr lang="en-US" altLang="en-US" sz="2800" dirty="0" smtClean="0"/>
          </a:p>
        </p:txBody>
      </p:sp>
      <p:sp>
        <p:nvSpPr>
          <p:cNvPr id="41987" name="Rectangle 3"/>
          <p:cNvSpPr>
            <a:spLocks noGrp="1" noChangeArrowheads="1"/>
          </p:cNvSpPr>
          <p:nvPr>
            <p:ph type="body" idx="1"/>
          </p:nvPr>
        </p:nvSpPr>
        <p:spPr>
          <a:xfrm>
            <a:off x="381000" y="838200"/>
            <a:ext cx="8458200" cy="5486400"/>
          </a:xfrm>
        </p:spPr>
        <p:txBody>
          <a:bodyPr/>
          <a:lstStyle/>
          <a:p>
            <a:pPr eaLnBrk="1" hangingPunct="1">
              <a:lnSpc>
                <a:spcPct val="90000"/>
              </a:lnSpc>
            </a:pPr>
            <a:r>
              <a:rPr lang="en-US" altLang="en-US" sz="2800" dirty="0"/>
              <a:t>More precisely, “negative rent avoidance</a:t>
            </a:r>
            <a:r>
              <a:rPr lang="en-US" altLang="en-US" sz="2800" dirty="0" smtClean="0"/>
              <a:t>”</a:t>
            </a:r>
          </a:p>
          <a:p>
            <a:pPr eaLnBrk="1" hangingPunct="1">
              <a:lnSpc>
                <a:spcPct val="90000"/>
              </a:lnSpc>
            </a:pPr>
            <a:endParaRPr lang="en-US" altLang="en-US" sz="2800" dirty="0"/>
          </a:p>
          <a:p>
            <a:pPr eaLnBrk="1" hangingPunct="1">
              <a:lnSpc>
                <a:spcPct val="90000"/>
              </a:lnSpc>
            </a:pPr>
            <a:r>
              <a:rPr lang="en-US" altLang="en-US" sz="2800" dirty="0"/>
              <a:t>Modify the property to be taken so that the taker (e.g., military) does not want </a:t>
            </a:r>
            <a:r>
              <a:rPr lang="en-US" altLang="en-US" sz="2800" dirty="0" smtClean="0"/>
              <a:t>it</a:t>
            </a:r>
          </a:p>
          <a:p>
            <a:pPr eaLnBrk="1" hangingPunct="1">
              <a:lnSpc>
                <a:spcPct val="90000"/>
              </a:lnSpc>
            </a:pPr>
            <a:endParaRPr lang="en-US" altLang="en-US" sz="2800" dirty="0"/>
          </a:p>
          <a:p>
            <a:pPr eaLnBrk="1" hangingPunct="1">
              <a:lnSpc>
                <a:spcPct val="90000"/>
              </a:lnSpc>
            </a:pPr>
            <a:r>
              <a:rPr lang="en-US" altLang="en-US" sz="2800" dirty="0" smtClean="0"/>
              <a:t>Conscription-age </a:t>
            </a:r>
            <a:r>
              <a:rPr lang="en-US" altLang="en-US" sz="2800" dirty="0"/>
              <a:t>people modify their </a:t>
            </a:r>
            <a:r>
              <a:rPr lang="en-US" altLang="en-US" sz="2800" dirty="0" smtClean="0"/>
              <a:t>bodies</a:t>
            </a:r>
          </a:p>
          <a:p>
            <a:pPr lvl="1" eaLnBrk="1" hangingPunct="1">
              <a:lnSpc>
                <a:spcPct val="90000"/>
              </a:lnSpc>
            </a:pPr>
            <a:r>
              <a:rPr lang="en-US" altLang="en-US" sz="2400" dirty="0" smtClean="0"/>
              <a:t>Gain weight</a:t>
            </a:r>
          </a:p>
          <a:p>
            <a:pPr lvl="1" eaLnBrk="1" hangingPunct="1">
              <a:lnSpc>
                <a:spcPct val="90000"/>
              </a:lnSpc>
            </a:pPr>
            <a:r>
              <a:rPr lang="en-US" altLang="en-US" sz="2400" dirty="0" smtClean="0"/>
              <a:t>Sever digits</a:t>
            </a:r>
          </a:p>
          <a:p>
            <a:pPr lvl="1" eaLnBrk="1" hangingPunct="1">
              <a:lnSpc>
                <a:spcPct val="90000"/>
              </a:lnSpc>
            </a:pPr>
            <a:r>
              <a:rPr lang="en-US" altLang="en-US" sz="2400" dirty="0" smtClean="0"/>
              <a:t>Emigration  </a:t>
            </a:r>
            <a:endParaRPr lang="en-US" altLang="en-US" sz="2400" dirty="0"/>
          </a:p>
          <a:p>
            <a:pPr eaLnBrk="1" hangingPunct="1">
              <a:lnSpc>
                <a:spcPct val="90000"/>
              </a:lnSpc>
            </a:pPr>
            <a:r>
              <a:rPr lang="en-US" altLang="en-US" sz="2800" dirty="0" smtClean="0"/>
              <a:t>Landowners sabotage potential habitats for endangered species</a:t>
            </a:r>
          </a:p>
          <a:p>
            <a:pPr eaLnBrk="1" hangingPunct="1">
              <a:lnSpc>
                <a:spcPct val="90000"/>
              </a:lnSpc>
            </a:pPr>
            <a:r>
              <a:rPr lang="en-US" altLang="en-US" sz="2800" dirty="0" smtClean="0"/>
              <a:t>Agricultural tiling in front of utility easements</a:t>
            </a:r>
          </a:p>
        </p:txBody>
      </p:sp>
    </p:spTree>
    <p:extLst>
      <p:ext uri="{BB962C8B-B14F-4D97-AF65-F5344CB8AC3E}">
        <p14:creationId xmlns:p14="http://schemas.microsoft.com/office/powerpoint/2010/main" val="1843722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cbm\SkyDrive\econ260\price controls\747px-Illinois_Waterway_schemat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4917"/>
            <a:ext cx="9144000" cy="56430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933696" y="152400"/>
            <a:ext cx="5753103"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600" dirty="0" smtClean="0">
                <a:solidFill>
                  <a:schemeClr val="bg2"/>
                </a:solidFill>
              </a:rPr>
              <a:t>Illinois farm land is flat!</a:t>
            </a:r>
          </a:p>
        </p:txBody>
      </p:sp>
      <p:sp>
        <p:nvSpPr>
          <p:cNvPr id="4" name="Freeform 93"/>
          <p:cNvSpPr>
            <a:spLocks/>
          </p:cNvSpPr>
          <p:nvPr/>
        </p:nvSpPr>
        <p:spPr bwMode="auto">
          <a:xfrm rot="10800000">
            <a:off x="152398" y="4491517"/>
            <a:ext cx="5562599" cy="914398"/>
          </a:xfrm>
          <a:custGeom>
            <a:avLst/>
            <a:gdLst/>
            <a:ahLst/>
            <a:cxnLst>
              <a:cxn ang="0">
                <a:pos x="0" y="0"/>
              </a:cxn>
              <a:cxn ang="0">
                <a:pos x="16" y="15"/>
              </a:cxn>
              <a:cxn ang="0">
                <a:pos x="142" y="15"/>
              </a:cxn>
              <a:cxn ang="0">
                <a:pos x="152" y="25"/>
              </a:cxn>
              <a:cxn ang="0">
                <a:pos x="163" y="15"/>
              </a:cxn>
              <a:cxn ang="0">
                <a:pos x="288" y="15"/>
              </a:cxn>
              <a:cxn ang="0">
                <a:pos x="304" y="0"/>
              </a:cxn>
            </a:cxnLst>
            <a:rect l="0" t="0" r="r" b="b"/>
            <a:pathLst>
              <a:path w="304" h="25">
                <a:moveTo>
                  <a:pt x="0" y="0"/>
                </a:moveTo>
                <a:cubicBezTo>
                  <a:pt x="0" y="10"/>
                  <a:pt x="3" y="15"/>
                  <a:pt x="16" y="15"/>
                </a:cubicBezTo>
                <a:cubicBezTo>
                  <a:pt x="19" y="15"/>
                  <a:pt x="139" y="15"/>
                  <a:pt x="142" y="15"/>
                </a:cubicBezTo>
                <a:cubicBezTo>
                  <a:pt x="145" y="15"/>
                  <a:pt x="152" y="17"/>
                  <a:pt x="152" y="25"/>
                </a:cubicBezTo>
                <a:cubicBezTo>
                  <a:pt x="152" y="17"/>
                  <a:pt x="159" y="15"/>
                  <a:pt x="163" y="15"/>
                </a:cubicBezTo>
                <a:cubicBezTo>
                  <a:pt x="165" y="15"/>
                  <a:pt x="286" y="15"/>
                  <a:pt x="288" y="15"/>
                </a:cubicBezTo>
                <a:cubicBezTo>
                  <a:pt x="302" y="15"/>
                  <a:pt x="304" y="10"/>
                  <a:pt x="304" y="0"/>
                </a:cubicBezTo>
              </a:path>
            </a:pathLst>
          </a:custGeom>
          <a:noFill/>
          <a:ln w="22225" cap="flat">
            <a:solidFill>
              <a:srgbClr val="FF0000"/>
            </a:solidFill>
            <a:prstDash val="solid"/>
            <a:round/>
            <a:headEnd/>
            <a:tailEnd/>
          </a:ln>
        </p:spPr>
        <p:txBody>
          <a:bodyPr/>
          <a:lstStyle/>
          <a:p>
            <a:endParaRPr lang="en-US" dirty="0"/>
          </a:p>
        </p:txBody>
      </p:sp>
      <p:sp>
        <p:nvSpPr>
          <p:cNvPr id="5" name="Text Box 36"/>
          <p:cNvSpPr txBox="1">
            <a:spLocks noChangeArrowheads="1"/>
          </p:cNvSpPr>
          <p:nvPr/>
        </p:nvSpPr>
        <p:spPr bwMode="auto">
          <a:xfrm>
            <a:off x="1447800" y="3817092"/>
            <a:ext cx="312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000" b="1" dirty="0" smtClean="0">
                <a:solidFill>
                  <a:srgbClr val="FF0000"/>
                </a:solidFill>
                <a:latin typeface="+mn-lt"/>
                <a:cs typeface="Arial" charset="0"/>
              </a:rPr>
              <a:t>Illinois River falls only 1.1” per mile </a:t>
            </a:r>
            <a:endParaRPr lang="en-US" altLang="en-US" sz="2000" b="1" dirty="0">
              <a:solidFill>
                <a:srgbClr val="FF0000"/>
              </a:solidFill>
              <a:latin typeface="+mn-lt"/>
              <a:cs typeface="Arial" charset="0"/>
            </a:endParaRPr>
          </a:p>
        </p:txBody>
      </p:sp>
      <p:pic>
        <p:nvPicPr>
          <p:cNvPr id="1027" name="Picture 3" descr="C:\Users\cbm\SkyDrive\econ260\price controls\illinois_riv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 y="304800"/>
            <a:ext cx="3038475"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956417" y="812562"/>
            <a:ext cx="762000"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05925" y="3454637"/>
            <a:ext cx="228599" cy="228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2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305800" cy="838200"/>
          </a:xfrm>
        </p:spPr>
        <p:txBody>
          <a:bodyPr/>
          <a:lstStyle/>
          <a:p>
            <a:pPr eaLnBrk="1" hangingPunct="1"/>
            <a:r>
              <a:rPr lang="en-US" altLang="en-US" sz="3200" smtClean="0"/>
              <a:t>Taxation in Kind</a:t>
            </a:r>
            <a:endParaRPr lang="en-US" altLang="en-US" sz="2800" smtClean="0"/>
          </a:p>
        </p:txBody>
      </p:sp>
      <p:sp>
        <p:nvSpPr>
          <p:cNvPr id="41987" name="Rectangle 3"/>
          <p:cNvSpPr>
            <a:spLocks noGrp="1" noChangeArrowheads="1"/>
          </p:cNvSpPr>
          <p:nvPr>
            <p:ph type="body" idx="1"/>
          </p:nvPr>
        </p:nvSpPr>
        <p:spPr>
          <a:xfrm>
            <a:off x="381000" y="609600"/>
            <a:ext cx="8458200" cy="5715000"/>
          </a:xfrm>
        </p:spPr>
        <p:txBody>
          <a:bodyPr/>
          <a:lstStyle/>
          <a:p>
            <a:pPr eaLnBrk="1" hangingPunct="1">
              <a:lnSpc>
                <a:spcPct val="90000"/>
              </a:lnSpc>
            </a:pPr>
            <a:r>
              <a:rPr lang="en-US" altLang="en-US" sz="2800" smtClean="0"/>
              <a:t>examples</a:t>
            </a:r>
          </a:p>
          <a:p>
            <a:pPr lvl="1" eaLnBrk="1" hangingPunct="1">
              <a:lnSpc>
                <a:spcPct val="90000"/>
              </a:lnSpc>
            </a:pPr>
            <a:r>
              <a:rPr lang="en-US" altLang="en-US" sz="2400" smtClean="0"/>
              <a:t>conscription of manpower by the military or civil service</a:t>
            </a:r>
          </a:p>
          <a:p>
            <a:pPr lvl="1" eaLnBrk="1" hangingPunct="1">
              <a:lnSpc>
                <a:spcPct val="90000"/>
              </a:lnSpc>
            </a:pPr>
            <a:r>
              <a:rPr lang="en-US" altLang="en-US" sz="2400" smtClean="0"/>
              <a:t>conscription of materials and factories by the military</a:t>
            </a:r>
          </a:p>
          <a:p>
            <a:pPr lvl="1" eaLnBrk="1" hangingPunct="1">
              <a:lnSpc>
                <a:spcPct val="90000"/>
              </a:lnSpc>
            </a:pPr>
            <a:r>
              <a:rPr lang="en-US" altLang="en-US" sz="2400" smtClean="0"/>
              <a:t>eminent domain (land, intellectual property)</a:t>
            </a:r>
          </a:p>
          <a:p>
            <a:pPr lvl="1" eaLnBrk="1" hangingPunct="1">
              <a:lnSpc>
                <a:spcPct val="90000"/>
              </a:lnSpc>
            </a:pPr>
            <a:r>
              <a:rPr lang="en-US" altLang="en-US" sz="2400" smtClean="0"/>
              <a:t>jury duty</a:t>
            </a:r>
          </a:p>
          <a:p>
            <a:pPr lvl="1" eaLnBrk="1" hangingPunct="1">
              <a:lnSpc>
                <a:spcPct val="90000"/>
              </a:lnSpc>
            </a:pPr>
            <a:r>
              <a:rPr lang="en-US" altLang="en-US" sz="2400" smtClean="0"/>
              <a:t>human organs</a:t>
            </a:r>
          </a:p>
          <a:p>
            <a:pPr lvl="1" eaLnBrk="1" hangingPunct="1">
              <a:lnSpc>
                <a:spcPct val="90000"/>
              </a:lnSpc>
            </a:pPr>
            <a:r>
              <a:rPr lang="en-US" altLang="en-US" sz="2400" smtClean="0"/>
              <a:t>nationalization of industry</a:t>
            </a:r>
          </a:p>
          <a:p>
            <a:pPr lvl="1" eaLnBrk="1" hangingPunct="1">
              <a:lnSpc>
                <a:spcPct val="90000"/>
              </a:lnSpc>
            </a:pPr>
            <a:r>
              <a:rPr lang="en-US" altLang="en-US" sz="2400" smtClean="0"/>
              <a:t>regulatory taking?</a:t>
            </a:r>
          </a:p>
          <a:p>
            <a:pPr eaLnBrk="1" hangingPunct="1">
              <a:lnSpc>
                <a:spcPct val="90000"/>
              </a:lnSpc>
            </a:pPr>
            <a:r>
              <a:rPr lang="en-US" altLang="en-US" sz="2800" smtClean="0"/>
              <a:t>how do these taxes affect the economy?</a:t>
            </a:r>
          </a:p>
          <a:p>
            <a:pPr eaLnBrk="1" hangingPunct="1">
              <a:lnSpc>
                <a:spcPct val="90000"/>
              </a:lnSpc>
            </a:pPr>
            <a:r>
              <a:rPr lang="en-US" altLang="en-US" sz="2800" smtClean="0"/>
              <a:t>what is the optimal use of in-kind taxes?</a:t>
            </a:r>
          </a:p>
          <a:p>
            <a:pPr eaLnBrk="1" hangingPunct="1">
              <a:lnSpc>
                <a:spcPct val="90000"/>
              </a:lnSpc>
            </a:pPr>
            <a:r>
              <a:rPr lang="en-US" altLang="en-US" sz="2800" smtClean="0"/>
              <a:t>what is the political economy of in-kind taxes?</a:t>
            </a:r>
          </a:p>
          <a:p>
            <a:pPr eaLnBrk="1" hangingPunct="1">
              <a:lnSpc>
                <a:spcPct val="90000"/>
              </a:lnSpc>
            </a:pPr>
            <a:r>
              <a:rPr lang="en-US" altLang="en-US" sz="2800" smtClean="0"/>
              <a:t>despite work on cash vs. in-kind </a:t>
            </a:r>
            <a:r>
              <a:rPr lang="en-US" altLang="en-US" sz="2800" i="1" smtClean="0"/>
              <a:t>transfers</a:t>
            </a:r>
            <a:r>
              <a:rPr lang="en-US" altLang="en-US" sz="2800" smtClean="0"/>
              <a:t>, practically no work on in-kind taxes</a:t>
            </a:r>
          </a:p>
          <a:p>
            <a:pPr lvl="1" eaLnBrk="1" hangingPunct="1">
              <a:lnSpc>
                <a:spcPct val="90000"/>
              </a:lnSpc>
            </a:pPr>
            <a:r>
              <a:rPr lang="en-US" altLang="en-US" sz="2400" smtClean="0"/>
              <a:t>exception: Vietnam era literature on volunteer vs drafted army and more recent law &amp; econ work on eminent domain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987">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0" y="152400"/>
            <a:ext cx="91440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200" dirty="0" smtClean="0">
                <a:solidFill>
                  <a:schemeClr val="bg2"/>
                </a:solidFill>
              </a:rPr>
              <a:t>Illinois farmers consider “tiling” to drain their fields</a:t>
            </a:r>
          </a:p>
        </p:txBody>
      </p:sp>
      <p:pic>
        <p:nvPicPr>
          <p:cNvPr id="2050" name="Picture 2" descr="C:\Users\cbm\SkyDrive\econ260\price controls\corrugatedperforatedpip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758696"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65" b="28307"/>
          <a:stretch/>
        </p:blipFill>
        <p:spPr bwMode="auto">
          <a:xfrm>
            <a:off x="945022" y="4953000"/>
            <a:ext cx="753500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m\SkyDrive\econ260\price controls\tilingschematic10-091f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907" y="1447800"/>
            <a:ext cx="4349093" cy="279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82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Rectangle 39"/>
          <p:cNvSpPr/>
          <p:nvPr/>
        </p:nvSpPr>
        <p:spPr>
          <a:xfrm>
            <a:off x="1333499" y="4084320"/>
            <a:ext cx="2828925" cy="1835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0" y="152400"/>
            <a:ext cx="9144000" cy="685800"/>
          </a:xfrm>
        </p:spPr>
        <p:txBody>
          <a:bodyPr/>
          <a:lstStyle/>
          <a:p>
            <a:pPr eaLnBrk="1" hangingPunct="1"/>
            <a:r>
              <a:rPr lang="en-US" altLang="en-US" dirty="0" smtClean="0">
                <a:solidFill>
                  <a:schemeClr val="bg2"/>
                </a:solidFill>
              </a:rPr>
              <a:t>Avoiding the Ransom</a:t>
            </a:r>
            <a:endParaRPr lang="en-US" altLang="en-US" dirty="0" smtClean="0">
              <a:solidFill>
                <a:schemeClr val="bg2"/>
              </a:solidFill>
            </a:endParaRPr>
          </a:p>
        </p:txBody>
      </p:sp>
      <p:sp>
        <p:nvSpPr>
          <p:cNvPr id="9219" name="Line 5"/>
          <p:cNvSpPr>
            <a:spLocks noChangeShapeType="1"/>
          </p:cNvSpPr>
          <p:nvPr/>
        </p:nvSpPr>
        <p:spPr bwMode="auto">
          <a:xfrm flipV="1">
            <a:off x="1309688" y="938213"/>
            <a:ext cx="0" cy="498157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 name="Line 6"/>
          <p:cNvSpPr>
            <a:spLocks noChangeShapeType="1"/>
          </p:cNvSpPr>
          <p:nvPr/>
        </p:nvSpPr>
        <p:spPr bwMode="auto">
          <a:xfrm>
            <a:off x="1295400" y="5929313"/>
            <a:ext cx="65532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Text Box 7"/>
          <p:cNvSpPr txBox="1">
            <a:spLocks noChangeArrowheads="1"/>
          </p:cNvSpPr>
          <p:nvPr/>
        </p:nvSpPr>
        <p:spPr bwMode="auto">
          <a:xfrm>
            <a:off x="6843713" y="5986463"/>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i="1">
                <a:solidFill>
                  <a:schemeClr val="bg2"/>
                </a:solidFill>
                <a:latin typeface="Arial" charset="0"/>
                <a:cs typeface="Arial" charset="0"/>
              </a:rPr>
              <a:t>m</a:t>
            </a:r>
            <a:r>
              <a:rPr lang="en-US" altLang="en-US" sz="1800">
                <a:solidFill>
                  <a:schemeClr val="bg2"/>
                </a:solidFill>
                <a:latin typeface="Arial" charset="0"/>
                <a:cs typeface="Arial" charset="0"/>
              </a:rPr>
              <a:t> = personnel per capita</a:t>
            </a:r>
          </a:p>
        </p:txBody>
      </p:sp>
      <p:sp>
        <p:nvSpPr>
          <p:cNvPr id="9222" name="Text Box 8"/>
          <p:cNvSpPr txBox="1">
            <a:spLocks noChangeArrowheads="1"/>
          </p:cNvSpPr>
          <p:nvPr/>
        </p:nvSpPr>
        <p:spPr bwMode="auto">
          <a:xfrm>
            <a:off x="62484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1</a:t>
            </a:r>
          </a:p>
        </p:txBody>
      </p:sp>
      <p:sp>
        <p:nvSpPr>
          <p:cNvPr id="9223" name="Text Box 9"/>
          <p:cNvSpPr txBox="1">
            <a:spLocks noChangeArrowheads="1"/>
          </p:cNvSpPr>
          <p:nvPr/>
        </p:nvSpPr>
        <p:spPr bwMode="auto">
          <a:xfrm>
            <a:off x="11430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0</a:t>
            </a:r>
          </a:p>
        </p:txBody>
      </p:sp>
      <p:sp>
        <p:nvSpPr>
          <p:cNvPr id="9243" name="Line 11"/>
          <p:cNvSpPr>
            <a:spLocks noChangeShapeType="1"/>
          </p:cNvSpPr>
          <p:nvPr/>
        </p:nvSpPr>
        <p:spPr bwMode="auto">
          <a:xfrm flipV="1">
            <a:off x="1600200" y="2647950"/>
            <a:ext cx="4814888" cy="306705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a14="http://schemas.microsoft.com/office/drawing/2010/main" Requires="a14">
          <p:sp>
            <p:nvSpPr>
              <p:cNvPr id="3" name="Rectangle 2"/>
              <p:cNvSpPr/>
              <p:nvPr/>
            </p:nvSpPr>
            <p:spPr>
              <a:xfrm>
                <a:off x="6096000" y="2686174"/>
                <a:ext cx="2392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𝑺</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r>
                        <a:rPr lang="en-US" altLang="en-US" b="1" i="1" smtClean="0">
                          <a:solidFill>
                            <a:srgbClr val="009900"/>
                          </a:solidFill>
                          <a:latin typeface="Cambria Math"/>
                        </a:rPr>
                        <m:t>=</m:t>
                      </m:r>
                      <m:r>
                        <a:rPr lang="en-US" altLang="en-US" b="1" i="1" smtClean="0">
                          <a:solidFill>
                            <a:srgbClr val="009900"/>
                          </a:solidFill>
                          <a:latin typeface="Cambria Math"/>
                        </a:rPr>
                        <m:t>𝑴𝑪</m:t>
                      </m:r>
                      <m:r>
                        <a:rPr lang="en-US" altLang="en-US" b="1" i="1" smtClean="0">
                          <a:solidFill>
                            <a:srgbClr val="009900"/>
                          </a:solidFill>
                          <a:latin typeface="Cambria Math"/>
                        </a:rPr>
                        <m:t>(</m:t>
                      </m:r>
                      <m:r>
                        <a:rPr lang="en-US" altLang="en-US" b="1" i="1" smtClean="0">
                          <a:solidFill>
                            <a:srgbClr val="009900"/>
                          </a:solidFill>
                          <a:latin typeface="Cambria Math"/>
                        </a:rPr>
                        <m:t>𝒎</m:t>
                      </m:r>
                      <m:r>
                        <a:rPr lang="en-US" altLang="en-US" b="1" i="1" smtClean="0">
                          <a:solidFill>
                            <a:srgbClr val="009900"/>
                          </a:solidFill>
                          <a:latin typeface="Cambria Math"/>
                        </a:rPr>
                        <m:t>)</m:t>
                      </m:r>
                    </m:oMath>
                  </m:oMathPara>
                </a14:m>
                <a:endParaRPr lang="en-US" b="1" dirty="0">
                  <a:solidFill>
                    <a:srgbClr val="00990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6096000" y="2686174"/>
                <a:ext cx="2392000" cy="461665"/>
              </a:xfrm>
              <a:prstGeom prst="rect">
                <a:avLst/>
              </a:prstGeom>
              <a:blipFill rotWithShape="1">
                <a:blip r:embed="rId3"/>
                <a:stretch>
                  <a:fillRect b="-20000"/>
                </a:stretch>
              </a:blipFill>
            </p:spPr>
            <p:txBody>
              <a:bodyPr/>
              <a:lstStyle/>
              <a:p>
                <a:r>
                  <a:rPr lang="en-US">
                    <a:noFill/>
                  </a:rPr>
                  <a:t> </a:t>
                </a:r>
              </a:p>
            </p:txBody>
          </p:sp>
        </mc:Fallback>
      </mc:AlternateContent>
      <p:sp>
        <p:nvSpPr>
          <p:cNvPr id="31" name="Line 158"/>
          <p:cNvSpPr>
            <a:spLocks noChangeShapeType="1"/>
          </p:cNvSpPr>
          <p:nvPr/>
        </p:nvSpPr>
        <p:spPr bwMode="auto">
          <a:xfrm>
            <a:off x="4162425" y="1746946"/>
            <a:ext cx="0" cy="4182367"/>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sp>
        <p:nvSpPr>
          <p:cNvPr id="32" name="Rectangle 198"/>
          <p:cNvSpPr>
            <a:spLocks noChangeArrowheads="1"/>
          </p:cNvSpPr>
          <p:nvPr/>
        </p:nvSpPr>
        <p:spPr bwMode="auto">
          <a:xfrm>
            <a:off x="4081252" y="1371599"/>
            <a:ext cx="185948" cy="307777"/>
          </a:xfrm>
          <a:prstGeom prst="rect">
            <a:avLst/>
          </a:prstGeom>
          <a:noFill/>
          <a:ln w="9525">
            <a:noFill/>
            <a:miter lim="800000"/>
            <a:headEnd/>
            <a:tailEnd/>
          </a:ln>
        </p:spPr>
        <p:txBody>
          <a:bodyPr wrap="none" lIns="0" tIns="0" rIns="0" bIns="0">
            <a:spAutoFit/>
          </a:bodyPr>
          <a:lstStyle/>
          <a:p>
            <a:pPr marL="1588" indent="-1588"/>
            <a:r>
              <a:rPr lang="en-US" sz="2000" i="1" dirty="0" smtClean="0">
                <a:solidFill>
                  <a:srgbClr val="0000FF"/>
                </a:solidFill>
                <a:latin typeface="Myriad Pro" pitchFamily="34" charset="0"/>
              </a:rPr>
              <a:t>D</a:t>
            </a:r>
            <a:endParaRPr lang="en-US" sz="2000" dirty="0">
              <a:solidFill>
                <a:srgbClr val="0000FF"/>
              </a:solidFill>
              <a:latin typeface="Tahoma" pitchFamily="34" charset="0"/>
            </a:endParaRPr>
          </a:p>
        </p:txBody>
      </p:sp>
      <p:sp>
        <p:nvSpPr>
          <p:cNvPr id="33" name="Line 18"/>
          <p:cNvSpPr>
            <a:spLocks noChangeShapeType="1"/>
          </p:cNvSpPr>
          <p:nvPr/>
        </p:nvSpPr>
        <p:spPr bwMode="auto">
          <a:xfrm flipH="1">
            <a:off x="1333500" y="4084320"/>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6"/>
          <p:cNvSpPr txBox="1">
            <a:spLocks noChangeArrowheads="1"/>
          </p:cNvSpPr>
          <p:nvPr/>
        </p:nvSpPr>
        <p:spPr bwMode="auto">
          <a:xfrm>
            <a:off x="-163064" y="3757344"/>
            <a:ext cx="161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commutation </a:t>
            </a:r>
            <a:r>
              <a:rPr lang="en-US" altLang="en-US" sz="1800" dirty="0" smtClean="0">
                <a:solidFill>
                  <a:schemeClr val="bg2"/>
                </a:solidFill>
                <a:latin typeface="Arial" charset="0"/>
                <a:cs typeface="Arial" charset="0"/>
              </a:rPr>
              <a:t>fee</a:t>
            </a:r>
            <a:endParaRPr lang="en-US" altLang="en-US" sz="1800" dirty="0">
              <a:solidFill>
                <a:schemeClr val="bg2"/>
              </a:solidFill>
              <a:latin typeface="Arial" charset="0"/>
              <a:cs typeface="Arial" charset="0"/>
            </a:endParaRPr>
          </a:p>
        </p:txBody>
      </p:sp>
      <p:sp>
        <p:nvSpPr>
          <p:cNvPr id="45" name="Line 158"/>
          <p:cNvSpPr>
            <a:spLocks noChangeShapeType="1"/>
          </p:cNvSpPr>
          <p:nvPr/>
        </p:nvSpPr>
        <p:spPr bwMode="auto">
          <a:xfrm flipV="1">
            <a:off x="1612256" y="4080510"/>
            <a:ext cx="2548263" cy="1639328"/>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46" name="Rectangle 179"/>
          <p:cNvSpPr>
            <a:spLocks noChangeArrowheads="1"/>
          </p:cNvSpPr>
          <p:nvPr/>
        </p:nvSpPr>
        <p:spPr bwMode="auto">
          <a:xfrm>
            <a:off x="5257800" y="4438293"/>
            <a:ext cx="2368514" cy="830997"/>
          </a:xfrm>
          <a:prstGeom prst="rect">
            <a:avLst/>
          </a:prstGeom>
          <a:noFill/>
          <a:ln w="9525">
            <a:noFill/>
            <a:miter lim="800000"/>
            <a:headEnd/>
            <a:tailEnd/>
          </a:ln>
        </p:spPr>
        <p:txBody>
          <a:bodyPr wrap="square" lIns="0" tIns="0" rIns="0" bIns="0">
            <a:spAutoFit/>
          </a:bodyPr>
          <a:lstStyle/>
          <a:p>
            <a:pPr marL="1588" indent="-1588" algn="ctr"/>
            <a:r>
              <a:rPr lang="en-US" sz="1800" b="1" dirty="0" smtClean="0">
                <a:solidFill>
                  <a:srgbClr val="FF0000"/>
                </a:solidFill>
                <a:latin typeface="Times New Roman"/>
                <a:ea typeface="MS PGothic" pitchFamily="34" charset="-128"/>
              </a:rPr>
              <a:t>These are the sellers with </a:t>
            </a:r>
            <a:r>
              <a:rPr lang="en-US" sz="1800" b="1" dirty="0" smtClean="0">
                <a:solidFill>
                  <a:srgbClr val="FF0000"/>
                </a:solidFill>
                <a:latin typeface="Times New Roman"/>
                <a:ea typeface="MS PGothic" pitchFamily="34" charset="-128"/>
              </a:rPr>
              <a:t>conscription (and no avoidance)</a:t>
            </a:r>
            <a:endParaRPr lang="en-US" sz="1800" b="1" dirty="0">
              <a:solidFill>
                <a:srgbClr val="FF0000"/>
              </a:solidFill>
              <a:latin typeface="Times New Roman"/>
              <a:ea typeface="MS PGothic" pitchFamily="34" charset="-128"/>
            </a:endParaRPr>
          </a:p>
        </p:txBody>
      </p:sp>
      <p:cxnSp>
        <p:nvCxnSpPr>
          <p:cNvPr id="47" name="Straight Arrow Connector 46"/>
          <p:cNvCxnSpPr/>
          <p:nvPr/>
        </p:nvCxnSpPr>
        <p:spPr>
          <a:xfrm flipH="1">
            <a:off x="3276600" y="4715292"/>
            <a:ext cx="1981202" cy="0"/>
          </a:xfrm>
          <a:prstGeom prst="straightConnector1">
            <a:avLst/>
          </a:prstGeom>
          <a:ln w="1905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74226" y="4084320"/>
            <a:ext cx="2244503" cy="1835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95"/>
          <p:cNvSpPr>
            <a:spLocks noChangeArrowheads="1"/>
          </p:cNvSpPr>
          <p:nvPr/>
        </p:nvSpPr>
        <p:spPr bwMode="auto">
          <a:xfrm>
            <a:off x="3164611" y="4755832"/>
            <a:ext cx="1905000" cy="492443"/>
          </a:xfrm>
          <a:prstGeom prst="rect">
            <a:avLst/>
          </a:prstGeom>
          <a:noFill/>
          <a:ln w="9525">
            <a:noFill/>
            <a:miter lim="800000"/>
            <a:headEnd/>
            <a:tailEnd/>
          </a:ln>
        </p:spPr>
        <p:txBody>
          <a:bodyPr wrap="square" lIns="0" tIns="0" rIns="0" bIns="0">
            <a:spAutoFit/>
          </a:bodyPr>
          <a:lstStyle/>
          <a:p>
            <a:pPr marL="1588" indent="-1588" algn="ctr"/>
            <a:r>
              <a:rPr lang="en-US" sz="1600" dirty="0" smtClean="0">
                <a:solidFill>
                  <a:srgbClr val="000000"/>
                </a:solidFill>
                <a:latin typeface="Myriad Pro" pitchFamily="34" charset="0"/>
              </a:rPr>
              <a:t>Seller </a:t>
            </a:r>
            <a:r>
              <a:rPr lang="en-US" sz="1600" dirty="0" smtClean="0">
                <a:solidFill>
                  <a:srgbClr val="000000"/>
                </a:solidFill>
                <a:latin typeface="Myriad Pro" pitchFamily="34" charset="0"/>
              </a:rPr>
              <a:t>losses compared with AV</a:t>
            </a:r>
            <a:endParaRPr lang="en-US" sz="1600" dirty="0">
              <a:latin typeface="Tahoma" pitchFamily="34" charset="0"/>
            </a:endParaRPr>
          </a:p>
        </p:txBody>
      </p:sp>
      <p:sp>
        <p:nvSpPr>
          <p:cNvPr id="22" name="Line 11"/>
          <p:cNvSpPr>
            <a:spLocks noChangeShapeType="1"/>
          </p:cNvSpPr>
          <p:nvPr/>
        </p:nvSpPr>
        <p:spPr bwMode="auto">
          <a:xfrm flipV="1">
            <a:off x="1600201" y="2644588"/>
            <a:ext cx="2819399" cy="303916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4" name="Straight Arrow Connector 23"/>
          <p:cNvCxnSpPr/>
          <p:nvPr/>
        </p:nvCxnSpPr>
        <p:spPr>
          <a:xfrm flipH="1">
            <a:off x="4419598" y="2638967"/>
            <a:ext cx="1981202" cy="0"/>
          </a:xfrm>
          <a:prstGeom prst="straightConnector1">
            <a:avLst/>
          </a:prstGeom>
          <a:ln w="19050">
            <a:solidFill>
              <a:srgbClr val="009900"/>
            </a:solidFill>
            <a:prstDash val="dash"/>
            <a:tailEnd type="arrow" w="med" len="lg"/>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16547" y="2270320"/>
            <a:ext cx="1784463" cy="400110"/>
          </a:xfrm>
          <a:prstGeom prst="rect">
            <a:avLst/>
          </a:prstGeom>
          <a:noFill/>
        </p:spPr>
        <p:txBody>
          <a:bodyPr wrap="none" rtlCol="0">
            <a:spAutoFit/>
          </a:bodyPr>
          <a:lstStyle/>
          <a:p>
            <a:r>
              <a:rPr lang="en-US" sz="2000" dirty="0" smtClean="0">
                <a:solidFill>
                  <a:srgbClr val="009900"/>
                </a:solidFill>
              </a:rPr>
              <a:t>Suppliers avoid</a:t>
            </a:r>
            <a:endParaRPr lang="en-US" sz="2000" dirty="0">
              <a:solidFill>
                <a:srgbClr val="009900"/>
              </a:solidFill>
            </a:endParaRPr>
          </a:p>
        </p:txBody>
      </p:sp>
      <p:sp>
        <p:nvSpPr>
          <p:cNvPr id="26" name="Line 158"/>
          <p:cNvSpPr>
            <a:spLocks noChangeShapeType="1"/>
          </p:cNvSpPr>
          <p:nvPr/>
        </p:nvSpPr>
        <p:spPr bwMode="auto">
          <a:xfrm flipV="1">
            <a:off x="1577787" y="2917005"/>
            <a:ext cx="2582731" cy="2784547"/>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27" name="Rectangle 179"/>
          <p:cNvSpPr>
            <a:spLocks noChangeArrowheads="1"/>
          </p:cNvSpPr>
          <p:nvPr/>
        </p:nvSpPr>
        <p:spPr bwMode="auto">
          <a:xfrm>
            <a:off x="5320720" y="3600336"/>
            <a:ext cx="2527880" cy="1107996"/>
          </a:xfrm>
          <a:prstGeom prst="rect">
            <a:avLst/>
          </a:prstGeom>
          <a:noFill/>
          <a:ln w="9525">
            <a:noFill/>
            <a:miter lim="800000"/>
            <a:headEnd/>
            <a:tailEnd/>
          </a:ln>
        </p:spPr>
        <p:txBody>
          <a:bodyPr wrap="square" lIns="0" tIns="0" rIns="0" bIns="0">
            <a:spAutoFit/>
          </a:bodyPr>
          <a:lstStyle/>
          <a:p>
            <a:pPr marL="1588" indent="-1588" algn="ctr"/>
            <a:r>
              <a:rPr lang="en-US" sz="1800" b="1" dirty="0" smtClean="0">
                <a:solidFill>
                  <a:srgbClr val="FF0000"/>
                </a:solidFill>
                <a:latin typeface="Times New Roman"/>
                <a:ea typeface="MS PGothic" pitchFamily="34" charset="-128"/>
              </a:rPr>
              <a:t>These are the sellers with </a:t>
            </a:r>
            <a:r>
              <a:rPr lang="en-US" sz="1800" b="1" dirty="0" smtClean="0">
                <a:solidFill>
                  <a:srgbClr val="FF0000"/>
                </a:solidFill>
                <a:latin typeface="Times New Roman"/>
                <a:ea typeface="MS PGothic" pitchFamily="34" charset="-128"/>
              </a:rPr>
              <a:t>conscription and avoidance</a:t>
            </a:r>
            <a:r>
              <a:rPr lang="en-US" sz="1800" b="1" dirty="0" smtClean="0">
                <a:solidFill>
                  <a:srgbClr val="FF0000"/>
                </a:solidFill>
                <a:latin typeface="Times New Roman"/>
                <a:ea typeface="MS PGothic" pitchFamily="34" charset="-128"/>
              </a:rPr>
              <a:t>: more average opportunity cost</a:t>
            </a:r>
            <a:endParaRPr lang="en-US" sz="1800" b="1" dirty="0">
              <a:solidFill>
                <a:srgbClr val="FF0000"/>
              </a:solidFill>
              <a:latin typeface="Times New Roman"/>
              <a:ea typeface="MS PGothic" pitchFamily="34" charset="-128"/>
            </a:endParaRPr>
          </a:p>
        </p:txBody>
      </p:sp>
      <p:cxnSp>
        <p:nvCxnSpPr>
          <p:cNvPr id="28" name="Straight Arrow Connector 27"/>
          <p:cNvCxnSpPr/>
          <p:nvPr/>
        </p:nvCxnSpPr>
        <p:spPr>
          <a:xfrm flipH="1">
            <a:off x="3339520" y="3877335"/>
            <a:ext cx="1981202" cy="0"/>
          </a:xfrm>
          <a:prstGeom prst="straightConnector1">
            <a:avLst/>
          </a:prstGeom>
          <a:ln w="1905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174227" y="4084320"/>
            <a:ext cx="245374" cy="1835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414835" y="2219325"/>
            <a:ext cx="0" cy="3709988"/>
          </a:xfrm>
          <a:prstGeom prst="line">
            <a:avLst/>
          </a:prstGeom>
          <a:ln w="9525">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4442011" y="4105835"/>
            <a:ext cx="1940860" cy="1783976"/>
          </a:xfrm>
          <a:prstGeom prst="triangle">
            <a:avLst>
              <a:gd name="adj" fmla="val 135"/>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79"/>
          <p:cNvSpPr>
            <a:spLocks noChangeArrowheads="1"/>
          </p:cNvSpPr>
          <p:nvPr/>
        </p:nvSpPr>
        <p:spPr bwMode="auto">
          <a:xfrm>
            <a:off x="4296914" y="5129750"/>
            <a:ext cx="1688924" cy="553998"/>
          </a:xfrm>
          <a:prstGeom prst="rect">
            <a:avLst/>
          </a:prstGeom>
          <a:noFill/>
          <a:ln w="9525">
            <a:noFill/>
            <a:miter lim="800000"/>
            <a:headEnd/>
            <a:tailEnd/>
          </a:ln>
        </p:spPr>
        <p:txBody>
          <a:bodyPr wrap="square" lIns="0" tIns="0" rIns="0" bIns="0">
            <a:spAutoFit/>
          </a:bodyPr>
          <a:lstStyle/>
          <a:p>
            <a:pPr marL="1588" indent="-1588" algn="ctr"/>
            <a:r>
              <a:rPr lang="en-US" sz="1800" b="1" dirty="0" smtClean="0">
                <a:solidFill>
                  <a:schemeClr val="bg2"/>
                </a:solidFill>
                <a:latin typeface="Times New Roman"/>
                <a:ea typeface="MS PGothic" pitchFamily="34" charset="-128"/>
              </a:rPr>
              <a:t>Costs of avoidance</a:t>
            </a:r>
            <a:endParaRPr lang="en-US" sz="1800" b="1" dirty="0">
              <a:solidFill>
                <a:schemeClr val="bg2"/>
              </a:solidFill>
              <a:latin typeface="Times New Roman"/>
              <a:ea typeface="MS PGothic" pitchFamily="34" charset="-128"/>
            </a:endParaRPr>
          </a:p>
        </p:txBody>
      </p:sp>
    </p:spTree>
    <p:extLst>
      <p:ext uri="{BB962C8B-B14F-4D97-AF65-F5344CB8AC3E}">
        <p14:creationId xmlns:p14="http://schemas.microsoft.com/office/powerpoint/2010/main" val="2677693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5" grpId="0" animBg="1"/>
      <p:bldP spid="45" grpId="1" animBg="1"/>
      <p:bldP spid="46" grpId="0"/>
      <p:bldP spid="46" grpId="1"/>
      <p:bldP spid="20" grpId="0" animBg="1"/>
      <p:bldP spid="20" grpId="1" animBg="1"/>
      <p:bldP spid="41" grpId="0"/>
      <p:bldP spid="41" grpId="1"/>
      <p:bldP spid="22" grpId="0" animBg="1"/>
      <p:bldP spid="2" grpId="0"/>
      <p:bldP spid="2" grpId="1"/>
      <p:bldP spid="26" grpId="0" animBg="1"/>
      <p:bldP spid="27" grpId="0"/>
      <p:bldP spid="27" grpId="1"/>
      <p:bldP spid="29" grpId="0" animBg="1"/>
      <p:bldP spid="6" grpId="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0" name="Rectangle 39"/>
          <p:cNvSpPr/>
          <p:nvPr/>
        </p:nvSpPr>
        <p:spPr>
          <a:xfrm>
            <a:off x="1333499" y="4084320"/>
            <a:ext cx="2828925" cy="81585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0" y="152400"/>
            <a:ext cx="9144000" cy="685800"/>
          </a:xfrm>
        </p:spPr>
        <p:txBody>
          <a:bodyPr/>
          <a:lstStyle/>
          <a:p>
            <a:pPr eaLnBrk="1" hangingPunct="1"/>
            <a:r>
              <a:rPr lang="en-US" altLang="en-US" sz="3600" dirty="0" smtClean="0">
                <a:solidFill>
                  <a:schemeClr val="bg2"/>
                </a:solidFill>
              </a:rPr>
              <a:t>Rent Seeking is a function of conscript pay</a:t>
            </a:r>
          </a:p>
        </p:txBody>
      </p:sp>
      <p:sp>
        <p:nvSpPr>
          <p:cNvPr id="9219" name="Line 5"/>
          <p:cNvSpPr>
            <a:spLocks noChangeShapeType="1"/>
          </p:cNvSpPr>
          <p:nvPr/>
        </p:nvSpPr>
        <p:spPr bwMode="auto">
          <a:xfrm flipV="1">
            <a:off x="1309688" y="938213"/>
            <a:ext cx="0" cy="498157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 name="Line 6"/>
          <p:cNvSpPr>
            <a:spLocks noChangeShapeType="1"/>
          </p:cNvSpPr>
          <p:nvPr/>
        </p:nvSpPr>
        <p:spPr bwMode="auto">
          <a:xfrm>
            <a:off x="1295400" y="5929313"/>
            <a:ext cx="65532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Text Box 7"/>
          <p:cNvSpPr txBox="1">
            <a:spLocks noChangeArrowheads="1"/>
          </p:cNvSpPr>
          <p:nvPr/>
        </p:nvSpPr>
        <p:spPr bwMode="auto">
          <a:xfrm>
            <a:off x="6843713" y="5986463"/>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i="1">
                <a:solidFill>
                  <a:schemeClr val="bg2"/>
                </a:solidFill>
                <a:latin typeface="Arial" charset="0"/>
                <a:cs typeface="Arial" charset="0"/>
              </a:rPr>
              <a:t>m</a:t>
            </a:r>
            <a:r>
              <a:rPr lang="en-US" altLang="en-US" sz="1800">
                <a:solidFill>
                  <a:schemeClr val="bg2"/>
                </a:solidFill>
                <a:latin typeface="Arial" charset="0"/>
                <a:cs typeface="Arial" charset="0"/>
              </a:rPr>
              <a:t> = personnel per capita</a:t>
            </a:r>
          </a:p>
        </p:txBody>
      </p:sp>
      <p:sp>
        <p:nvSpPr>
          <p:cNvPr id="9222" name="Text Box 8"/>
          <p:cNvSpPr txBox="1">
            <a:spLocks noChangeArrowheads="1"/>
          </p:cNvSpPr>
          <p:nvPr/>
        </p:nvSpPr>
        <p:spPr bwMode="auto">
          <a:xfrm>
            <a:off x="62484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1</a:t>
            </a:r>
          </a:p>
        </p:txBody>
      </p:sp>
      <p:sp>
        <p:nvSpPr>
          <p:cNvPr id="9223" name="Text Box 9"/>
          <p:cNvSpPr txBox="1">
            <a:spLocks noChangeArrowheads="1"/>
          </p:cNvSpPr>
          <p:nvPr/>
        </p:nvSpPr>
        <p:spPr bwMode="auto">
          <a:xfrm>
            <a:off x="11430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0</a:t>
            </a:r>
          </a:p>
        </p:txBody>
      </p:sp>
      <p:sp>
        <p:nvSpPr>
          <p:cNvPr id="9243" name="Line 11"/>
          <p:cNvSpPr>
            <a:spLocks noChangeShapeType="1"/>
          </p:cNvSpPr>
          <p:nvPr/>
        </p:nvSpPr>
        <p:spPr bwMode="auto">
          <a:xfrm flipV="1">
            <a:off x="1600200" y="2647950"/>
            <a:ext cx="4814888" cy="306705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5667103" y="2177445"/>
                <a:ext cx="2392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𝑺</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r>
                        <a:rPr lang="en-US" altLang="en-US" b="1" i="1" smtClean="0">
                          <a:solidFill>
                            <a:srgbClr val="009900"/>
                          </a:solidFill>
                          <a:latin typeface="Cambria Math"/>
                        </a:rPr>
                        <m:t>=</m:t>
                      </m:r>
                      <m:r>
                        <a:rPr lang="en-US" altLang="en-US" b="1" i="1" smtClean="0">
                          <a:solidFill>
                            <a:srgbClr val="009900"/>
                          </a:solidFill>
                          <a:latin typeface="Cambria Math"/>
                        </a:rPr>
                        <m:t>𝑴𝑪</m:t>
                      </m:r>
                      <m:r>
                        <a:rPr lang="en-US" altLang="en-US" b="1" i="1" smtClean="0">
                          <a:solidFill>
                            <a:srgbClr val="009900"/>
                          </a:solidFill>
                          <a:latin typeface="Cambria Math"/>
                        </a:rPr>
                        <m:t>(</m:t>
                      </m:r>
                      <m:r>
                        <a:rPr lang="en-US" altLang="en-US" b="1" i="1" smtClean="0">
                          <a:solidFill>
                            <a:srgbClr val="009900"/>
                          </a:solidFill>
                          <a:latin typeface="Cambria Math"/>
                        </a:rPr>
                        <m:t>𝒎</m:t>
                      </m:r>
                      <m:r>
                        <a:rPr lang="en-US" altLang="en-US" b="1" i="1" smtClean="0">
                          <a:solidFill>
                            <a:srgbClr val="009900"/>
                          </a:solidFill>
                          <a:latin typeface="Cambria Math"/>
                        </a:rPr>
                        <m:t>)</m:t>
                      </m:r>
                    </m:oMath>
                  </m:oMathPara>
                </a14:m>
                <a:endParaRPr lang="en-US" b="1" dirty="0">
                  <a:solidFill>
                    <a:srgbClr val="0099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667103" y="2177445"/>
                <a:ext cx="2392000" cy="461665"/>
              </a:xfrm>
              <a:prstGeom prst="rect">
                <a:avLst/>
              </a:prstGeom>
              <a:blipFill rotWithShape="1">
                <a:blip r:embed="rId3"/>
                <a:stretch>
                  <a:fillRect b="-18421"/>
                </a:stretch>
              </a:blipFill>
            </p:spPr>
            <p:txBody>
              <a:bodyPr/>
              <a:lstStyle/>
              <a:p>
                <a:r>
                  <a:rPr lang="en-US">
                    <a:noFill/>
                  </a:rPr>
                  <a:t> </a:t>
                </a:r>
              </a:p>
            </p:txBody>
          </p:sp>
        </mc:Fallback>
      </mc:AlternateContent>
      <p:sp>
        <p:nvSpPr>
          <p:cNvPr id="31" name="Line 158"/>
          <p:cNvSpPr>
            <a:spLocks noChangeShapeType="1"/>
          </p:cNvSpPr>
          <p:nvPr/>
        </p:nvSpPr>
        <p:spPr bwMode="auto">
          <a:xfrm>
            <a:off x="1981200" y="2639110"/>
            <a:ext cx="3441859" cy="2283853"/>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sp>
        <p:nvSpPr>
          <p:cNvPr id="32" name="Rectangle 198"/>
          <p:cNvSpPr>
            <a:spLocks noChangeArrowheads="1"/>
          </p:cNvSpPr>
          <p:nvPr/>
        </p:nvSpPr>
        <p:spPr bwMode="auto">
          <a:xfrm>
            <a:off x="5423681" y="4615186"/>
            <a:ext cx="185948" cy="307777"/>
          </a:xfrm>
          <a:prstGeom prst="rect">
            <a:avLst/>
          </a:prstGeom>
          <a:noFill/>
          <a:ln w="9525">
            <a:noFill/>
            <a:miter lim="800000"/>
            <a:headEnd/>
            <a:tailEnd/>
          </a:ln>
        </p:spPr>
        <p:txBody>
          <a:bodyPr wrap="none" lIns="0" tIns="0" rIns="0" bIns="0">
            <a:spAutoFit/>
          </a:bodyPr>
          <a:lstStyle/>
          <a:p>
            <a:pPr marL="1588" indent="-1588"/>
            <a:r>
              <a:rPr lang="en-US" sz="2000" i="1" dirty="0" smtClean="0">
                <a:solidFill>
                  <a:srgbClr val="0000FF"/>
                </a:solidFill>
                <a:latin typeface="Myriad Pro" pitchFamily="34" charset="0"/>
              </a:rPr>
              <a:t>D</a:t>
            </a:r>
            <a:endParaRPr lang="en-US" sz="2000" dirty="0">
              <a:solidFill>
                <a:srgbClr val="0000FF"/>
              </a:solidFill>
              <a:latin typeface="Tahoma" pitchFamily="34" charset="0"/>
            </a:endParaRPr>
          </a:p>
        </p:txBody>
      </p:sp>
      <p:sp>
        <p:nvSpPr>
          <p:cNvPr id="33" name="Line 18"/>
          <p:cNvSpPr>
            <a:spLocks noChangeShapeType="1"/>
          </p:cNvSpPr>
          <p:nvPr/>
        </p:nvSpPr>
        <p:spPr bwMode="auto">
          <a:xfrm flipH="1">
            <a:off x="1333500" y="4084320"/>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6"/>
          <p:cNvSpPr txBox="1">
            <a:spLocks noChangeArrowheads="1"/>
          </p:cNvSpPr>
          <p:nvPr/>
        </p:nvSpPr>
        <p:spPr bwMode="auto">
          <a:xfrm>
            <a:off x="-163063" y="3514963"/>
            <a:ext cx="161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All-volunteer wage</a:t>
            </a:r>
            <a:endParaRPr lang="en-US" altLang="en-US" sz="1800" dirty="0">
              <a:solidFill>
                <a:schemeClr val="bg2"/>
              </a:solidFill>
              <a:latin typeface="Arial" charset="0"/>
              <a:cs typeface="Arial" charset="0"/>
            </a:endParaRPr>
          </a:p>
        </p:txBody>
      </p:sp>
      <p:sp>
        <p:nvSpPr>
          <p:cNvPr id="41" name="Rectangle 95"/>
          <p:cNvSpPr>
            <a:spLocks noChangeArrowheads="1"/>
          </p:cNvSpPr>
          <p:nvPr/>
        </p:nvSpPr>
        <p:spPr bwMode="auto">
          <a:xfrm>
            <a:off x="1588770" y="4137104"/>
            <a:ext cx="2286000" cy="738664"/>
          </a:xfrm>
          <a:prstGeom prst="rect">
            <a:avLst/>
          </a:prstGeom>
          <a:noFill/>
          <a:ln w="9525">
            <a:noFill/>
            <a:miter lim="800000"/>
            <a:headEnd/>
            <a:tailEnd/>
          </a:ln>
        </p:spPr>
        <p:txBody>
          <a:bodyPr wrap="square" lIns="0" tIns="0" rIns="0" bIns="0">
            <a:spAutoFit/>
          </a:bodyPr>
          <a:lstStyle/>
          <a:p>
            <a:pPr marL="1588" indent="-1588" algn="ctr"/>
            <a:r>
              <a:rPr lang="en-US" sz="1600" dirty="0" smtClean="0">
                <a:solidFill>
                  <a:srgbClr val="000000"/>
                </a:solidFill>
                <a:latin typeface="Myriad Pro" pitchFamily="34" charset="0"/>
              </a:rPr>
              <a:t>Conscription w/ pay: transfers part of seller revenue to buyer(s)</a:t>
            </a:r>
            <a:endParaRPr lang="en-US" sz="1600" dirty="0">
              <a:latin typeface="Tahoma" pitchFamily="34" charset="0"/>
            </a:endParaRPr>
          </a:p>
        </p:txBody>
      </p:sp>
      <p:sp>
        <p:nvSpPr>
          <p:cNvPr id="45" name="Line 158"/>
          <p:cNvSpPr>
            <a:spLocks noChangeShapeType="1"/>
          </p:cNvSpPr>
          <p:nvPr/>
        </p:nvSpPr>
        <p:spPr bwMode="auto">
          <a:xfrm flipV="1">
            <a:off x="1612256" y="4900174"/>
            <a:ext cx="1274131" cy="819664"/>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20" name="Text Box 36"/>
          <p:cNvSpPr txBox="1">
            <a:spLocks noChangeArrowheads="1"/>
          </p:cNvSpPr>
          <p:nvPr/>
        </p:nvSpPr>
        <p:spPr bwMode="auto">
          <a:xfrm>
            <a:off x="-163064" y="4477167"/>
            <a:ext cx="161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Conscript wage</a:t>
            </a:r>
            <a:endParaRPr lang="en-US" altLang="en-US" sz="1800" dirty="0">
              <a:solidFill>
                <a:schemeClr val="bg2"/>
              </a:solidFill>
              <a:latin typeface="Arial" charset="0"/>
              <a:cs typeface="Arial" charset="0"/>
            </a:endParaRPr>
          </a:p>
        </p:txBody>
      </p:sp>
      <p:sp>
        <p:nvSpPr>
          <p:cNvPr id="22" name="Line 18"/>
          <p:cNvSpPr>
            <a:spLocks noChangeShapeType="1"/>
          </p:cNvSpPr>
          <p:nvPr/>
        </p:nvSpPr>
        <p:spPr bwMode="auto">
          <a:xfrm flipH="1">
            <a:off x="1333500" y="4900174"/>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8"/>
          <p:cNvSpPr>
            <a:spLocks noChangeShapeType="1"/>
          </p:cNvSpPr>
          <p:nvPr/>
        </p:nvSpPr>
        <p:spPr bwMode="auto">
          <a:xfrm>
            <a:off x="1439253" y="3912895"/>
            <a:ext cx="2980347" cy="1954506"/>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cxnSp>
        <p:nvCxnSpPr>
          <p:cNvPr id="26" name="Straight Arrow Connector 25"/>
          <p:cNvCxnSpPr/>
          <p:nvPr/>
        </p:nvCxnSpPr>
        <p:spPr>
          <a:xfrm>
            <a:off x="4343400" y="4268986"/>
            <a:ext cx="0" cy="1450852"/>
          </a:xfrm>
          <a:prstGeom prst="straightConnector1">
            <a:avLst/>
          </a:prstGeom>
          <a:noFill/>
          <a:ln w="19050" cap="flat" cmpd="sng" algn="ctr">
            <a:solidFill>
              <a:srgbClr val="0000FF"/>
            </a:solidFill>
            <a:prstDash val="solid"/>
            <a:tailEnd type="arrow" w="med" len="lg"/>
          </a:ln>
          <a:effectLst/>
        </p:spPr>
      </p:cxnSp>
      <p:sp>
        <p:nvSpPr>
          <p:cNvPr id="27" name="Rectangle 95"/>
          <p:cNvSpPr>
            <a:spLocks noChangeArrowheads="1"/>
          </p:cNvSpPr>
          <p:nvPr/>
        </p:nvSpPr>
        <p:spPr bwMode="auto">
          <a:xfrm>
            <a:off x="4419600" y="4994412"/>
            <a:ext cx="3071813" cy="553998"/>
          </a:xfrm>
          <a:prstGeom prst="rect">
            <a:avLst/>
          </a:prstGeom>
          <a:solidFill>
            <a:sysClr val="window" lastClr="FFFFFF"/>
          </a:solidFill>
          <a:ln w="9525">
            <a:noFill/>
            <a:miter lim="800000"/>
            <a:headEnd/>
            <a:tailEnd/>
          </a:ln>
        </p:spPr>
        <p:txBody>
          <a:bodyPr wrap="square" lIns="0" tIns="0" rIns="0" bIns="0">
            <a:spAutoFit/>
          </a:bodyPr>
          <a:lstStyle/>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latin typeface="Myriad Pro" pitchFamily="34" charset="0"/>
              </a:rPr>
              <a:t>Potential</a:t>
            </a:r>
            <a:r>
              <a:rPr kumimoji="0" lang="en-US" sz="1800" b="0" i="0" u="none" strike="noStrike" kern="0" cap="none" spc="0" normalizeH="0" noProof="0" dirty="0" smtClean="0">
                <a:ln>
                  <a:noFill/>
                </a:ln>
                <a:solidFill>
                  <a:srgbClr val="0000FF"/>
                </a:solidFill>
                <a:effectLst/>
                <a:uLnTx/>
                <a:uFillTx/>
                <a:latin typeface="Myriad Pro" pitchFamily="34" charset="0"/>
              </a:rPr>
              <a:t> conscripts destroy some of the property value</a:t>
            </a:r>
            <a:endParaRPr kumimoji="0" lang="en-US" sz="1800" b="0" i="0" u="none" strike="noStrike" kern="0" cap="none" spc="0" normalizeH="0" baseline="0" noProof="0" dirty="0">
              <a:ln>
                <a:noFill/>
              </a:ln>
              <a:solidFill>
                <a:srgbClr val="0000FF"/>
              </a:solidFill>
              <a:effectLst/>
              <a:uLnTx/>
              <a:uFillTx/>
              <a:latin typeface="Tahoma" pitchFamily="34" charset="0"/>
            </a:endParaRPr>
          </a:p>
        </p:txBody>
      </p:sp>
    </p:spTree>
    <p:extLst>
      <p:ext uri="{BB962C8B-B14F-4D97-AF65-F5344CB8AC3E}">
        <p14:creationId xmlns:p14="http://schemas.microsoft.com/office/powerpoint/2010/main" val="828645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animBg="1"/>
      <p:bldP spid="34" grpId="0"/>
      <p:bldP spid="41" grpId="0"/>
      <p:bldP spid="45" grpId="0" animBg="1"/>
      <p:bldP spid="20" grpId="0"/>
      <p:bldP spid="22" grpId="0" animBg="1"/>
      <p:bldP spid="23"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152400"/>
            <a:ext cx="8305800" cy="609600"/>
          </a:xfrm>
        </p:spPr>
        <p:txBody>
          <a:bodyPr/>
          <a:lstStyle/>
          <a:p>
            <a:pPr eaLnBrk="1" hangingPunct="1"/>
            <a:r>
              <a:rPr lang="en-US" altLang="en-US" sz="2800" smtClean="0"/>
              <a:t>The Scope and Conduct of Taxation in Kind</a:t>
            </a:r>
          </a:p>
        </p:txBody>
      </p:sp>
      <p:sp>
        <p:nvSpPr>
          <p:cNvPr id="25603" name="Rectangle 3"/>
          <p:cNvSpPr>
            <a:spLocks noGrp="1" noChangeArrowheads="1"/>
          </p:cNvSpPr>
          <p:nvPr>
            <p:ph type="body" idx="1"/>
          </p:nvPr>
        </p:nvSpPr>
        <p:spPr>
          <a:xfrm>
            <a:off x="381000" y="762000"/>
            <a:ext cx="8763000" cy="4343400"/>
          </a:xfrm>
        </p:spPr>
        <p:txBody>
          <a:bodyPr/>
          <a:lstStyle/>
          <a:p>
            <a:pPr eaLnBrk="1" hangingPunct="1">
              <a:lnSpc>
                <a:spcPct val="80000"/>
              </a:lnSpc>
            </a:pPr>
            <a:r>
              <a:rPr lang="en-US" altLang="en-US" sz="2800" smtClean="0"/>
              <a:t>hold out</a:t>
            </a:r>
          </a:p>
          <a:p>
            <a:pPr lvl="1" eaLnBrk="1" hangingPunct="1">
              <a:lnSpc>
                <a:spcPct val="80000"/>
              </a:lnSpc>
            </a:pPr>
            <a:r>
              <a:rPr lang="en-US" altLang="en-US" sz="2400" smtClean="0"/>
              <a:t>relative to labor and materials, land is more efficiently taken because labor and materials are not subject to hold out: they are usually supplied in a competitive resale market, or can be produced from raw materials</a:t>
            </a:r>
          </a:p>
          <a:p>
            <a:pPr eaLnBrk="1" hangingPunct="1">
              <a:lnSpc>
                <a:spcPct val="80000"/>
              </a:lnSpc>
            </a:pPr>
            <a:r>
              <a:rPr lang="en-US" altLang="en-US" sz="2800" smtClean="0">
                <a:sym typeface="Symbol" pitchFamily="18" charset="2"/>
              </a:rPr>
              <a:t>gender, region, and occupation</a:t>
            </a:r>
            <a:endParaRPr lang="en-US" altLang="en-US" sz="2400" smtClean="0">
              <a:sym typeface="Symbol" pitchFamily="18" charset="2"/>
            </a:endParaRPr>
          </a:p>
          <a:p>
            <a:pPr lvl="1" eaLnBrk="1" hangingPunct="1">
              <a:lnSpc>
                <a:spcPct val="80000"/>
              </a:lnSpc>
            </a:pPr>
            <a:r>
              <a:rPr lang="en-US" altLang="en-US" sz="2400" smtClean="0">
                <a:sym typeface="Symbol" pitchFamily="18" charset="2"/>
              </a:rPr>
              <a:t>local projects will have strictly limits on the buyout rate and conscript compensation in order to achieve efficient sorting </a:t>
            </a:r>
            <a:r>
              <a:rPr lang="en-US" altLang="en-US" sz="2400" smtClean="0">
                <a:sym typeface="Wingdings" pitchFamily="2" charset="2"/>
              </a:rPr>
              <a:t> national projects more likely to tax in kind</a:t>
            </a:r>
          </a:p>
          <a:p>
            <a:pPr eaLnBrk="1" hangingPunct="1">
              <a:lnSpc>
                <a:spcPct val="80000"/>
              </a:lnSpc>
            </a:pPr>
            <a:r>
              <a:rPr lang="en-US" altLang="en-US" sz="2800" smtClean="0">
                <a:sym typeface="Wingdings" pitchFamily="2" charset="2"/>
              </a:rPr>
              <a:t>unskilled occupations more likely to be subject to taxation in-kind</a:t>
            </a:r>
          </a:p>
          <a:p>
            <a:pPr eaLnBrk="1" hangingPunct="1">
              <a:lnSpc>
                <a:spcPct val="80000"/>
              </a:lnSpc>
            </a:pPr>
            <a:r>
              <a:rPr lang="en-US" altLang="en-US" sz="2800" smtClean="0">
                <a:sym typeface="Wingdings" pitchFamily="2" charset="2"/>
              </a:rPr>
              <a:t>women less likely to be drafted</a:t>
            </a:r>
          </a:p>
          <a:p>
            <a:pPr eaLnBrk="1" hangingPunct="1">
              <a:lnSpc>
                <a:spcPct val="80000"/>
              </a:lnSpc>
            </a:pPr>
            <a:r>
              <a:rPr lang="en-US" altLang="en-US" sz="2800" smtClean="0">
                <a:sym typeface="Wingdings" pitchFamily="2" charset="2"/>
              </a:rPr>
              <a:t>cross-country data on military conscription</a:t>
            </a:r>
          </a:p>
        </p:txBody>
      </p:sp>
    </p:spTree>
    <p:extLst>
      <p:ext uri="{BB962C8B-B14F-4D97-AF65-F5344CB8AC3E}">
        <p14:creationId xmlns:p14="http://schemas.microsoft.com/office/powerpoint/2010/main" val="430061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8305800" cy="609600"/>
          </a:xfrm>
        </p:spPr>
        <p:txBody>
          <a:bodyPr/>
          <a:lstStyle/>
          <a:p>
            <a:pPr eaLnBrk="1" hangingPunct="1"/>
            <a:r>
              <a:rPr lang="en-US" altLang="en-US" sz="3200" smtClean="0"/>
              <a:t>Observations on Conscription Use and the Deadweight Costs of Monetary Taxes</a:t>
            </a:r>
            <a:endParaRPr lang="en-US" altLang="en-US" sz="2800" smtClean="0"/>
          </a:p>
        </p:txBody>
      </p:sp>
      <p:sp>
        <p:nvSpPr>
          <p:cNvPr id="49155" name="Rectangle 3"/>
          <p:cNvSpPr>
            <a:spLocks noGrp="1" noChangeArrowheads="1"/>
          </p:cNvSpPr>
          <p:nvPr>
            <p:ph type="body" idx="1"/>
          </p:nvPr>
        </p:nvSpPr>
        <p:spPr>
          <a:xfrm>
            <a:off x="381000" y="990600"/>
            <a:ext cx="8458200" cy="5638800"/>
          </a:xfrm>
        </p:spPr>
        <p:txBody>
          <a:bodyPr/>
          <a:lstStyle/>
          <a:p>
            <a:pPr eaLnBrk="1" hangingPunct="1">
              <a:lnSpc>
                <a:spcPct val="80000"/>
              </a:lnSpc>
            </a:pPr>
            <a:r>
              <a:rPr lang="en-US" altLang="en-US" sz="2800" smtClean="0"/>
              <a:t>yes, the size of the force (per capita) predicts the use of conscription</a:t>
            </a:r>
          </a:p>
          <a:p>
            <a:pPr lvl="1" eaLnBrk="1" hangingPunct="1">
              <a:lnSpc>
                <a:spcPct val="80000"/>
              </a:lnSpc>
            </a:pPr>
            <a:r>
              <a:rPr lang="en-US" altLang="en-US" sz="2400" smtClean="0"/>
              <a:t>across countries</a:t>
            </a:r>
          </a:p>
          <a:p>
            <a:pPr lvl="1" eaLnBrk="1" hangingPunct="1">
              <a:lnSpc>
                <a:spcPct val="80000"/>
              </a:lnSpc>
            </a:pPr>
            <a:r>
              <a:rPr lang="en-US" altLang="en-US" sz="2400" smtClean="0"/>
              <a:t>USSR fall followed by European shifts to voluntary army</a:t>
            </a:r>
          </a:p>
          <a:p>
            <a:pPr lvl="1" eaLnBrk="1" hangingPunct="1">
              <a:lnSpc>
                <a:spcPct val="80000"/>
              </a:lnSpc>
            </a:pPr>
            <a:r>
              <a:rPr lang="en-US" altLang="en-US" sz="2400" smtClean="0"/>
              <a:t>but, the force effects come out of many theories</a:t>
            </a:r>
          </a:p>
          <a:p>
            <a:pPr eaLnBrk="1" hangingPunct="1">
              <a:lnSpc>
                <a:spcPct val="80000"/>
              </a:lnSpc>
            </a:pPr>
            <a:r>
              <a:rPr lang="en-US" altLang="en-US" sz="2800" smtClean="0"/>
              <a:t>proxies for dwc of taxes do not seem to be correlated with conscription use</a:t>
            </a:r>
          </a:p>
          <a:p>
            <a:pPr lvl="1" eaLnBrk="1" hangingPunct="1">
              <a:lnSpc>
                <a:spcPct val="80000"/>
              </a:lnSpc>
            </a:pPr>
            <a:r>
              <a:rPr lang="en-US" altLang="en-US" sz="2400" smtClean="0"/>
              <a:t>amount of nonmilitary spending</a:t>
            </a:r>
          </a:p>
          <a:p>
            <a:pPr lvl="1" eaLnBrk="1" hangingPunct="1">
              <a:lnSpc>
                <a:spcPct val="80000"/>
              </a:lnSpc>
            </a:pPr>
            <a:r>
              <a:rPr lang="en-US" altLang="en-US" sz="2400" smtClean="0"/>
              <a:t>nonmilitary “demand” shifters (e.g., elderly)</a:t>
            </a:r>
          </a:p>
          <a:p>
            <a:pPr lvl="1" eaLnBrk="1" hangingPunct="1">
              <a:lnSpc>
                <a:spcPct val="80000"/>
              </a:lnSpc>
            </a:pPr>
            <a:r>
              <a:rPr lang="en-US" altLang="en-US" sz="2400" smtClean="0"/>
              <a:t>GDP per capita (i.e., development leads to more efficient taxes, but not less conscription)</a:t>
            </a:r>
          </a:p>
          <a:p>
            <a:pPr lvl="1" eaLnBrk="1" hangingPunct="1">
              <a:lnSpc>
                <a:spcPct val="80000"/>
              </a:lnSpc>
            </a:pPr>
            <a:r>
              <a:rPr lang="en-US" altLang="en-US" sz="2400" smtClean="0"/>
              <a:t>why are conscripts paid?</a:t>
            </a:r>
          </a:p>
          <a:p>
            <a:pPr lvl="1" eaLnBrk="1" hangingPunct="1">
              <a:lnSpc>
                <a:spcPct val="80000"/>
              </a:lnSpc>
            </a:pPr>
            <a:r>
              <a:rPr lang="en-US" altLang="en-US" sz="2400" smtClean="0"/>
              <a:t>why aren’t more occupations drafted?</a:t>
            </a:r>
          </a:p>
          <a:p>
            <a:pPr eaLnBrk="1" hangingPunct="1">
              <a:lnSpc>
                <a:spcPct val="80000"/>
              </a:lnSpc>
            </a:pPr>
            <a:r>
              <a:rPr lang="en-US" altLang="en-US" sz="2800" smtClean="0"/>
              <a:t>my approach answers these questions, and replaces the simple correlation prediction with an interaction term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5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5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81000" y="0"/>
            <a:ext cx="8305800" cy="609600"/>
          </a:xfrm>
        </p:spPr>
        <p:txBody>
          <a:bodyPr/>
          <a:lstStyle/>
          <a:p>
            <a:pPr eaLnBrk="1" hangingPunct="1"/>
            <a:r>
              <a:rPr lang="en-US" altLang="en-US" sz="2800" smtClean="0"/>
              <a:t>Regulatory Complementarity and Increasing Returns</a:t>
            </a:r>
          </a:p>
        </p:txBody>
      </p:sp>
      <p:sp>
        <p:nvSpPr>
          <p:cNvPr id="50179" name="Rectangle 3"/>
          <p:cNvSpPr>
            <a:spLocks noGrp="1" noChangeArrowheads="1"/>
          </p:cNvSpPr>
          <p:nvPr>
            <p:ph type="body" idx="4294967295"/>
          </p:nvPr>
        </p:nvSpPr>
        <p:spPr>
          <a:xfrm>
            <a:off x="381000" y="533400"/>
            <a:ext cx="8763000" cy="6324600"/>
          </a:xfrm>
        </p:spPr>
        <p:txBody>
          <a:bodyPr/>
          <a:lstStyle/>
          <a:p>
            <a:pPr eaLnBrk="1" hangingPunct="1">
              <a:lnSpc>
                <a:spcPct val="90000"/>
              </a:lnSpc>
            </a:pPr>
            <a:r>
              <a:rPr lang="en-US" altLang="en-US" sz="2800" smtClean="0"/>
              <a:t>regulations have some costs that are fixed in the sense that they grow less-than-proportionally with the population to be regulated</a:t>
            </a:r>
          </a:p>
          <a:p>
            <a:pPr lvl="1" eaLnBrk="1" hangingPunct="1">
              <a:lnSpc>
                <a:spcPct val="90000"/>
              </a:lnSpc>
            </a:pPr>
            <a:r>
              <a:rPr lang="en-US" altLang="en-US" sz="2400" smtClean="0"/>
              <a:t>adoption:  testing the law, reaching a political consensus</a:t>
            </a:r>
          </a:p>
          <a:p>
            <a:pPr lvl="1" eaLnBrk="1" hangingPunct="1">
              <a:lnSpc>
                <a:spcPct val="90000"/>
              </a:lnSpc>
            </a:pPr>
            <a:r>
              <a:rPr lang="en-US" altLang="en-US" sz="2400" smtClean="0"/>
              <a:t>administration, enforcement</a:t>
            </a:r>
          </a:p>
          <a:p>
            <a:pPr eaLnBrk="1" hangingPunct="1">
              <a:lnSpc>
                <a:spcPct val="90000"/>
              </a:lnSpc>
            </a:pPr>
            <a:r>
              <a:rPr lang="en-US" altLang="en-US" sz="2800" smtClean="0"/>
              <a:t>some regulatory resources are general (i.e., apply to many regulatory areas)</a:t>
            </a:r>
          </a:p>
          <a:p>
            <a:pPr lvl="1" eaLnBrk="1" hangingPunct="1">
              <a:lnSpc>
                <a:spcPct val="90000"/>
              </a:lnSpc>
            </a:pPr>
            <a:r>
              <a:rPr lang="en-US" altLang="en-US" sz="2400" smtClean="0"/>
              <a:t>mobilized interest groups</a:t>
            </a:r>
          </a:p>
          <a:p>
            <a:pPr lvl="1" eaLnBrk="1" hangingPunct="1">
              <a:lnSpc>
                <a:spcPct val="90000"/>
              </a:lnSpc>
            </a:pPr>
            <a:r>
              <a:rPr lang="en-US" altLang="en-US" sz="2400" smtClean="0"/>
              <a:t>networks of compliance officials</a:t>
            </a:r>
          </a:p>
          <a:p>
            <a:pPr eaLnBrk="1" hangingPunct="1">
              <a:lnSpc>
                <a:spcPct val="90000"/>
              </a:lnSpc>
            </a:pPr>
            <a:r>
              <a:rPr lang="en-US" altLang="en-US" sz="2800" smtClean="0"/>
              <a:t>costs of conscription</a:t>
            </a:r>
          </a:p>
          <a:p>
            <a:pPr lvl="1" eaLnBrk="1" hangingPunct="1">
              <a:lnSpc>
                <a:spcPct val="90000"/>
              </a:lnSpc>
            </a:pPr>
            <a:r>
              <a:rPr lang="en-US" altLang="en-US" sz="2000" smtClean="0"/>
              <a:t>“The costs to government of implementing and using replacement decreased in some ways over time, as central government enlarged its bureaucratic and coercive reach.”</a:t>
            </a:r>
          </a:p>
          <a:p>
            <a:pPr lvl="1" eaLnBrk="1" hangingPunct="1">
              <a:lnSpc>
                <a:spcPct val="90000"/>
              </a:lnSpc>
            </a:pPr>
            <a:r>
              <a:rPr lang="en-US" altLang="en-US" sz="2000" smtClean="0"/>
              <a:t>“The habit of regular and thorough communication between different levels of administration.”</a:t>
            </a:r>
          </a:p>
          <a:p>
            <a:pPr eaLnBrk="1" hangingPunct="1">
              <a:lnSpc>
                <a:spcPct val="90000"/>
              </a:lnSpc>
              <a:buFontTx/>
              <a:buNone/>
            </a:pPr>
            <a:r>
              <a:rPr lang="en-US" altLang="en-US" sz="2800" smtClean="0">
                <a:sym typeface="Wingdings" pitchFamily="2" charset="2"/>
              </a:rPr>
              <a:t> legal origin and population should have similar “effects”</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1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1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017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017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017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0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305800" cy="609600"/>
          </a:xfrm>
        </p:spPr>
        <p:txBody>
          <a:bodyPr/>
          <a:lstStyle/>
          <a:p>
            <a:pPr eaLnBrk="1" hangingPunct="1"/>
            <a:r>
              <a:rPr lang="en-US" altLang="en-US" sz="3200" smtClean="0"/>
              <a:t>Types of Military Manpower Systems</a:t>
            </a:r>
            <a:endParaRPr lang="en-US" altLang="en-US" sz="2800" smtClean="0"/>
          </a:p>
        </p:txBody>
      </p:sp>
      <p:sp>
        <p:nvSpPr>
          <p:cNvPr id="30723" name="Rectangle 3"/>
          <p:cNvSpPr>
            <a:spLocks noGrp="1" noChangeArrowheads="1"/>
          </p:cNvSpPr>
          <p:nvPr>
            <p:ph type="body" idx="1"/>
          </p:nvPr>
        </p:nvSpPr>
        <p:spPr>
          <a:xfrm>
            <a:off x="381000" y="762000"/>
            <a:ext cx="8458200" cy="5867400"/>
          </a:xfrm>
        </p:spPr>
        <p:txBody>
          <a:bodyPr/>
          <a:lstStyle/>
          <a:p>
            <a:pPr eaLnBrk="1" hangingPunct="1">
              <a:lnSpc>
                <a:spcPct val="90000"/>
              </a:lnSpc>
            </a:pPr>
            <a:r>
              <a:rPr lang="en-US" altLang="en-US" smtClean="0"/>
              <a:t>all-volunteer (since 1970, about 1/3 of countries)</a:t>
            </a:r>
          </a:p>
          <a:p>
            <a:pPr lvl="1" eaLnBrk="1" hangingPunct="1">
              <a:lnSpc>
                <a:spcPct val="90000"/>
              </a:lnSpc>
            </a:pPr>
            <a:r>
              <a:rPr lang="en-US" altLang="en-US" smtClean="0"/>
              <a:t>hereafter, “volunteer”</a:t>
            </a:r>
          </a:p>
          <a:p>
            <a:pPr lvl="1" eaLnBrk="1" hangingPunct="1">
              <a:lnSpc>
                <a:spcPct val="90000"/>
              </a:lnSpc>
            </a:pPr>
            <a:r>
              <a:rPr lang="en-US" altLang="en-US" smtClean="0"/>
              <a:t>0 countries in our sample are all-conscript</a:t>
            </a:r>
          </a:p>
          <a:p>
            <a:pPr lvl="1" eaLnBrk="1" hangingPunct="1">
              <a:lnSpc>
                <a:spcPct val="90000"/>
              </a:lnSpc>
            </a:pPr>
            <a:r>
              <a:rPr lang="en-US" altLang="en-US" smtClean="0"/>
              <a:t>lowest %s volunteer are Senegal (5%), Switzerland (9%), and Turkey (15%)</a:t>
            </a:r>
          </a:p>
          <a:p>
            <a:pPr eaLnBrk="1" hangingPunct="1">
              <a:lnSpc>
                <a:spcPct val="90000"/>
              </a:lnSpc>
            </a:pPr>
            <a:r>
              <a:rPr lang="en-US" altLang="en-US" smtClean="0"/>
              <a:t>universal or random conscription (20%)</a:t>
            </a:r>
          </a:p>
          <a:p>
            <a:pPr lvl="1" eaLnBrk="1" hangingPunct="1">
              <a:lnSpc>
                <a:spcPct val="90000"/>
              </a:lnSpc>
            </a:pPr>
            <a:r>
              <a:rPr lang="en-US" altLang="en-US" smtClean="0"/>
              <a:t>entire population of able young men</a:t>
            </a:r>
          </a:p>
          <a:p>
            <a:pPr lvl="1" eaLnBrk="1" hangingPunct="1">
              <a:lnSpc>
                <a:spcPct val="90000"/>
              </a:lnSpc>
            </a:pPr>
            <a:r>
              <a:rPr lang="en-US" altLang="en-US" smtClean="0"/>
              <a:t>no exemptions for college, special occupation, etc.</a:t>
            </a:r>
          </a:p>
          <a:p>
            <a:pPr eaLnBrk="1" hangingPunct="1">
              <a:lnSpc>
                <a:spcPct val="90000"/>
              </a:lnSpc>
            </a:pPr>
            <a:r>
              <a:rPr lang="en-US" altLang="en-US" smtClean="0"/>
              <a:t>conscription with exemptions or deferrals (30%)</a:t>
            </a:r>
          </a:p>
          <a:p>
            <a:pPr eaLnBrk="1" hangingPunct="1">
              <a:lnSpc>
                <a:spcPct val="90000"/>
              </a:lnSpc>
            </a:pPr>
            <a:r>
              <a:rPr lang="en-US" altLang="en-US" smtClean="0"/>
              <a:t>conscription with buyouts or substitutes (8%)</a:t>
            </a:r>
          </a:p>
          <a:p>
            <a:pPr eaLnBrk="1" hangingPunct="1">
              <a:lnSpc>
                <a:spcPct val="90000"/>
              </a:lnSpc>
            </a:pPr>
            <a:r>
              <a:rPr lang="en-US" altLang="en-US" smtClean="0"/>
              <a:t>[impressment]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0"/>
            <a:ext cx="8305800" cy="609600"/>
          </a:xfrm>
        </p:spPr>
        <p:txBody>
          <a:bodyPr/>
          <a:lstStyle/>
          <a:p>
            <a:pPr eaLnBrk="1" hangingPunct="1"/>
            <a:r>
              <a:rPr lang="en-US" altLang="en-US" sz="3200" smtClean="0"/>
              <a:t>Countries with Buyouts (c. 1996)</a:t>
            </a:r>
            <a:endParaRPr lang="en-US" altLang="en-US" sz="2800" smtClean="0"/>
          </a:p>
        </p:txBody>
      </p:sp>
      <p:sp>
        <p:nvSpPr>
          <p:cNvPr id="31747" name="Rectangle 3"/>
          <p:cNvSpPr>
            <a:spLocks noGrp="1" noChangeArrowheads="1"/>
          </p:cNvSpPr>
          <p:nvPr>
            <p:ph type="body" idx="1"/>
          </p:nvPr>
        </p:nvSpPr>
        <p:spPr>
          <a:xfrm>
            <a:off x="381000" y="762000"/>
            <a:ext cx="8458200" cy="5867400"/>
          </a:xfrm>
        </p:spPr>
        <p:txBody>
          <a:bodyPr/>
          <a:lstStyle/>
          <a:p>
            <a:pPr eaLnBrk="1" hangingPunct="1">
              <a:lnSpc>
                <a:spcPct val="90000"/>
              </a:lnSpc>
            </a:pPr>
            <a:r>
              <a:rPr lang="en-US" altLang="en-US" sz="2800" smtClean="0"/>
              <a:t>Albania, Argentina, Bolivia, China, Ecuador, Egypt, Iran, Iraq, Jordan, Paraguay, Syria, Tunisia, Turkey have (probably) legal buyouts</a:t>
            </a:r>
          </a:p>
          <a:p>
            <a:pPr eaLnBrk="1" hangingPunct="1">
              <a:lnSpc>
                <a:spcPct val="90000"/>
              </a:lnSpc>
            </a:pPr>
            <a:r>
              <a:rPr lang="en-US" altLang="en-US" sz="2800" smtClean="0"/>
              <a:t>e.g., Iran</a:t>
            </a:r>
          </a:p>
          <a:p>
            <a:pPr lvl="1" eaLnBrk="1" hangingPunct="1">
              <a:lnSpc>
                <a:spcPct val="90000"/>
              </a:lnSpc>
            </a:pPr>
            <a:r>
              <a:rPr lang="en-US" altLang="en-US" sz="2400" smtClean="0"/>
              <a:t>“PhDs and men with BAs who left Iran before March 1990 may get exempted on paying a fee of USD 16,600....  Men who left Iran after 1990 may get exempted on paying a fee of USD 1,000-3,000.”</a:t>
            </a:r>
          </a:p>
          <a:p>
            <a:pPr eaLnBrk="1" hangingPunct="1">
              <a:lnSpc>
                <a:spcPct val="90000"/>
              </a:lnSpc>
            </a:pPr>
            <a:r>
              <a:rPr lang="en-US" altLang="en-US" sz="2800" smtClean="0"/>
              <a:t>e.g., Iraq</a:t>
            </a:r>
          </a:p>
          <a:p>
            <a:pPr lvl="1" eaLnBrk="1" hangingPunct="1">
              <a:lnSpc>
                <a:spcPct val="90000"/>
              </a:lnSpc>
            </a:pPr>
            <a:r>
              <a:rPr lang="en-US" altLang="en-US" sz="2400" smtClean="0"/>
              <a:t>“It is possible to get exempted from service by paying a sum of money. In 1998 this was believed to be 10,000 USD.”</a:t>
            </a:r>
          </a:p>
          <a:p>
            <a:pPr eaLnBrk="1" hangingPunct="1">
              <a:lnSpc>
                <a:spcPct val="90000"/>
              </a:lnSpc>
            </a:pPr>
            <a:r>
              <a:rPr lang="en-US" altLang="en-US" sz="2800" smtClean="0"/>
              <a:t>e.g., China</a:t>
            </a:r>
          </a:p>
          <a:p>
            <a:pPr lvl="1" eaLnBrk="1" hangingPunct="1">
              <a:lnSpc>
                <a:spcPct val="90000"/>
              </a:lnSpc>
            </a:pPr>
            <a:r>
              <a:rPr lang="en-US" altLang="en-US" sz="2400" smtClean="0"/>
              <a:t>“Given the economic prosperity of [some] areas, young people seem quite willing to pay the fines imposed for non-compliance with the conscription law.”</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667000"/>
            <a:ext cx="7772400" cy="1143000"/>
          </a:xfrm>
        </p:spPr>
        <p:txBody>
          <a:bodyPr/>
          <a:lstStyle/>
          <a:p>
            <a:pPr eaLnBrk="1" hangingPunct="1"/>
            <a:r>
              <a:rPr lang="en-US" altLang="en-US" smtClean="0">
                <a:hlinkClick r:id="rId3" action="ppaction://hlinkfile"/>
              </a:rPr>
              <a:t>manpower cost envelope</a:t>
            </a:r>
            <a:endParaRPr lang="en-US" alt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609600"/>
          </a:xfrm>
        </p:spPr>
        <p:txBody>
          <a:bodyPr/>
          <a:lstStyle/>
          <a:p>
            <a:pPr eaLnBrk="1" hangingPunct="1"/>
            <a:r>
              <a:rPr lang="en-US" altLang="en-US" sz="3600" smtClean="0"/>
              <a:t>Why Nixon Drafted, but Bush didn’t</a:t>
            </a:r>
          </a:p>
        </p:txBody>
      </p:sp>
      <p:sp>
        <p:nvSpPr>
          <p:cNvPr id="69635" name="Rectangle 3"/>
          <p:cNvSpPr>
            <a:spLocks noGrp="1" noChangeArrowheads="1"/>
          </p:cNvSpPr>
          <p:nvPr>
            <p:ph type="body" idx="1"/>
          </p:nvPr>
        </p:nvSpPr>
        <p:spPr>
          <a:xfrm>
            <a:off x="381000" y="762000"/>
            <a:ext cx="8458200" cy="5867400"/>
          </a:xfrm>
        </p:spPr>
        <p:txBody>
          <a:bodyPr/>
          <a:lstStyle/>
          <a:p>
            <a:pPr eaLnBrk="1" hangingPunct="1">
              <a:lnSpc>
                <a:spcPct val="90000"/>
              </a:lnSpc>
            </a:pPr>
            <a:r>
              <a:rPr lang="en-US" altLang="en-US" smtClean="0"/>
              <a:t>U.S. has common-law origin</a:t>
            </a:r>
          </a:p>
          <a:p>
            <a:pPr eaLnBrk="1" hangingPunct="1">
              <a:lnSpc>
                <a:spcPct val="90000"/>
              </a:lnSpc>
            </a:pPr>
            <a:r>
              <a:rPr lang="en-US" altLang="en-US" smtClean="0"/>
              <a:t>is noncommunist and democratic</a:t>
            </a:r>
          </a:p>
          <a:p>
            <a:pPr eaLnBrk="1" hangingPunct="1">
              <a:lnSpc>
                <a:spcPct val="90000"/>
              </a:lnSpc>
            </a:pPr>
            <a:r>
              <a:rPr lang="en-US" altLang="en-US" smtClean="0"/>
              <a:t>1970: population was 205 million</a:t>
            </a:r>
          </a:p>
          <a:p>
            <a:pPr lvl="1" eaLnBrk="1" hangingPunct="1">
              <a:lnSpc>
                <a:spcPct val="90000"/>
              </a:lnSpc>
            </a:pPr>
            <a:r>
              <a:rPr lang="en-US" altLang="en-US" smtClean="0"/>
              <a:t>about 18 million men aged 15-24</a:t>
            </a:r>
          </a:p>
          <a:p>
            <a:pPr lvl="1" eaLnBrk="1" hangingPunct="1">
              <a:lnSpc>
                <a:spcPct val="90000"/>
              </a:lnSpc>
            </a:pPr>
            <a:r>
              <a:rPr lang="en-US" altLang="en-US" smtClean="0"/>
              <a:t>armed forces were 3.1 million</a:t>
            </a:r>
          </a:p>
          <a:p>
            <a:pPr lvl="1" eaLnBrk="1" hangingPunct="1">
              <a:lnSpc>
                <a:spcPct val="90000"/>
              </a:lnSpc>
            </a:pPr>
            <a:r>
              <a:rPr lang="en-US" altLang="en-US" smtClean="0"/>
              <a:t>our model predicts 58% draft likelihood</a:t>
            </a:r>
          </a:p>
          <a:p>
            <a:pPr eaLnBrk="1" hangingPunct="1">
              <a:lnSpc>
                <a:spcPct val="90000"/>
              </a:lnSpc>
            </a:pPr>
            <a:r>
              <a:rPr lang="en-US" altLang="en-US" smtClean="0"/>
              <a:t>2003: population was 290 million</a:t>
            </a:r>
          </a:p>
          <a:p>
            <a:pPr lvl="1" eaLnBrk="1" hangingPunct="1">
              <a:lnSpc>
                <a:spcPct val="90000"/>
              </a:lnSpc>
            </a:pPr>
            <a:r>
              <a:rPr lang="en-US" altLang="en-US" smtClean="0"/>
              <a:t>about 21 million men aged 15-24</a:t>
            </a:r>
          </a:p>
          <a:p>
            <a:pPr lvl="1" eaLnBrk="1" hangingPunct="1">
              <a:lnSpc>
                <a:spcPct val="90000"/>
              </a:lnSpc>
            </a:pPr>
            <a:r>
              <a:rPr lang="en-US" altLang="en-US" smtClean="0"/>
              <a:t>armed forces were 1.4 million</a:t>
            </a:r>
          </a:p>
          <a:p>
            <a:pPr lvl="1" eaLnBrk="1" hangingPunct="1">
              <a:lnSpc>
                <a:spcPct val="90000"/>
              </a:lnSpc>
            </a:pPr>
            <a:r>
              <a:rPr lang="en-US" altLang="en-US" smtClean="0"/>
              <a:t>our model predicts 43% draft likelihood</a:t>
            </a:r>
          </a:p>
          <a:p>
            <a:pPr lvl="1" eaLnBrk="1" hangingPunct="1">
              <a:lnSpc>
                <a:spcPct val="90000"/>
              </a:lnSpc>
            </a:pPr>
            <a:r>
              <a:rPr lang="en-US" altLang="en-US" smtClean="0"/>
              <a:t>if armed forces doubled, only 53% likely</a:t>
            </a:r>
          </a:p>
          <a:p>
            <a:pPr lvl="1" eaLnBrk="1" hangingPunct="1">
              <a:lnSpc>
                <a:spcPct val="90000"/>
              </a:lnSpc>
            </a:pPr>
            <a:endParaRPr lang="en-US" altLang="en-US" smtClean="0"/>
          </a:p>
          <a:p>
            <a:pPr eaLnBrk="1" hangingPunct="1">
              <a:lnSpc>
                <a:spcPct val="90000"/>
              </a:lnSpc>
            </a:pPr>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96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6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963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963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963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9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81000" y="0"/>
            <a:ext cx="8305800" cy="609600"/>
          </a:xfrm>
        </p:spPr>
        <p:txBody>
          <a:bodyPr/>
          <a:lstStyle/>
          <a:p>
            <a:pPr eaLnBrk="1" hangingPunct="1"/>
            <a:r>
              <a:rPr lang="en-US" altLang="en-US" sz="3600" smtClean="0"/>
              <a:t>In-Kind Taxation for Private Use</a:t>
            </a:r>
          </a:p>
        </p:txBody>
      </p:sp>
      <p:sp>
        <p:nvSpPr>
          <p:cNvPr id="37891" name="Rectangle 3"/>
          <p:cNvSpPr>
            <a:spLocks noGrp="1" noChangeArrowheads="1"/>
          </p:cNvSpPr>
          <p:nvPr>
            <p:ph type="body" idx="4294967295"/>
          </p:nvPr>
        </p:nvSpPr>
        <p:spPr>
          <a:xfrm>
            <a:off x="381000" y="609600"/>
            <a:ext cx="8458200" cy="6019800"/>
          </a:xfrm>
        </p:spPr>
        <p:txBody>
          <a:bodyPr/>
          <a:lstStyle/>
          <a:p>
            <a:pPr eaLnBrk="1" hangingPunct="1">
              <a:lnSpc>
                <a:spcPct val="80000"/>
              </a:lnSpc>
            </a:pPr>
            <a:r>
              <a:rPr lang="en-US" altLang="en-US" sz="2800" dirty="0" smtClean="0"/>
              <a:t>Historical examples</a:t>
            </a:r>
          </a:p>
          <a:p>
            <a:pPr lvl="1" eaLnBrk="1" hangingPunct="1">
              <a:lnSpc>
                <a:spcPct val="80000"/>
              </a:lnSpc>
            </a:pPr>
            <a:r>
              <a:rPr lang="en-US" altLang="en-US" sz="2400" dirty="0" smtClean="0"/>
              <a:t>WWII BMW factory workers</a:t>
            </a:r>
          </a:p>
          <a:p>
            <a:pPr lvl="1" eaLnBrk="1" hangingPunct="1">
              <a:lnSpc>
                <a:spcPct val="80000"/>
              </a:lnSpc>
            </a:pPr>
            <a:r>
              <a:rPr lang="en-US" altLang="en-US" sz="2400" dirty="0" smtClean="0"/>
              <a:t>urban renewal</a:t>
            </a:r>
          </a:p>
          <a:p>
            <a:pPr lvl="1" eaLnBrk="1" hangingPunct="1">
              <a:lnSpc>
                <a:spcPct val="80000"/>
              </a:lnSpc>
            </a:pPr>
            <a:r>
              <a:rPr lang="en-US" altLang="en-US" sz="2400" dirty="0" smtClean="0"/>
              <a:t>utility company easements</a:t>
            </a:r>
          </a:p>
          <a:p>
            <a:pPr eaLnBrk="1" hangingPunct="1">
              <a:lnSpc>
                <a:spcPct val="80000"/>
              </a:lnSpc>
            </a:pPr>
            <a:r>
              <a:rPr lang="en-US" altLang="en-US" sz="2800" dirty="0" smtClean="0"/>
              <a:t>should the public sector auction off the power of eminent domain?</a:t>
            </a:r>
          </a:p>
        </p:txBody>
      </p:sp>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 y="3429000"/>
            <a:ext cx="463124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bm\SkyDrive\econ260\price controls\DepaulArena790347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542" y="2667000"/>
            <a:ext cx="4222836"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09600"/>
          </a:xfrm>
        </p:spPr>
        <p:txBody>
          <a:bodyPr/>
          <a:lstStyle/>
          <a:p>
            <a:pPr eaLnBrk="1" hangingPunct="1"/>
            <a:r>
              <a:rPr lang="en-US" altLang="en-US" sz="3200" smtClean="0"/>
              <a:t>Further Readings on this Approach</a:t>
            </a:r>
            <a:endParaRPr lang="en-US" altLang="en-US" sz="2800" smtClean="0"/>
          </a:p>
        </p:txBody>
      </p:sp>
      <p:sp>
        <p:nvSpPr>
          <p:cNvPr id="63491" name="Rectangle 3"/>
          <p:cNvSpPr>
            <a:spLocks noGrp="1" noChangeArrowheads="1"/>
          </p:cNvSpPr>
          <p:nvPr>
            <p:ph type="body" idx="1"/>
          </p:nvPr>
        </p:nvSpPr>
        <p:spPr>
          <a:xfrm>
            <a:off x="381000" y="762000"/>
            <a:ext cx="8458200" cy="5867400"/>
          </a:xfrm>
        </p:spPr>
        <p:txBody>
          <a:bodyPr/>
          <a:lstStyle/>
          <a:p>
            <a:pPr eaLnBrk="1" hangingPunct="1"/>
            <a:r>
              <a:rPr lang="en-US" altLang="en-US" smtClean="0"/>
              <a:t>Mulligan and Shliefer</a:t>
            </a:r>
          </a:p>
          <a:p>
            <a:pPr lvl="1" eaLnBrk="1" hangingPunct="1"/>
            <a:r>
              <a:rPr lang="en-US" altLang="en-US" smtClean="0"/>
              <a:t>“Conscription as Regulation.” </a:t>
            </a:r>
            <a:r>
              <a:rPr lang="en-US" altLang="en-US" i="1" smtClean="0"/>
              <a:t>American Law and Economics Review</a:t>
            </a:r>
            <a:r>
              <a:rPr lang="en-US" altLang="en-US" smtClean="0"/>
              <a:t>.  7(1), Spring 2005: 85-111.</a:t>
            </a:r>
          </a:p>
          <a:p>
            <a:pPr lvl="1" eaLnBrk="1" hangingPunct="1"/>
            <a:r>
              <a:rPr lang="en-US" altLang="en-US" smtClean="0"/>
              <a:t>“The Extent of the Market and the Supply of Regulation.” </a:t>
            </a:r>
            <a:r>
              <a:rPr lang="en-US" altLang="en-US" i="1" smtClean="0"/>
              <a:t>Quarterly Journal of Economics</a:t>
            </a:r>
            <a:r>
              <a:rPr lang="en-US" altLang="en-US" smtClean="0"/>
              <a:t>.  120(4), November 2005: 1445-73.</a:t>
            </a:r>
          </a:p>
          <a:p>
            <a:pPr eaLnBrk="1" hangingPunct="1"/>
            <a:r>
              <a:rPr lang="en-US" altLang="en-US" smtClean="0"/>
              <a:t>Glaeser and Shliefer</a:t>
            </a:r>
          </a:p>
          <a:p>
            <a:pPr lvl="1" eaLnBrk="1" hangingPunct="1"/>
            <a:r>
              <a:rPr lang="en-US" altLang="en-US" smtClean="0"/>
              <a:t>“Legal Origins.” </a:t>
            </a:r>
            <a:r>
              <a:rPr lang="en-US" altLang="en-US" i="1" smtClean="0"/>
              <a:t>Quarterly Journal of Economics</a:t>
            </a:r>
            <a:r>
              <a:rPr lang="en-US" altLang="en-US" smtClean="0"/>
              <a:t>. 117(4), November 2002: 1193-1229.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71600"/>
            <a:ext cx="9144000" cy="5270187"/>
          </a:xfrm>
          <a:prstGeom prst="rect">
            <a:avLst/>
          </a:prstGeom>
        </p:spPr>
      </p:pic>
      <p:sp>
        <p:nvSpPr>
          <p:cNvPr id="2" name="TextBox 1"/>
          <p:cNvSpPr txBox="1"/>
          <p:nvPr/>
        </p:nvSpPr>
        <p:spPr>
          <a:xfrm>
            <a:off x="72431" y="28147"/>
            <a:ext cx="9057176" cy="1384995"/>
          </a:xfrm>
          <a:prstGeom prst="rect">
            <a:avLst/>
          </a:prstGeom>
          <a:noFill/>
        </p:spPr>
        <p:txBody>
          <a:bodyPr wrap="square" rtlCol="0">
            <a:spAutoFit/>
          </a:bodyPr>
          <a:lstStyle/>
          <a:p>
            <a:r>
              <a:rPr lang="en-US" sz="2000" b="1" dirty="0" smtClean="0">
                <a:solidFill>
                  <a:srgbClr val="000000"/>
                </a:solidFill>
                <a:latin typeface="Times New Roman"/>
                <a:ea typeface="MS PGothic" pitchFamily="34" charset="-128"/>
              </a:rPr>
              <a:t>A Positive Theory of Conscription</a:t>
            </a:r>
            <a:endParaRPr lang="en-US" sz="2000" b="1" dirty="0">
              <a:solidFill>
                <a:srgbClr val="000000"/>
              </a:solidFill>
              <a:latin typeface="Times New Roman"/>
              <a:ea typeface="MS PGothic" pitchFamily="34" charset="-128"/>
            </a:endParaRPr>
          </a:p>
          <a:p>
            <a:r>
              <a:rPr lang="en-US" sz="1600" dirty="0" smtClean="0">
                <a:solidFill>
                  <a:srgbClr val="000000"/>
                </a:solidFill>
                <a:latin typeface="Times New Roman"/>
                <a:ea typeface="MS PGothic" pitchFamily="34" charset="-128"/>
              </a:rPr>
              <a:t>Grey curves are supplier-indifference curves.  The red curve is supply: the quantity that maximizes supplier utility given price.</a:t>
            </a:r>
          </a:p>
          <a:p>
            <a:endParaRPr lang="en-US" sz="1600" dirty="0" smtClean="0">
              <a:solidFill>
                <a:srgbClr val="000000"/>
              </a:solidFill>
              <a:latin typeface="Times New Roman"/>
              <a:ea typeface="MS PGothic" pitchFamily="34" charset="-128"/>
            </a:endParaRPr>
          </a:p>
          <a:p>
            <a:r>
              <a:rPr lang="en-US" sz="1600" dirty="0" smtClean="0">
                <a:solidFill>
                  <a:srgbClr val="000000"/>
                </a:solidFill>
                <a:latin typeface="Times New Roman"/>
                <a:ea typeface="MS PGothic" pitchFamily="34" charset="-128"/>
              </a:rPr>
              <a:t>Society can take an action that increases demand to 0.75.  AV might give “too much” surplus to suppliers.</a:t>
            </a:r>
            <a:endParaRPr lang="en-US" sz="1400" dirty="0">
              <a:solidFill>
                <a:srgbClr val="000000"/>
              </a:solidFill>
              <a:latin typeface="Times New Roman"/>
              <a:ea typeface="MS PGothic" pitchFamily="34" charset="-128"/>
            </a:endParaRPr>
          </a:p>
        </p:txBody>
      </p:sp>
      <p:grpSp>
        <p:nvGrpSpPr>
          <p:cNvPr id="17" name="Group 16"/>
          <p:cNvGrpSpPr/>
          <p:nvPr/>
        </p:nvGrpSpPr>
        <p:grpSpPr>
          <a:xfrm>
            <a:off x="5905107" y="4429026"/>
            <a:ext cx="1825711" cy="369332"/>
            <a:chOff x="5905107" y="4429026"/>
            <a:chExt cx="1825711" cy="369332"/>
          </a:xfrm>
        </p:grpSpPr>
        <p:sp>
          <p:nvSpPr>
            <p:cNvPr id="8" name="TextBox 7"/>
            <p:cNvSpPr txBox="1"/>
            <p:nvPr/>
          </p:nvSpPr>
          <p:spPr>
            <a:xfrm>
              <a:off x="5905107" y="4429026"/>
              <a:ext cx="1825711" cy="369332"/>
            </a:xfrm>
            <a:prstGeom prst="rect">
              <a:avLst/>
            </a:prstGeom>
            <a:noFill/>
          </p:spPr>
          <p:txBody>
            <a:bodyPr wrap="square" rtlCol="0">
              <a:spAutoFit/>
            </a:bodyPr>
            <a:lstStyle/>
            <a:p>
              <a:pPr algn="ctr" fontAlgn="auto">
                <a:spcBef>
                  <a:spcPts val="0"/>
                </a:spcBef>
                <a:spcAft>
                  <a:spcPts val="0"/>
                </a:spcAft>
              </a:pPr>
              <a:r>
                <a:rPr lang="en-US" sz="1800" b="1" dirty="0" smtClean="0">
                  <a:solidFill>
                    <a:srgbClr val="FF0000"/>
                  </a:solidFill>
                  <a:latin typeface="Times New Roman"/>
                </a:rPr>
                <a:t>Conscription</a:t>
              </a:r>
              <a:endParaRPr lang="en-US" sz="1800" b="1" dirty="0">
                <a:solidFill>
                  <a:srgbClr val="FF0000"/>
                </a:solidFill>
                <a:latin typeface="Times New Roman"/>
              </a:endParaRPr>
            </a:p>
          </p:txBody>
        </p:sp>
        <p:sp>
          <p:nvSpPr>
            <p:cNvPr id="5" name="Oval 4"/>
            <p:cNvSpPr/>
            <p:nvPr/>
          </p:nvSpPr>
          <p:spPr>
            <a:xfrm>
              <a:off x="6107906" y="4433888"/>
              <a:ext cx="100013" cy="98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Oval 6"/>
          <p:cNvSpPr/>
          <p:nvPr/>
        </p:nvSpPr>
        <p:spPr>
          <a:xfrm>
            <a:off x="4487185" y="5166733"/>
            <a:ext cx="100013" cy="98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6" name="Group 15"/>
          <p:cNvGrpSpPr/>
          <p:nvPr/>
        </p:nvGrpSpPr>
        <p:grpSpPr>
          <a:xfrm>
            <a:off x="381000" y="4421287"/>
            <a:ext cx="5765007" cy="369332"/>
            <a:chOff x="381000" y="4421287"/>
            <a:chExt cx="5765007" cy="369332"/>
          </a:xfrm>
        </p:grpSpPr>
        <p:cxnSp>
          <p:nvCxnSpPr>
            <p:cNvPr id="9" name="Straight Connector 8"/>
            <p:cNvCxnSpPr/>
            <p:nvPr/>
          </p:nvCxnSpPr>
          <p:spPr>
            <a:xfrm flipH="1" flipV="1">
              <a:off x="381000" y="4469004"/>
              <a:ext cx="5765007" cy="2261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4421287"/>
              <a:ext cx="1825711" cy="369332"/>
            </a:xfrm>
            <a:prstGeom prst="rect">
              <a:avLst/>
            </a:prstGeom>
            <a:noFill/>
          </p:spPr>
          <p:txBody>
            <a:bodyPr wrap="square" rtlCol="0">
              <a:spAutoFit/>
            </a:bodyPr>
            <a:lstStyle/>
            <a:p>
              <a:pPr algn="ctr" fontAlgn="auto">
                <a:spcBef>
                  <a:spcPts val="0"/>
                </a:spcBef>
                <a:spcAft>
                  <a:spcPts val="0"/>
                </a:spcAft>
              </a:pPr>
              <a:r>
                <a:rPr lang="en-US" sz="1800" dirty="0" smtClean="0">
                  <a:solidFill>
                    <a:srgbClr val="FF0000"/>
                  </a:solidFill>
                  <a:latin typeface="Times New Roman"/>
                </a:rPr>
                <a:t>Ceiling</a:t>
              </a:r>
              <a:endParaRPr lang="en-US" sz="1800" dirty="0">
                <a:solidFill>
                  <a:srgbClr val="FF0000"/>
                </a:solidFill>
                <a:latin typeface="Times New Roman"/>
              </a:endParaRPr>
            </a:p>
          </p:txBody>
        </p:sp>
      </p:grpSp>
      <p:grpSp>
        <p:nvGrpSpPr>
          <p:cNvPr id="18" name="Group 17"/>
          <p:cNvGrpSpPr/>
          <p:nvPr/>
        </p:nvGrpSpPr>
        <p:grpSpPr>
          <a:xfrm>
            <a:off x="5982093" y="3879068"/>
            <a:ext cx="760455" cy="393261"/>
            <a:chOff x="5982093" y="3879068"/>
            <a:chExt cx="760455" cy="393261"/>
          </a:xfrm>
        </p:grpSpPr>
        <p:sp>
          <p:nvSpPr>
            <p:cNvPr id="6" name="Oval 5"/>
            <p:cNvSpPr/>
            <p:nvPr/>
          </p:nvSpPr>
          <p:spPr>
            <a:xfrm>
              <a:off x="6107960" y="3879068"/>
              <a:ext cx="100013" cy="9880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5982093" y="3902997"/>
              <a:ext cx="760455" cy="369332"/>
            </a:xfrm>
            <a:prstGeom prst="rect">
              <a:avLst/>
            </a:prstGeom>
            <a:noFill/>
          </p:spPr>
          <p:txBody>
            <a:bodyPr wrap="square" rtlCol="0">
              <a:spAutoFit/>
            </a:bodyPr>
            <a:lstStyle/>
            <a:p>
              <a:pPr algn="ctr" fontAlgn="auto">
                <a:spcBef>
                  <a:spcPts val="0"/>
                </a:spcBef>
                <a:spcAft>
                  <a:spcPts val="0"/>
                </a:spcAft>
              </a:pPr>
              <a:r>
                <a:rPr lang="en-US" sz="1800" b="1" dirty="0" smtClean="0">
                  <a:solidFill>
                    <a:srgbClr val="0000FF"/>
                  </a:solidFill>
                  <a:latin typeface="Times New Roman"/>
                </a:rPr>
                <a:t>AV</a:t>
              </a:r>
              <a:endParaRPr lang="en-US" sz="1800" b="1" dirty="0">
                <a:solidFill>
                  <a:srgbClr val="0000FF"/>
                </a:solidFill>
                <a:latin typeface="Times New Roman"/>
              </a:endParaRPr>
            </a:p>
          </p:txBody>
        </p:sp>
      </p:grpSp>
      <p:sp>
        <p:nvSpPr>
          <p:cNvPr id="13" name="TextBox 12"/>
          <p:cNvSpPr txBox="1"/>
          <p:nvPr/>
        </p:nvSpPr>
        <p:spPr>
          <a:xfrm>
            <a:off x="7834512" y="4064431"/>
            <a:ext cx="1298489" cy="646331"/>
          </a:xfrm>
          <a:prstGeom prst="rect">
            <a:avLst/>
          </a:prstGeom>
          <a:noFill/>
        </p:spPr>
        <p:txBody>
          <a:bodyPr wrap="square" rtlCol="0">
            <a:spAutoFit/>
          </a:bodyPr>
          <a:lstStyle/>
          <a:p>
            <a:pPr algn="ctr" fontAlgn="auto">
              <a:spcBef>
                <a:spcPts val="0"/>
              </a:spcBef>
              <a:spcAft>
                <a:spcPts val="0"/>
              </a:spcAft>
            </a:pPr>
            <a:r>
              <a:rPr lang="en-US" sz="1800" dirty="0" smtClean="0">
                <a:solidFill>
                  <a:srgbClr val="FF0000"/>
                </a:solidFill>
                <a:latin typeface="Times New Roman"/>
              </a:rPr>
              <a:t>Suppliers’ gain</a:t>
            </a:r>
            <a:endParaRPr lang="en-US" sz="1800" dirty="0">
              <a:solidFill>
                <a:srgbClr val="FF0000"/>
              </a:solidFill>
              <a:latin typeface="Times New Roman"/>
            </a:endParaRPr>
          </a:p>
        </p:txBody>
      </p:sp>
      <p:sp>
        <p:nvSpPr>
          <p:cNvPr id="12" name="Right Brace 11"/>
          <p:cNvSpPr/>
          <p:nvPr/>
        </p:nvSpPr>
        <p:spPr>
          <a:xfrm>
            <a:off x="7848600" y="4191000"/>
            <a:ext cx="152400" cy="413266"/>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TextBox 14"/>
          <p:cNvSpPr txBox="1"/>
          <p:nvPr/>
        </p:nvSpPr>
        <p:spPr>
          <a:xfrm>
            <a:off x="3810000" y="5295509"/>
            <a:ext cx="1825711" cy="369332"/>
          </a:xfrm>
          <a:prstGeom prst="rect">
            <a:avLst/>
          </a:prstGeom>
          <a:noFill/>
        </p:spPr>
        <p:txBody>
          <a:bodyPr wrap="square" rtlCol="0">
            <a:spAutoFit/>
          </a:bodyPr>
          <a:lstStyle/>
          <a:p>
            <a:pPr algn="ctr" fontAlgn="auto">
              <a:spcBef>
                <a:spcPts val="0"/>
              </a:spcBef>
              <a:spcAft>
                <a:spcPts val="0"/>
              </a:spcAft>
            </a:pPr>
            <a:r>
              <a:rPr lang="en-US" sz="1800" b="1" dirty="0" smtClean="0">
                <a:solidFill>
                  <a:prstClr val="black"/>
                </a:solidFill>
                <a:latin typeface="Times New Roman"/>
              </a:rPr>
              <a:t>Baseline</a:t>
            </a:r>
            <a:endParaRPr lang="en-US" sz="1800" b="1" dirty="0">
              <a:solidFill>
                <a:prstClr val="black"/>
              </a:solidFill>
              <a:latin typeface="Times New Roman"/>
            </a:endParaRPr>
          </a:p>
        </p:txBody>
      </p:sp>
      <p:cxnSp>
        <p:nvCxnSpPr>
          <p:cNvPr id="19" name="Straight Connector 18"/>
          <p:cNvCxnSpPr/>
          <p:nvPr/>
        </p:nvCxnSpPr>
        <p:spPr>
          <a:xfrm flipH="1">
            <a:off x="371575" y="5226189"/>
            <a:ext cx="708659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09946" y="1637121"/>
            <a:ext cx="4076307" cy="369332"/>
          </a:xfrm>
          <a:prstGeom prst="rect">
            <a:avLst/>
          </a:prstGeom>
          <a:noFill/>
        </p:spPr>
        <p:txBody>
          <a:bodyPr wrap="square" rtlCol="0">
            <a:spAutoFit/>
          </a:bodyPr>
          <a:lstStyle/>
          <a:p>
            <a:pPr algn="ctr" fontAlgn="auto">
              <a:spcBef>
                <a:spcPts val="0"/>
              </a:spcBef>
              <a:spcAft>
                <a:spcPts val="0"/>
              </a:spcAft>
            </a:pPr>
            <a:r>
              <a:rPr lang="en-US" sz="1800" dirty="0" smtClean="0">
                <a:solidFill>
                  <a:prstClr val="black">
                    <a:lumMod val="75000"/>
                    <a:lumOff val="25000"/>
                  </a:prstClr>
                </a:solidFill>
                <a:latin typeface="Times New Roman"/>
              </a:rPr>
              <a:t>Supplier indifference curves</a:t>
            </a:r>
            <a:endParaRPr lang="en-US" sz="1800" dirty="0">
              <a:solidFill>
                <a:prstClr val="black">
                  <a:lumMod val="75000"/>
                  <a:lumOff val="25000"/>
                </a:prstClr>
              </a:solidFill>
              <a:latin typeface="Times New Roman"/>
            </a:endParaRPr>
          </a:p>
        </p:txBody>
      </p:sp>
      <p:sp>
        <p:nvSpPr>
          <p:cNvPr id="22" name="Rectangle 21"/>
          <p:cNvSpPr/>
          <p:nvPr/>
        </p:nvSpPr>
        <p:spPr>
          <a:xfrm>
            <a:off x="72431" y="1066800"/>
            <a:ext cx="8690569" cy="34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Brace 19"/>
          <p:cNvSpPr/>
          <p:nvPr/>
        </p:nvSpPr>
        <p:spPr>
          <a:xfrm rot="16200000">
            <a:off x="2838300" y="1729225"/>
            <a:ext cx="280110" cy="5104014"/>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3" name="TextBox 22"/>
          <p:cNvSpPr txBox="1"/>
          <p:nvPr/>
        </p:nvSpPr>
        <p:spPr>
          <a:xfrm>
            <a:off x="1947429" y="3771844"/>
            <a:ext cx="2149786" cy="369332"/>
          </a:xfrm>
          <a:prstGeom prst="rect">
            <a:avLst/>
          </a:prstGeom>
          <a:noFill/>
        </p:spPr>
        <p:txBody>
          <a:bodyPr wrap="square" rtlCol="0">
            <a:spAutoFit/>
          </a:bodyPr>
          <a:lstStyle/>
          <a:p>
            <a:pPr algn="ctr" fontAlgn="auto">
              <a:spcBef>
                <a:spcPts val="0"/>
              </a:spcBef>
              <a:spcAft>
                <a:spcPts val="0"/>
              </a:spcAft>
            </a:pPr>
            <a:r>
              <a:rPr lang="en-US" sz="1800" dirty="0" smtClean="0">
                <a:solidFill>
                  <a:srgbClr val="FF0000"/>
                </a:solidFill>
                <a:latin typeface="Times New Roman"/>
              </a:rPr>
              <a:t>Volunteers</a:t>
            </a:r>
            <a:endParaRPr lang="en-US" sz="1800" dirty="0">
              <a:solidFill>
                <a:srgbClr val="FF0000"/>
              </a:solidFill>
              <a:latin typeface="Times New Roman"/>
            </a:endParaRPr>
          </a:p>
        </p:txBody>
      </p:sp>
    </p:spTree>
    <p:extLst>
      <p:ext uri="{BB962C8B-B14F-4D97-AF65-F5344CB8AC3E}">
        <p14:creationId xmlns:p14="http://schemas.microsoft.com/office/powerpoint/2010/main" val="24028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2" grpId="0" animBg="1"/>
      <p:bldP spid="15" grpId="0"/>
      <p:bldP spid="21" grpId="0"/>
      <p:bldP spid="21" grpId="1"/>
      <p:bldP spid="22" grpId="0" animBg="1"/>
      <p:bldP spid="20"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79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305800" cy="838200"/>
          </a:xfrm>
        </p:spPr>
        <p:txBody>
          <a:bodyPr/>
          <a:lstStyle/>
          <a:p>
            <a:pPr eaLnBrk="1" hangingPunct="1"/>
            <a:r>
              <a:rPr lang="en-US" altLang="en-US" sz="3200" dirty="0" smtClean="0"/>
              <a:t>Main Lessons</a:t>
            </a:r>
            <a:endParaRPr lang="en-US" altLang="en-US" sz="2800" dirty="0" smtClean="0"/>
          </a:p>
        </p:txBody>
      </p:sp>
      <p:sp>
        <p:nvSpPr>
          <p:cNvPr id="41987" name="Rectangle 3"/>
          <p:cNvSpPr>
            <a:spLocks noGrp="1" noChangeArrowheads="1"/>
          </p:cNvSpPr>
          <p:nvPr>
            <p:ph type="body" idx="1"/>
          </p:nvPr>
        </p:nvSpPr>
        <p:spPr>
          <a:xfrm>
            <a:off x="381000" y="914400"/>
            <a:ext cx="8458200" cy="5410200"/>
          </a:xfrm>
        </p:spPr>
        <p:txBody>
          <a:bodyPr/>
          <a:lstStyle/>
          <a:p>
            <a:pPr eaLnBrk="1" hangingPunct="1">
              <a:lnSpc>
                <a:spcPct val="90000"/>
              </a:lnSpc>
            </a:pPr>
            <a:r>
              <a:rPr lang="en-US" altLang="en-US" sz="2800" dirty="0" smtClean="0"/>
              <a:t>Taxation in kind is an example of a price ceiling</a:t>
            </a:r>
          </a:p>
          <a:p>
            <a:pPr eaLnBrk="1" hangingPunct="1">
              <a:lnSpc>
                <a:spcPct val="90000"/>
              </a:lnSpc>
            </a:pPr>
            <a:endParaRPr lang="en-US" altLang="en-US" sz="2800" dirty="0" smtClean="0"/>
          </a:p>
          <a:p>
            <a:pPr eaLnBrk="1" hangingPunct="1">
              <a:lnSpc>
                <a:spcPct val="90000"/>
              </a:lnSpc>
            </a:pPr>
            <a:r>
              <a:rPr lang="en-US" altLang="en-US" sz="2800" dirty="0" smtClean="0"/>
              <a:t>A mechanism is needed for deciding who surrenders their goods/services/self</a:t>
            </a:r>
          </a:p>
          <a:p>
            <a:pPr eaLnBrk="1" hangingPunct="1">
              <a:lnSpc>
                <a:spcPct val="90000"/>
              </a:lnSpc>
            </a:pPr>
            <a:endParaRPr lang="en-US" altLang="en-US" sz="2800" dirty="0" smtClean="0"/>
          </a:p>
          <a:p>
            <a:pPr eaLnBrk="1" hangingPunct="1">
              <a:lnSpc>
                <a:spcPct val="90000"/>
              </a:lnSpc>
            </a:pPr>
            <a:r>
              <a:rPr lang="en-US" altLang="en-US" sz="2800" dirty="0" smtClean="0"/>
              <a:t>In practice, the selection resembles market selection</a:t>
            </a:r>
          </a:p>
          <a:p>
            <a:pPr lvl="1" eaLnBrk="1" hangingPunct="1">
              <a:lnSpc>
                <a:spcPct val="90000"/>
              </a:lnSpc>
            </a:pPr>
            <a:r>
              <a:rPr lang="en-US" altLang="en-US" sz="2400" dirty="0" smtClean="0"/>
              <a:t>Volunteers</a:t>
            </a:r>
          </a:p>
          <a:p>
            <a:pPr lvl="1" eaLnBrk="1" hangingPunct="1">
              <a:lnSpc>
                <a:spcPct val="90000"/>
              </a:lnSpc>
            </a:pPr>
            <a:r>
              <a:rPr lang="en-US" altLang="en-US" sz="2400" dirty="0" smtClean="0"/>
              <a:t>Exemptions and buyouts</a:t>
            </a:r>
          </a:p>
          <a:p>
            <a:pPr lvl="1" eaLnBrk="1" hangingPunct="1">
              <a:lnSpc>
                <a:spcPct val="90000"/>
              </a:lnSpc>
            </a:pPr>
            <a:r>
              <a:rPr lang="en-US" altLang="en-US" sz="2400" dirty="0" smtClean="0"/>
              <a:t>Systematic avoidance</a:t>
            </a:r>
          </a:p>
          <a:p>
            <a:pPr eaLnBrk="1" hangingPunct="1">
              <a:lnSpc>
                <a:spcPct val="90000"/>
              </a:lnSpc>
            </a:pPr>
            <a:endParaRPr lang="en-US" altLang="en-US" sz="2800" dirty="0" smtClean="0"/>
          </a:p>
          <a:p>
            <a:pPr eaLnBrk="1" hangingPunct="1">
              <a:lnSpc>
                <a:spcPct val="90000"/>
              </a:lnSpc>
            </a:pPr>
            <a:r>
              <a:rPr lang="en-US" altLang="en-US" sz="2800" dirty="0" smtClean="0"/>
              <a:t>Avoidance: people compete to avoid the tax</a:t>
            </a:r>
          </a:p>
          <a:p>
            <a:pPr eaLnBrk="1" hangingPunct="1">
              <a:lnSpc>
                <a:spcPct val="90000"/>
              </a:lnSpc>
            </a:pPr>
            <a:endParaRPr lang="en-US" altLang="en-US" sz="2400" dirty="0" smtClean="0"/>
          </a:p>
        </p:txBody>
      </p:sp>
    </p:spTree>
    <p:extLst>
      <p:ext uri="{BB962C8B-B14F-4D97-AF65-F5344CB8AC3E}">
        <p14:creationId xmlns:p14="http://schemas.microsoft.com/office/powerpoint/2010/main" val="101235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0878" name="Line 158"/>
          <p:cNvSpPr>
            <a:spLocks noChangeShapeType="1"/>
          </p:cNvSpPr>
          <p:nvPr/>
        </p:nvSpPr>
        <p:spPr bwMode="auto">
          <a:xfrm>
            <a:off x="4337359" y="2520254"/>
            <a:ext cx="2536825" cy="2500313"/>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9" name="Line 159"/>
          <p:cNvSpPr>
            <a:spLocks noChangeShapeType="1"/>
          </p:cNvSpPr>
          <p:nvPr/>
        </p:nvSpPr>
        <p:spPr bwMode="auto">
          <a:xfrm flipH="1">
            <a:off x="4337359" y="2520254"/>
            <a:ext cx="2536825" cy="2500313"/>
          </a:xfrm>
          <a:prstGeom prst="line">
            <a:avLst/>
          </a:prstGeom>
          <a:noFill/>
          <a:ln w="30163">
            <a:solidFill>
              <a:srgbClr val="0099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141" name="Line 158"/>
          <p:cNvSpPr>
            <a:spLocks noChangeShapeType="1"/>
          </p:cNvSpPr>
          <p:nvPr/>
        </p:nvSpPr>
        <p:spPr bwMode="auto">
          <a:xfrm flipV="1">
            <a:off x="4332597" y="4395788"/>
            <a:ext cx="644216" cy="626820"/>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125" name="Line 158"/>
          <p:cNvSpPr>
            <a:spLocks noChangeShapeType="1"/>
          </p:cNvSpPr>
          <p:nvPr/>
        </p:nvSpPr>
        <p:spPr bwMode="auto">
          <a:xfrm>
            <a:off x="4342121" y="2522635"/>
            <a:ext cx="306833" cy="302648"/>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722" name="Rectangle 2"/>
          <p:cNvSpPr>
            <a:spLocks noGrp="1" noRot="1" noChangeArrowheads="1"/>
          </p:cNvSpPr>
          <p:nvPr>
            <p:ph type="title"/>
          </p:nvPr>
        </p:nvSpPr>
        <p:spPr>
          <a:xfrm>
            <a:off x="458082" y="152400"/>
            <a:ext cx="8244408" cy="555625"/>
          </a:xfrm>
        </p:spPr>
        <p:txBody>
          <a:bodyPr/>
          <a:lstStyle/>
          <a:p>
            <a:pPr algn="ctr" eaLnBrk="1" hangingPunct="1"/>
            <a:r>
              <a:rPr lang="en-US" sz="2400" dirty="0" err="1" smtClean="0">
                <a:solidFill>
                  <a:schemeClr val="tx1"/>
                </a:solidFill>
                <a:effectLst/>
              </a:rPr>
              <a:t>Nonequilibrium</a:t>
            </a:r>
            <a:r>
              <a:rPr lang="en-US" sz="2400" dirty="0" smtClean="0">
                <a:solidFill>
                  <a:schemeClr val="tx1"/>
                </a:solidFill>
                <a:effectLst/>
              </a:rPr>
              <a:t> Prices Cannot Allocate</a:t>
            </a:r>
            <a:br>
              <a:rPr lang="en-US" sz="2400" dirty="0" smtClean="0">
                <a:solidFill>
                  <a:schemeClr val="tx1"/>
                </a:solidFill>
                <a:effectLst/>
              </a:rPr>
            </a:br>
            <a:r>
              <a:rPr lang="en-US" sz="2000" b="0" dirty="0" smtClean="0">
                <a:solidFill>
                  <a:schemeClr val="tx1"/>
                </a:solidFill>
                <a:effectLst/>
              </a:rPr>
              <a:t>(by themselves)</a:t>
            </a:r>
            <a:endParaRPr lang="en-US" sz="2400" b="0" dirty="0" smtClean="0">
              <a:solidFill>
                <a:schemeClr val="tx1"/>
              </a:solidFill>
              <a:effectLst/>
            </a:endParaRPr>
          </a:p>
        </p:txBody>
      </p:sp>
      <p:sp>
        <p:nvSpPr>
          <p:cNvPr id="30850" name="Rectangle 9"/>
          <p:cNvSpPr>
            <a:spLocks noChangeArrowheads="1"/>
          </p:cNvSpPr>
          <p:nvPr/>
        </p:nvSpPr>
        <p:spPr bwMode="auto">
          <a:xfrm>
            <a:off x="0" y="0"/>
            <a:ext cx="9144000" cy="0"/>
          </a:xfrm>
          <a:prstGeom prst="rect">
            <a:avLst/>
          </a:prstGeom>
          <a:noFill/>
          <a:ln w="9525" algn="ctr">
            <a:noFill/>
            <a:miter lim="800000"/>
            <a:headEnd/>
            <a:tailEnd type="none" w="med" len="lg"/>
          </a:ln>
        </p:spPr>
        <p:txBody>
          <a:bodyPr wrap="none" anchor="ctr">
            <a:spAutoFit/>
          </a:bodyPr>
          <a:lstStyle/>
          <a:p>
            <a:endParaRPr lang="en-US" sz="1800" dirty="0">
              <a:solidFill>
                <a:prstClr val="black"/>
              </a:solidFill>
              <a:latin typeface="Tahoma" pitchFamily="34" charset="0"/>
              <a:ea typeface="MS PGothic" pitchFamily="34" charset="-128"/>
            </a:endParaRPr>
          </a:p>
        </p:txBody>
      </p:sp>
      <p:sp>
        <p:nvSpPr>
          <p:cNvPr id="30851" name="Rectangle 13"/>
          <p:cNvSpPr>
            <a:spLocks noChangeArrowheads="1"/>
          </p:cNvSpPr>
          <p:nvPr/>
        </p:nvSpPr>
        <p:spPr bwMode="auto">
          <a:xfrm>
            <a:off x="0" y="0"/>
            <a:ext cx="9144000" cy="0"/>
          </a:xfrm>
          <a:prstGeom prst="rect">
            <a:avLst/>
          </a:prstGeom>
          <a:noFill/>
          <a:ln w="9525" algn="ctr">
            <a:noFill/>
            <a:miter lim="800000"/>
            <a:headEnd/>
            <a:tailEnd type="none" w="med" len="lg"/>
          </a:ln>
        </p:spPr>
        <p:txBody>
          <a:bodyPr wrap="none" anchor="ctr">
            <a:spAutoFit/>
          </a:bodyPr>
          <a:lstStyle/>
          <a:p>
            <a:endParaRPr lang="en-US" sz="1800" dirty="0">
              <a:solidFill>
                <a:prstClr val="black"/>
              </a:solidFill>
              <a:latin typeface="Tahoma" pitchFamily="34" charset="0"/>
              <a:ea typeface="MS PGothic" pitchFamily="34" charset="-128"/>
            </a:endParaRPr>
          </a:p>
        </p:txBody>
      </p:sp>
      <p:sp>
        <p:nvSpPr>
          <p:cNvPr id="30852" name="Rectangle 21"/>
          <p:cNvSpPr>
            <a:spLocks noChangeArrowheads="1"/>
          </p:cNvSpPr>
          <p:nvPr/>
        </p:nvSpPr>
        <p:spPr bwMode="auto">
          <a:xfrm>
            <a:off x="0" y="0"/>
            <a:ext cx="9144000" cy="0"/>
          </a:xfrm>
          <a:prstGeom prst="rect">
            <a:avLst/>
          </a:prstGeom>
          <a:noFill/>
          <a:ln w="9525" algn="ctr">
            <a:noFill/>
            <a:miter lim="800000"/>
            <a:headEnd/>
            <a:tailEnd type="none" w="med" len="lg"/>
          </a:ln>
        </p:spPr>
        <p:txBody>
          <a:bodyPr wrap="none" anchor="ctr">
            <a:spAutoFit/>
          </a:bodyPr>
          <a:lstStyle/>
          <a:p>
            <a:endParaRPr lang="en-US" sz="1800" dirty="0">
              <a:solidFill>
                <a:prstClr val="black"/>
              </a:solidFill>
              <a:latin typeface="Tahoma" pitchFamily="34" charset="0"/>
              <a:ea typeface="MS PGothic" pitchFamily="34" charset="-128"/>
            </a:endParaRPr>
          </a:p>
        </p:txBody>
      </p:sp>
      <p:sp>
        <p:nvSpPr>
          <p:cNvPr id="30853" name="Line 133"/>
          <p:cNvSpPr>
            <a:spLocks noChangeShapeType="1"/>
          </p:cNvSpPr>
          <p:nvPr/>
        </p:nvSpPr>
        <p:spPr bwMode="auto">
          <a:xfrm>
            <a:off x="3703946" y="2520254"/>
            <a:ext cx="98425" cy="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54" name="Line 134"/>
          <p:cNvSpPr>
            <a:spLocks noChangeShapeType="1"/>
          </p:cNvSpPr>
          <p:nvPr/>
        </p:nvSpPr>
        <p:spPr bwMode="auto">
          <a:xfrm>
            <a:off x="3703946" y="3145729"/>
            <a:ext cx="98425" cy="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55" name="Line 135"/>
          <p:cNvSpPr>
            <a:spLocks noChangeShapeType="1"/>
          </p:cNvSpPr>
          <p:nvPr/>
        </p:nvSpPr>
        <p:spPr bwMode="auto">
          <a:xfrm>
            <a:off x="3703946" y="4395092"/>
            <a:ext cx="98425" cy="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56" name="Line 136"/>
          <p:cNvSpPr>
            <a:spLocks noChangeShapeType="1"/>
          </p:cNvSpPr>
          <p:nvPr/>
        </p:nvSpPr>
        <p:spPr bwMode="auto">
          <a:xfrm>
            <a:off x="3703946" y="5020567"/>
            <a:ext cx="98425" cy="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59" name="Line 139"/>
          <p:cNvSpPr>
            <a:spLocks noChangeShapeType="1"/>
          </p:cNvSpPr>
          <p:nvPr/>
        </p:nvSpPr>
        <p:spPr bwMode="auto">
          <a:xfrm>
            <a:off x="3703946" y="3772792"/>
            <a:ext cx="98425" cy="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62" name="Line 142"/>
          <p:cNvSpPr>
            <a:spLocks noChangeShapeType="1"/>
          </p:cNvSpPr>
          <p:nvPr/>
        </p:nvSpPr>
        <p:spPr bwMode="auto">
          <a:xfrm>
            <a:off x="6874184" y="5528567"/>
            <a:ext cx="0" cy="11430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64" name="Line 144"/>
          <p:cNvSpPr>
            <a:spLocks noChangeShapeType="1"/>
          </p:cNvSpPr>
          <p:nvPr/>
        </p:nvSpPr>
        <p:spPr bwMode="auto">
          <a:xfrm>
            <a:off x="6240771" y="5528567"/>
            <a:ext cx="0" cy="11430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67" name="Line 147"/>
          <p:cNvSpPr>
            <a:spLocks noChangeShapeType="1"/>
          </p:cNvSpPr>
          <p:nvPr/>
        </p:nvSpPr>
        <p:spPr bwMode="auto">
          <a:xfrm>
            <a:off x="5605771" y="5528567"/>
            <a:ext cx="0" cy="11430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68" name="Line 148"/>
          <p:cNvSpPr>
            <a:spLocks noChangeShapeType="1"/>
          </p:cNvSpPr>
          <p:nvPr/>
        </p:nvSpPr>
        <p:spPr bwMode="auto">
          <a:xfrm>
            <a:off x="4972359" y="5528567"/>
            <a:ext cx="0" cy="11430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0" name="Line 150"/>
          <p:cNvSpPr>
            <a:spLocks noChangeShapeType="1"/>
          </p:cNvSpPr>
          <p:nvPr/>
        </p:nvSpPr>
        <p:spPr bwMode="auto">
          <a:xfrm>
            <a:off x="4337359" y="5528567"/>
            <a:ext cx="0" cy="11430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1" name="Line 151"/>
          <p:cNvSpPr>
            <a:spLocks noChangeShapeType="1"/>
          </p:cNvSpPr>
          <p:nvPr/>
        </p:nvSpPr>
        <p:spPr bwMode="auto">
          <a:xfrm flipV="1">
            <a:off x="3703945" y="1945603"/>
            <a:ext cx="14263" cy="335595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2" name="Freeform 152"/>
          <p:cNvSpPr>
            <a:spLocks/>
          </p:cNvSpPr>
          <p:nvPr/>
        </p:nvSpPr>
        <p:spPr bwMode="auto">
          <a:xfrm>
            <a:off x="3703946" y="5377754"/>
            <a:ext cx="276225" cy="265113"/>
          </a:xfrm>
          <a:custGeom>
            <a:avLst/>
            <a:gdLst/>
            <a:ahLst/>
            <a:cxnLst>
              <a:cxn ang="0">
                <a:pos x="156" y="132"/>
              </a:cxn>
              <a:cxn ang="0">
                <a:pos x="0" y="132"/>
              </a:cxn>
              <a:cxn ang="0">
                <a:pos x="0" y="0"/>
              </a:cxn>
            </a:cxnLst>
            <a:rect l="0" t="0" r="r" b="b"/>
            <a:pathLst>
              <a:path w="156" h="132">
                <a:moveTo>
                  <a:pt x="156" y="132"/>
                </a:moveTo>
                <a:lnTo>
                  <a:pt x="0" y="132"/>
                </a:lnTo>
                <a:lnTo>
                  <a:pt x="0" y="0"/>
                </a:lnTo>
              </a:path>
            </a:pathLst>
          </a:custGeom>
          <a:noFill/>
          <a:ln w="7938" cap="flat">
            <a:solidFill>
              <a:srgbClr val="000000"/>
            </a:solidFill>
            <a:prstDash val="solid"/>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3" name="Line 153"/>
          <p:cNvSpPr>
            <a:spLocks noChangeShapeType="1"/>
          </p:cNvSpPr>
          <p:nvPr/>
        </p:nvSpPr>
        <p:spPr bwMode="auto">
          <a:xfrm flipH="1">
            <a:off x="4046846" y="5642867"/>
            <a:ext cx="3028950" cy="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4" name="Line 154"/>
          <p:cNvSpPr>
            <a:spLocks noChangeShapeType="1"/>
          </p:cNvSpPr>
          <p:nvPr/>
        </p:nvSpPr>
        <p:spPr bwMode="auto">
          <a:xfrm flipV="1">
            <a:off x="3661084" y="5272979"/>
            <a:ext cx="88900" cy="57150"/>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5" name="Line 155"/>
          <p:cNvSpPr>
            <a:spLocks noChangeShapeType="1"/>
          </p:cNvSpPr>
          <p:nvPr/>
        </p:nvSpPr>
        <p:spPr bwMode="auto">
          <a:xfrm flipV="1">
            <a:off x="3661084" y="5347592"/>
            <a:ext cx="88900" cy="58737"/>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6" name="Line 156"/>
          <p:cNvSpPr>
            <a:spLocks noChangeShapeType="1"/>
          </p:cNvSpPr>
          <p:nvPr/>
        </p:nvSpPr>
        <p:spPr bwMode="auto">
          <a:xfrm flipH="1">
            <a:off x="3954771" y="5595242"/>
            <a:ext cx="49213" cy="100012"/>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77" name="Line 157"/>
          <p:cNvSpPr>
            <a:spLocks noChangeShapeType="1"/>
          </p:cNvSpPr>
          <p:nvPr/>
        </p:nvSpPr>
        <p:spPr bwMode="auto">
          <a:xfrm flipH="1">
            <a:off x="4019859" y="5595242"/>
            <a:ext cx="50800" cy="100012"/>
          </a:xfrm>
          <a:prstGeom prst="line">
            <a:avLst/>
          </a:prstGeom>
          <a:noFill/>
          <a:ln w="7938">
            <a:solidFill>
              <a:srgbClr val="00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30880" name="Rectangle 160"/>
          <p:cNvSpPr>
            <a:spLocks noChangeArrowheads="1"/>
          </p:cNvSpPr>
          <p:nvPr/>
        </p:nvSpPr>
        <p:spPr bwMode="auto">
          <a:xfrm>
            <a:off x="4246871" y="5676204"/>
            <a:ext cx="171450"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1.6</a:t>
            </a:r>
            <a:endParaRPr lang="en-US" sz="1800" dirty="0">
              <a:solidFill>
                <a:prstClr val="black"/>
              </a:solidFill>
              <a:latin typeface="Tahoma" pitchFamily="34" charset="0"/>
              <a:ea typeface="MS PGothic" pitchFamily="34" charset="-128"/>
            </a:endParaRPr>
          </a:p>
        </p:txBody>
      </p:sp>
      <p:sp>
        <p:nvSpPr>
          <p:cNvPr id="30882" name="Rectangle 162"/>
          <p:cNvSpPr>
            <a:spLocks noChangeArrowheads="1"/>
          </p:cNvSpPr>
          <p:nvPr/>
        </p:nvSpPr>
        <p:spPr bwMode="auto">
          <a:xfrm>
            <a:off x="3551546" y="5676204"/>
            <a:ext cx="71438"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0</a:t>
            </a:r>
            <a:endParaRPr lang="en-US" sz="1800" dirty="0">
              <a:solidFill>
                <a:prstClr val="black"/>
              </a:solidFill>
              <a:latin typeface="Tahoma" pitchFamily="34" charset="0"/>
              <a:ea typeface="MS PGothic" pitchFamily="34" charset="-128"/>
            </a:endParaRPr>
          </a:p>
        </p:txBody>
      </p:sp>
      <p:sp>
        <p:nvSpPr>
          <p:cNvPr id="30883" name="Rectangle 163"/>
          <p:cNvSpPr>
            <a:spLocks noChangeArrowheads="1"/>
          </p:cNvSpPr>
          <p:nvPr/>
        </p:nvSpPr>
        <p:spPr bwMode="auto">
          <a:xfrm>
            <a:off x="4880284" y="5676204"/>
            <a:ext cx="171450"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1.8</a:t>
            </a:r>
            <a:endParaRPr lang="en-US" sz="1800" dirty="0">
              <a:solidFill>
                <a:prstClr val="black"/>
              </a:solidFill>
              <a:latin typeface="Tahoma" pitchFamily="34" charset="0"/>
              <a:ea typeface="MS PGothic" pitchFamily="34" charset="-128"/>
            </a:endParaRPr>
          </a:p>
        </p:txBody>
      </p:sp>
      <p:sp>
        <p:nvSpPr>
          <p:cNvPr id="30885" name="Rectangle 165"/>
          <p:cNvSpPr>
            <a:spLocks noChangeArrowheads="1"/>
          </p:cNvSpPr>
          <p:nvPr/>
        </p:nvSpPr>
        <p:spPr bwMode="auto">
          <a:xfrm>
            <a:off x="5512109" y="5676204"/>
            <a:ext cx="171450"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2.0</a:t>
            </a:r>
            <a:endParaRPr lang="en-US" sz="1800" dirty="0">
              <a:solidFill>
                <a:prstClr val="black"/>
              </a:solidFill>
              <a:latin typeface="Tahoma" pitchFamily="34" charset="0"/>
              <a:ea typeface="MS PGothic" pitchFamily="34" charset="-128"/>
            </a:endParaRPr>
          </a:p>
        </p:txBody>
      </p:sp>
      <p:sp>
        <p:nvSpPr>
          <p:cNvPr id="30886" name="Rectangle 166"/>
          <p:cNvSpPr>
            <a:spLocks noChangeArrowheads="1"/>
          </p:cNvSpPr>
          <p:nvPr/>
        </p:nvSpPr>
        <p:spPr bwMode="auto">
          <a:xfrm>
            <a:off x="6147109" y="5676204"/>
            <a:ext cx="169862"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2.2</a:t>
            </a:r>
            <a:endParaRPr lang="en-US" sz="1800" dirty="0">
              <a:solidFill>
                <a:prstClr val="black"/>
              </a:solidFill>
              <a:latin typeface="Tahoma" pitchFamily="34" charset="0"/>
              <a:ea typeface="MS PGothic" pitchFamily="34" charset="-128"/>
            </a:endParaRPr>
          </a:p>
        </p:txBody>
      </p:sp>
      <p:sp>
        <p:nvSpPr>
          <p:cNvPr id="30889" name="Rectangle 169"/>
          <p:cNvSpPr>
            <a:spLocks noChangeArrowheads="1"/>
          </p:cNvSpPr>
          <p:nvPr/>
        </p:nvSpPr>
        <p:spPr bwMode="auto">
          <a:xfrm>
            <a:off x="6780521" y="5676204"/>
            <a:ext cx="171450"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2.4</a:t>
            </a:r>
            <a:endParaRPr lang="en-US" sz="1800" dirty="0">
              <a:solidFill>
                <a:prstClr val="black"/>
              </a:solidFill>
              <a:latin typeface="Tahoma" pitchFamily="34" charset="0"/>
              <a:ea typeface="MS PGothic" pitchFamily="34" charset="-128"/>
            </a:endParaRPr>
          </a:p>
        </p:txBody>
      </p:sp>
      <p:sp>
        <p:nvSpPr>
          <p:cNvPr id="30890" name="Rectangle 170"/>
          <p:cNvSpPr>
            <a:spLocks noChangeArrowheads="1"/>
          </p:cNvSpPr>
          <p:nvPr/>
        </p:nvSpPr>
        <p:spPr bwMode="auto">
          <a:xfrm>
            <a:off x="3213409" y="2423417"/>
            <a:ext cx="385762" cy="134937"/>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$1,400</a:t>
            </a:r>
            <a:endParaRPr lang="en-US" sz="1800" dirty="0">
              <a:solidFill>
                <a:prstClr val="black"/>
              </a:solidFill>
              <a:latin typeface="Tahoma" pitchFamily="34" charset="0"/>
              <a:ea typeface="MS PGothic" pitchFamily="34" charset="-128"/>
            </a:endParaRPr>
          </a:p>
        </p:txBody>
      </p:sp>
      <p:sp>
        <p:nvSpPr>
          <p:cNvPr id="30892" name="Rectangle 172"/>
          <p:cNvSpPr>
            <a:spLocks noChangeArrowheads="1"/>
          </p:cNvSpPr>
          <p:nvPr/>
        </p:nvSpPr>
        <p:spPr bwMode="auto">
          <a:xfrm>
            <a:off x="3291196" y="3045717"/>
            <a:ext cx="314325" cy="136525"/>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1,200</a:t>
            </a:r>
            <a:endParaRPr lang="en-US" sz="1800" dirty="0">
              <a:solidFill>
                <a:prstClr val="black"/>
              </a:solidFill>
              <a:latin typeface="Tahoma" pitchFamily="34" charset="0"/>
              <a:ea typeface="MS PGothic" pitchFamily="34" charset="-128"/>
            </a:endParaRPr>
          </a:p>
        </p:txBody>
      </p:sp>
      <p:sp>
        <p:nvSpPr>
          <p:cNvPr id="30894" name="Rectangle 174"/>
          <p:cNvSpPr>
            <a:spLocks noChangeArrowheads="1"/>
          </p:cNvSpPr>
          <p:nvPr/>
        </p:nvSpPr>
        <p:spPr bwMode="auto">
          <a:xfrm>
            <a:off x="3291196" y="3669604"/>
            <a:ext cx="314325"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1,000</a:t>
            </a:r>
            <a:endParaRPr lang="en-US" sz="1800" dirty="0">
              <a:solidFill>
                <a:prstClr val="black"/>
              </a:solidFill>
              <a:latin typeface="Tahoma" pitchFamily="34" charset="0"/>
              <a:ea typeface="MS PGothic" pitchFamily="34" charset="-128"/>
            </a:endParaRPr>
          </a:p>
        </p:txBody>
      </p:sp>
      <p:sp>
        <p:nvSpPr>
          <p:cNvPr id="30896" name="Rectangle 176"/>
          <p:cNvSpPr>
            <a:spLocks noChangeArrowheads="1"/>
          </p:cNvSpPr>
          <p:nvPr/>
        </p:nvSpPr>
        <p:spPr bwMode="auto">
          <a:xfrm>
            <a:off x="3399146" y="4295079"/>
            <a:ext cx="214313" cy="134938"/>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800</a:t>
            </a:r>
            <a:endParaRPr lang="en-US" sz="1800" dirty="0">
              <a:solidFill>
                <a:prstClr val="black"/>
              </a:solidFill>
              <a:latin typeface="Tahoma" pitchFamily="34" charset="0"/>
              <a:ea typeface="MS PGothic" pitchFamily="34" charset="-128"/>
            </a:endParaRPr>
          </a:p>
        </p:txBody>
      </p:sp>
      <p:sp>
        <p:nvSpPr>
          <p:cNvPr id="30898" name="Rectangle 178"/>
          <p:cNvSpPr>
            <a:spLocks noChangeArrowheads="1"/>
          </p:cNvSpPr>
          <p:nvPr/>
        </p:nvSpPr>
        <p:spPr bwMode="auto">
          <a:xfrm>
            <a:off x="3399146" y="4918967"/>
            <a:ext cx="214313" cy="134937"/>
          </a:xfrm>
          <a:prstGeom prst="rect">
            <a:avLst/>
          </a:prstGeom>
          <a:noFill/>
          <a:ln w="9525">
            <a:noFill/>
            <a:miter lim="800000"/>
            <a:headEnd/>
            <a:tailEnd/>
          </a:ln>
        </p:spPr>
        <p:txBody>
          <a:bodyPr wrap="none" lIns="0" tIns="0" rIns="0" bIns="0">
            <a:spAutoFit/>
          </a:bodyPr>
          <a:lstStyle/>
          <a:p>
            <a:pPr marL="1588" indent="-1588"/>
            <a:r>
              <a:rPr lang="en-US" sz="1100" dirty="0">
                <a:solidFill>
                  <a:srgbClr val="000000"/>
                </a:solidFill>
                <a:latin typeface="Myriad Pro" pitchFamily="34" charset="0"/>
                <a:ea typeface="MS PGothic" pitchFamily="34" charset="-128"/>
              </a:rPr>
              <a:t>600</a:t>
            </a:r>
            <a:endParaRPr lang="en-US" sz="1800" dirty="0">
              <a:solidFill>
                <a:prstClr val="black"/>
              </a:solidFill>
              <a:latin typeface="Tahoma" pitchFamily="34" charset="0"/>
              <a:ea typeface="MS PGothic" pitchFamily="34" charset="-128"/>
            </a:endParaRPr>
          </a:p>
        </p:txBody>
      </p:sp>
      <p:sp>
        <p:nvSpPr>
          <p:cNvPr id="30899" name="Rectangle 179"/>
          <p:cNvSpPr>
            <a:spLocks noChangeArrowheads="1"/>
          </p:cNvSpPr>
          <p:nvPr/>
        </p:nvSpPr>
        <p:spPr bwMode="auto">
          <a:xfrm>
            <a:off x="5575058" y="5978632"/>
            <a:ext cx="2576026" cy="215444"/>
          </a:xfrm>
          <a:prstGeom prst="rect">
            <a:avLst/>
          </a:prstGeom>
          <a:noFill/>
          <a:ln w="9525">
            <a:noFill/>
            <a:miter lim="800000"/>
            <a:headEnd/>
            <a:tailEnd/>
          </a:ln>
        </p:spPr>
        <p:txBody>
          <a:bodyPr wrap="none" lIns="0" tIns="0" rIns="0" bIns="0">
            <a:spAutoFit/>
          </a:bodyPr>
          <a:lstStyle/>
          <a:p>
            <a:pPr marL="1588" indent="-1588" algn="ctr"/>
            <a:r>
              <a:rPr lang="en-US" sz="1400" dirty="0">
                <a:solidFill>
                  <a:srgbClr val="000000"/>
                </a:solidFill>
                <a:latin typeface="Myriad Pro" pitchFamily="34" charset="0"/>
                <a:ea typeface="MS PGothic" pitchFamily="34" charset="-128"/>
              </a:rPr>
              <a:t>Quantity of apartments (millions)</a:t>
            </a:r>
            <a:endParaRPr lang="en-US" sz="1400" dirty="0">
              <a:solidFill>
                <a:prstClr val="black"/>
              </a:solidFill>
              <a:latin typeface="Tahoma" pitchFamily="34" charset="0"/>
              <a:ea typeface="MS PGothic" pitchFamily="34" charset="-128"/>
            </a:endParaRPr>
          </a:p>
        </p:txBody>
      </p:sp>
      <p:sp>
        <p:nvSpPr>
          <p:cNvPr id="30917" name="Rectangle 197"/>
          <p:cNvSpPr>
            <a:spLocks noChangeArrowheads="1"/>
          </p:cNvSpPr>
          <p:nvPr/>
        </p:nvSpPr>
        <p:spPr bwMode="auto">
          <a:xfrm>
            <a:off x="2854113" y="1441548"/>
            <a:ext cx="1440160" cy="430887"/>
          </a:xfrm>
          <a:prstGeom prst="rect">
            <a:avLst/>
          </a:prstGeom>
          <a:noFill/>
          <a:ln w="9525">
            <a:noFill/>
            <a:miter lim="800000"/>
            <a:headEnd/>
            <a:tailEnd/>
          </a:ln>
        </p:spPr>
        <p:txBody>
          <a:bodyPr wrap="square" lIns="0" tIns="0" rIns="0" bIns="0">
            <a:spAutoFit/>
          </a:bodyPr>
          <a:lstStyle/>
          <a:p>
            <a:pPr marL="1588" indent="-1588" algn="ctr"/>
            <a:r>
              <a:rPr lang="en-US" sz="1400" dirty="0">
                <a:solidFill>
                  <a:srgbClr val="000000"/>
                </a:solidFill>
                <a:latin typeface="Myriad Pro" pitchFamily="34" charset="0"/>
                <a:ea typeface="MS PGothic" pitchFamily="34" charset="-128"/>
              </a:rPr>
              <a:t>Monthly rent </a:t>
            </a:r>
            <a:br>
              <a:rPr lang="en-US" sz="1400" dirty="0">
                <a:solidFill>
                  <a:srgbClr val="000000"/>
                </a:solidFill>
                <a:latin typeface="Myriad Pro" pitchFamily="34" charset="0"/>
                <a:ea typeface="MS PGothic" pitchFamily="34" charset="-128"/>
              </a:rPr>
            </a:br>
            <a:r>
              <a:rPr lang="en-US" sz="1400" dirty="0">
                <a:solidFill>
                  <a:srgbClr val="000000"/>
                </a:solidFill>
                <a:latin typeface="Myriad Pro" pitchFamily="34" charset="0"/>
                <a:ea typeface="MS PGothic" pitchFamily="34" charset="-128"/>
              </a:rPr>
              <a:t>(per apartment)</a:t>
            </a:r>
            <a:endParaRPr lang="en-US" sz="1400" dirty="0">
              <a:solidFill>
                <a:prstClr val="black"/>
              </a:solidFill>
              <a:latin typeface="Tahoma" pitchFamily="34" charset="0"/>
              <a:ea typeface="MS PGothic" pitchFamily="34" charset="-128"/>
            </a:endParaRPr>
          </a:p>
        </p:txBody>
      </p:sp>
      <p:sp>
        <p:nvSpPr>
          <p:cNvPr id="30918" name="Rectangle 198"/>
          <p:cNvSpPr>
            <a:spLocks noChangeArrowheads="1"/>
          </p:cNvSpPr>
          <p:nvPr/>
        </p:nvSpPr>
        <p:spPr bwMode="auto">
          <a:xfrm>
            <a:off x="6932921" y="5004692"/>
            <a:ext cx="129844" cy="215444"/>
          </a:xfrm>
          <a:prstGeom prst="rect">
            <a:avLst/>
          </a:prstGeom>
          <a:noFill/>
          <a:ln w="9525">
            <a:noFill/>
            <a:miter lim="800000"/>
            <a:headEnd/>
            <a:tailEnd/>
          </a:ln>
        </p:spPr>
        <p:txBody>
          <a:bodyPr wrap="none" lIns="0" tIns="0" rIns="0" bIns="0">
            <a:spAutoFit/>
          </a:bodyPr>
          <a:lstStyle/>
          <a:p>
            <a:pPr marL="1588" indent="-1588"/>
            <a:r>
              <a:rPr lang="en-US" sz="1400" i="1" dirty="0">
                <a:solidFill>
                  <a:srgbClr val="000000"/>
                </a:solidFill>
                <a:latin typeface="Myriad Pro" pitchFamily="34" charset="0"/>
                <a:ea typeface="MS PGothic" pitchFamily="34" charset="-128"/>
              </a:rPr>
              <a:t>D</a:t>
            </a:r>
            <a:endParaRPr lang="en-US" sz="1400" i="1" dirty="0">
              <a:solidFill>
                <a:prstClr val="black"/>
              </a:solidFill>
              <a:latin typeface="Tahoma" pitchFamily="34" charset="0"/>
              <a:ea typeface="MS PGothic" pitchFamily="34" charset="-128"/>
            </a:endParaRPr>
          </a:p>
        </p:txBody>
      </p:sp>
      <p:sp>
        <p:nvSpPr>
          <p:cNvPr id="30920" name="Rectangle 200"/>
          <p:cNvSpPr>
            <a:spLocks noChangeArrowheads="1"/>
          </p:cNvSpPr>
          <p:nvPr/>
        </p:nvSpPr>
        <p:spPr bwMode="auto">
          <a:xfrm>
            <a:off x="6944034" y="2290067"/>
            <a:ext cx="120226" cy="215444"/>
          </a:xfrm>
          <a:prstGeom prst="rect">
            <a:avLst/>
          </a:prstGeom>
          <a:noFill/>
          <a:ln w="9525">
            <a:noFill/>
            <a:miter lim="800000"/>
            <a:headEnd/>
            <a:tailEnd/>
          </a:ln>
        </p:spPr>
        <p:txBody>
          <a:bodyPr wrap="none" lIns="0" tIns="0" rIns="0" bIns="0">
            <a:spAutoFit/>
          </a:bodyPr>
          <a:lstStyle/>
          <a:p>
            <a:pPr marL="1588" indent="-1588"/>
            <a:r>
              <a:rPr lang="en-US" sz="1400" i="1" dirty="0">
                <a:solidFill>
                  <a:srgbClr val="000000"/>
                </a:solidFill>
                <a:latin typeface="Myriad Pro" pitchFamily="34" charset="0"/>
                <a:ea typeface="MS PGothic" pitchFamily="34" charset="-128"/>
              </a:rPr>
              <a:t>S</a:t>
            </a:r>
            <a:endParaRPr lang="en-US" sz="1400" i="1" dirty="0">
              <a:solidFill>
                <a:prstClr val="black"/>
              </a:solidFill>
              <a:latin typeface="Tahoma" pitchFamily="34" charset="0"/>
              <a:ea typeface="MS PGothic" pitchFamily="34" charset="-128"/>
            </a:endParaRPr>
          </a:p>
        </p:txBody>
      </p:sp>
      <p:sp>
        <p:nvSpPr>
          <p:cNvPr id="142" name="Line 158"/>
          <p:cNvSpPr>
            <a:spLocks noChangeShapeType="1"/>
          </p:cNvSpPr>
          <p:nvPr/>
        </p:nvSpPr>
        <p:spPr bwMode="auto">
          <a:xfrm>
            <a:off x="4338637" y="2512219"/>
            <a:ext cx="1904999" cy="1888331"/>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143" name="Rectangle 179"/>
          <p:cNvSpPr>
            <a:spLocks noChangeArrowheads="1"/>
          </p:cNvSpPr>
          <p:nvPr/>
        </p:nvSpPr>
        <p:spPr bwMode="auto">
          <a:xfrm>
            <a:off x="4376658" y="3595324"/>
            <a:ext cx="870338" cy="430887"/>
          </a:xfrm>
          <a:prstGeom prst="rect">
            <a:avLst/>
          </a:prstGeom>
          <a:noFill/>
          <a:ln w="9525">
            <a:noFill/>
            <a:miter lim="800000"/>
            <a:headEnd/>
            <a:tailEnd/>
          </a:ln>
        </p:spPr>
        <p:txBody>
          <a:bodyPr wrap="square" lIns="0" tIns="0" rIns="0" bIns="0">
            <a:spAutoFit/>
          </a:bodyPr>
          <a:lstStyle/>
          <a:p>
            <a:pPr marL="1588" indent="-1588" algn="ctr"/>
            <a:r>
              <a:rPr lang="en-US" sz="1400" b="1" dirty="0">
                <a:solidFill>
                  <a:srgbClr val="FF0000"/>
                </a:solidFill>
                <a:latin typeface="Times New Roman"/>
                <a:ea typeface="MS PGothic" pitchFamily="34" charset="-128"/>
              </a:rPr>
              <a:t>WANT to trade</a:t>
            </a:r>
          </a:p>
        </p:txBody>
      </p:sp>
      <p:cxnSp>
        <p:nvCxnSpPr>
          <p:cNvPr id="144" name="Straight Arrow Connector 143"/>
          <p:cNvCxnSpPr/>
          <p:nvPr/>
        </p:nvCxnSpPr>
        <p:spPr>
          <a:xfrm flipV="1">
            <a:off x="4851894" y="3261617"/>
            <a:ext cx="199840" cy="325508"/>
          </a:xfrm>
          <a:prstGeom prst="straightConnector1">
            <a:avLst/>
          </a:prstGeom>
          <a:ln w="1905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4654705" y="4026211"/>
            <a:ext cx="0" cy="621989"/>
          </a:xfrm>
          <a:prstGeom prst="straightConnector1">
            <a:avLst/>
          </a:prstGeom>
          <a:ln w="1905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146" name="Line 60"/>
          <p:cNvSpPr>
            <a:spLocks noChangeShapeType="1"/>
          </p:cNvSpPr>
          <p:nvPr/>
        </p:nvSpPr>
        <p:spPr bwMode="auto">
          <a:xfrm>
            <a:off x="7253060" y="4233182"/>
            <a:ext cx="0" cy="138113"/>
          </a:xfrm>
          <a:prstGeom prst="line">
            <a:avLst/>
          </a:prstGeom>
          <a:noFill/>
          <a:ln w="7938">
            <a:solidFill>
              <a:srgbClr val="000000"/>
            </a:solidFill>
            <a:miter lim="800000"/>
            <a:headEnd/>
            <a:tailEnd/>
          </a:ln>
        </p:spPr>
        <p:txBody>
          <a:bodyPr/>
          <a:lstStyle/>
          <a:p>
            <a:endParaRPr lang="en-US" dirty="0">
              <a:solidFill>
                <a:prstClr val="black"/>
              </a:solidFill>
              <a:latin typeface="Times New Roman" pitchFamily="18" charset="0"/>
              <a:ea typeface="MS PGothic" pitchFamily="34" charset="-128"/>
            </a:endParaRPr>
          </a:p>
        </p:txBody>
      </p:sp>
      <p:sp>
        <p:nvSpPr>
          <p:cNvPr id="147" name="Line 83"/>
          <p:cNvSpPr>
            <a:spLocks noChangeShapeType="1"/>
          </p:cNvSpPr>
          <p:nvPr/>
        </p:nvSpPr>
        <p:spPr bwMode="auto">
          <a:xfrm>
            <a:off x="3711075" y="4388757"/>
            <a:ext cx="4013471" cy="0"/>
          </a:xfrm>
          <a:prstGeom prst="line">
            <a:avLst/>
          </a:prstGeom>
          <a:noFill/>
          <a:ln w="22225">
            <a:solidFill>
              <a:srgbClr val="000000"/>
            </a:solidFill>
            <a:miter lim="800000"/>
            <a:headEnd/>
            <a:tailEnd/>
          </a:ln>
        </p:spPr>
        <p:txBody>
          <a:bodyPr/>
          <a:lstStyle/>
          <a:p>
            <a:endParaRPr lang="en-US" dirty="0">
              <a:solidFill>
                <a:prstClr val="black"/>
              </a:solidFill>
              <a:latin typeface="Times New Roman" pitchFamily="18" charset="0"/>
              <a:ea typeface="MS PGothic" pitchFamily="34" charset="-128"/>
            </a:endParaRPr>
          </a:p>
        </p:txBody>
      </p:sp>
      <p:sp>
        <p:nvSpPr>
          <p:cNvPr id="148" name="Rectangle 97"/>
          <p:cNvSpPr>
            <a:spLocks noChangeArrowheads="1"/>
          </p:cNvSpPr>
          <p:nvPr/>
        </p:nvSpPr>
        <p:spPr bwMode="auto">
          <a:xfrm>
            <a:off x="6872482" y="3772807"/>
            <a:ext cx="727075" cy="430887"/>
          </a:xfrm>
          <a:prstGeom prst="rect">
            <a:avLst/>
          </a:prstGeom>
          <a:noFill/>
          <a:ln w="9525">
            <a:noFill/>
            <a:miter lim="800000"/>
            <a:headEnd/>
            <a:tailEnd/>
          </a:ln>
        </p:spPr>
        <p:txBody>
          <a:bodyPr lIns="0" tIns="0" rIns="0" bIns="0">
            <a:spAutoFit/>
          </a:bodyPr>
          <a:lstStyle/>
          <a:p>
            <a:pPr marL="1588" indent="-1588" algn="ctr"/>
            <a:r>
              <a:rPr lang="en-US" sz="1400" dirty="0">
                <a:solidFill>
                  <a:srgbClr val="000000"/>
                </a:solidFill>
                <a:latin typeface="Myriad Pro" pitchFamily="34" charset="0"/>
                <a:ea typeface="MS PGothic" pitchFamily="34" charset="-128"/>
              </a:rPr>
              <a:t>Price ceiling</a:t>
            </a:r>
            <a:endParaRPr lang="en-US" sz="1400" dirty="0">
              <a:solidFill>
                <a:prstClr val="black"/>
              </a:solidFill>
              <a:latin typeface="Tahoma" pitchFamily="34" charset="0"/>
              <a:ea typeface="MS PGothic" pitchFamily="34" charset="-128"/>
            </a:endParaRPr>
          </a:p>
        </p:txBody>
      </p:sp>
      <p:sp>
        <p:nvSpPr>
          <p:cNvPr id="49" name="Rectangle 179"/>
          <p:cNvSpPr>
            <a:spLocks noChangeArrowheads="1"/>
          </p:cNvSpPr>
          <p:nvPr/>
        </p:nvSpPr>
        <p:spPr bwMode="auto">
          <a:xfrm>
            <a:off x="-34290" y="2652314"/>
            <a:ext cx="2984809" cy="923330"/>
          </a:xfrm>
          <a:prstGeom prst="rect">
            <a:avLst/>
          </a:prstGeom>
          <a:noFill/>
          <a:ln w="9525">
            <a:noFill/>
            <a:miter lim="800000"/>
            <a:headEnd/>
            <a:tailEnd/>
          </a:ln>
        </p:spPr>
        <p:txBody>
          <a:bodyPr wrap="square" lIns="0" tIns="0" rIns="0" bIns="0">
            <a:spAutoFit/>
          </a:bodyPr>
          <a:lstStyle/>
          <a:p>
            <a:pPr marL="1588" indent="-1588" algn="ctr"/>
            <a:r>
              <a:rPr lang="en-US" sz="2000" b="1" dirty="0" smtClean="0">
                <a:solidFill>
                  <a:srgbClr val="FF0000"/>
                </a:solidFill>
                <a:latin typeface="Times New Roman"/>
                <a:ea typeface="MS PGothic" pitchFamily="34" charset="-128"/>
              </a:rPr>
              <a:t>Who says sellers should be voluntary participants?  FORCE them to supply</a:t>
            </a:r>
            <a:endParaRPr lang="en-US" sz="2000" b="1" dirty="0">
              <a:solidFill>
                <a:srgbClr val="FF0000"/>
              </a:solidFill>
              <a:latin typeface="Times New Roman"/>
              <a:ea typeface="MS PGothic" pitchFamily="34" charset="-128"/>
            </a:endParaRPr>
          </a:p>
        </p:txBody>
      </p:sp>
      <p:sp>
        <p:nvSpPr>
          <p:cNvPr id="50" name="Rectangle 179"/>
          <p:cNvSpPr>
            <a:spLocks noChangeArrowheads="1"/>
          </p:cNvSpPr>
          <p:nvPr/>
        </p:nvSpPr>
        <p:spPr bwMode="auto">
          <a:xfrm>
            <a:off x="110490" y="3927092"/>
            <a:ext cx="2984809" cy="1231106"/>
          </a:xfrm>
          <a:prstGeom prst="rect">
            <a:avLst/>
          </a:prstGeom>
          <a:noFill/>
          <a:ln w="9525">
            <a:noFill/>
            <a:miter lim="800000"/>
            <a:headEnd/>
            <a:tailEnd/>
          </a:ln>
        </p:spPr>
        <p:txBody>
          <a:bodyPr wrap="square" lIns="0" tIns="0" rIns="0" bIns="0">
            <a:spAutoFit/>
          </a:bodyPr>
          <a:lstStyle/>
          <a:p>
            <a:pPr marL="1588" indent="-1588" algn="ctr"/>
            <a:r>
              <a:rPr lang="en-US" sz="2000" b="1" dirty="0" smtClean="0">
                <a:latin typeface="Times New Roman"/>
                <a:ea typeface="MS PGothic" pitchFamily="34" charset="-128"/>
                <a:sym typeface="Wingdings" panose="05000000000000000000" pitchFamily="2" charset="2"/>
              </a:rPr>
              <a:t> Begin with markets where the boundaries are sharper.  E.g., military manpower, land use </a:t>
            </a:r>
            <a:endParaRPr lang="en-US" sz="2000" b="1" dirty="0">
              <a:latin typeface="Times New Roman"/>
              <a:ea typeface="MS PGothic" pitchFamily="34" charset="-128"/>
            </a:endParaRPr>
          </a:p>
        </p:txBody>
      </p:sp>
    </p:spTree>
    <p:extLst>
      <p:ext uri="{BB962C8B-B14F-4D97-AF65-F5344CB8AC3E}">
        <p14:creationId xmlns:p14="http://schemas.microsoft.com/office/powerpoint/2010/main" val="3419478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wipe(left)">
                                      <p:cBhvr>
                                        <p:cTn id="10" dur="500"/>
                                        <p:tgtEl>
                                          <p:spTgt spid="14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p:bldP spid="146" grpId="0" animBg="1"/>
      <p:bldP spid="147" grpId="0" animBg="1"/>
      <p:bldP spid="1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1026"/>
          <p:cNvSpPr>
            <a:spLocks noGrp="1" noChangeArrowheads="1"/>
          </p:cNvSpPr>
          <p:nvPr>
            <p:ph type="title"/>
          </p:nvPr>
        </p:nvSpPr>
        <p:spPr>
          <a:xfrm>
            <a:off x="381000" y="0"/>
            <a:ext cx="8305800" cy="838200"/>
          </a:xfrm>
        </p:spPr>
        <p:txBody>
          <a:bodyPr/>
          <a:lstStyle/>
          <a:p>
            <a:pPr eaLnBrk="1" hangingPunct="1"/>
            <a:r>
              <a:rPr lang="en-US" altLang="en-US" sz="3600" dirty="0" smtClean="0"/>
              <a:t>Allocation: Who Will Supply?</a:t>
            </a:r>
            <a:endParaRPr lang="en-US" altLang="en-US" sz="3200" dirty="0" smtClean="0"/>
          </a:p>
        </p:txBody>
      </p:sp>
      <p:sp>
        <p:nvSpPr>
          <p:cNvPr id="41987" name="Rectangle 1027"/>
          <p:cNvSpPr>
            <a:spLocks noGrp="1" noChangeArrowheads="1"/>
          </p:cNvSpPr>
          <p:nvPr>
            <p:ph type="body" idx="1"/>
          </p:nvPr>
        </p:nvSpPr>
        <p:spPr>
          <a:xfrm>
            <a:off x="381000" y="3210932"/>
            <a:ext cx="8686800" cy="3418467"/>
          </a:xfrm>
        </p:spPr>
        <p:txBody>
          <a:bodyPr/>
          <a:lstStyle/>
          <a:p>
            <a:pPr eaLnBrk="1" hangingPunct="1"/>
            <a:r>
              <a:rPr lang="en-US" altLang="en-US" dirty="0" smtClean="0"/>
              <a:t>Version </a:t>
            </a:r>
            <a:r>
              <a:rPr lang="en-US" altLang="en-US" dirty="0"/>
              <a:t>1</a:t>
            </a:r>
            <a:r>
              <a:rPr lang="en-US" altLang="en-US" dirty="0" smtClean="0"/>
              <a:t>: Lotteries/universal</a:t>
            </a:r>
          </a:p>
          <a:p>
            <a:pPr eaLnBrk="1" hangingPunct="1"/>
            <a:r>
              <a:rPr lang="en-US" altLang="en-US" dirty="0"/>
              <a:t>Version 2: Buyout (a.k.a. </a:t>
            </a:r>
            <a:r>
              <a:rPr lang="en-US" altLang="en-US" dirty="0" smtClean="0"/>
              <a:t>commutation or ransom) </a:t>
            </a:r>
            <a:r>
              <a:rPr lang="en-US" altLang="en-US" dirty="0"/>
              <a:t>fee, or hire a </a:t>
            </a:r>
            <a:r>
              <a:rPr lang="en-US" altLang="en-US" dirty="0" smtClean="0"/>
              <a:t>substitute</a:t>
            </a:r>
            <a:endParaRPr lang="en-US" altLang="en-US" dirty="0"/>
          </a:p>
          <a:p>
            <a:pPr eaLnBrk="1" hangingPunct="1"/>
            <a:r>
              <a:rPr lang="en-US" altLang="en-US" dirty="0" smtClean="0"/>
              <a:t>Version 3</a:t>
            </a:r>
            <a:r>
              <a:rPr lang="en-US" altLang="en-US" dirty="0"/>
              <a:t>: Regulators choose</a:t>
            </a:r>
            <a:endParaRPr lang="en-US" altLang="en-US" dirty="0" smtClean="0"/>
          </a:p>
          <a:p>
            <a:pPr eaLnBrk="1" hangingPunct="1"/>
            <a:r>
              <a:rPr lang="en-US" altLang="en-US" dirty="0" smtClean="0"/>
              <a:t>Mixing these 1 &amp; 3 with volunteers</a:t>
            </a:r>
            <a:endParaRPr lang="en-US" altLang="en-US" dirty="0"/>
          </a:p>
          <a:p>
            <a:pPr eaLnBrk="1" hangingPunct="1"/>
            <a:endParaRPr lang="en-US" altLang="en-US" dirty="0" smtClean="0"/>
          </a:p>
        </p:txBody>
      </p:sp>
      <p:pic>
        <p:nvPicPr>
          <p:cNvPr id="119810" name="Picture 2" descr="Z:\SkyDrive\econ260\price controls\Branka_18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66" t="28596" r="8639" b="14333"/>
          <a:stretch/>
        </p:blipFill>
        <p:spPr bwMode="auto">
          <a:xfrm>
            <a:off x="1600200" y="727710"/>
            <a:ext cx="5715000" cy="248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Rectangle 39"/>
          <p:cNvSpPr/>
          <p:nvPr/>
        </p:nvSpPr>
        <p:spPr>
          <a:xfrm>
            <a:off x="1333499" y="4084320"/>
            <a:ext cx="2828925" cy="1835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34708" y="4090988"/>
            <a:ext cx="2839516" cy="926782"/>
          </a:xfrm>
          <a:prstGeom prst="rect">
            <a:avLst/>
          </a:pr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5400000">
            <a:off x="1834699" y="3551689"/>
            <a:ext cx="1804988" cy="2874060"/>
          </a:xfrm>
          <a:prstGeom prst="triangle">
            <a:avLst>
              <a:gd name="adj" fmla="val 0"/>
            </a:avLst>
          </a:pr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685800" y="152400"/>
            <a:ext cx="7772400" cy="685800"/>
          </a:xfrm>
        </p:spPr>
        <p:txBody>
          <a:bodyPr/>
          <a:lstStyle/>
          <a:p>
            <a:pPr eaLnBrk="1" hangingPunct="1"/>
            <a:r>
              <a:rPr lang="en-US" altLang="en-US" dirty="0" smtClean="0">
                <a:solidFill>
                  <a:schemeClr val="bg2"/>
                </a:solidFill>
              </a:rPr>
              <a:t>Lotteries: the AC curve again</a:t>
            </a:r>
          </a:p>
        </p:txBody>
      </p:sp>
      <p:sp>
        <p:nvSpPr>
          <p:cNvPr id="9219" name="Line 5"/>
          <p:cNvSpPr>
            <a:spLocks noChangeShapeType="1"/>
          </p:cNvSpPr>
          <p:nvPr/>
        </p:nvSpPr>
        <p:spPr bwMode="auto">
          <a:xfrm flipV="1">
            <a:off x="1309688" y="938213"/>
            <a:ext cx="0" cy="498157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 name="Line 6"/>
          <p:cNvSpPr>
            <a:spLocks noChangeShapeType="1"/>
          </p:cNvSpPr>
          <p:nvPr/>
        </p:nvSpPr>
        <p:spPr bwMode="auto">
          <a:xfrm>
            <a:off x="1295400" y="5929313"/>
            <a:ext cx="65532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Text Box 7"/>
          <p:cNvSpPr txBox="1">
            <a:spLocks noChangeArrowheads="1"/>
          </p:cNvSpPr>
          <p:nvPr/>
        </p:nvSpPr>
        <p:spPr bwMode="auto">
          <a:xfrm>
            <a:off x="6843713" y="5986463"/>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i="1">
                <a:solidFill>
                  <a:schemeClr val="bg2"/>
                </a:solidFill>
                <a:latin typeface="Arial" charset="0"/>
                <a:cs typeface="Arial" charset="0"/>
              </a:rPr>
              <a:t>m</a:t>
            </a:r>
            <a:r>
              <a:rPr lang="en-US" altLang="en-US" sz="1800">
                <a:solidFill>
                  <a:schemeClr val="bg2"/>
                </a:solidFill>
                <a:latin typeface="Arial" charset="0"/>
                <a:cs typeface="Arial" charset="0"/>
              </a:rPr>
              <a:t> = personnel per capita</a:t>
            </a:r>
          </a:p>
        </p:txBody>
      </p:sp>
      <p:sp>
        <p:nvSpPr>
          <p:cNvPr id="9222" name="Text Box 8"/>
          <p:cNvSpPr txBox="1">
            <a:spLocks noChangeArrowheads="1"/>
          </p:cNvSpPr>
          <p:nvPr/>
        </p:nvSpPr>
        <p:spPr bwMode="auto">
          <a:xfrm>
            <a:off x="62484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1</a:t>
            </a:r>
          </a:p>
        </p:txBody>
      </p:sp>
      <p:sp>
        <p:nvSpPr>
          <p:cNvPr id="9223" name="Text Box 9"/>
          <p:cNvSpPr txBox="1">
            <a:spLocks noChangeArrowheads="1"/>
          </p:cNvSpPr>
          <p:nvPr/>
        </p:nvSpPr>
        <p:spPr bwMode="auto">
          <a:xfrm>
            <a:off x="11430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0</a:t>
            </a:r>
          </a:p>
        </p:txBody>
      </p:sp>
      <p:sp>
        <p:nvSpPr>
          <p:cNvPr id="71690" name="Line 10"/>
          <p:cNvSpPr>
            <a:spLocks noChangeShapeType="1"/>
          </p:cNvSpPr>
          <p:nvPr/>
        </p:nvSpPr>
        <p:spPr bwMode="auto">
          <a:xfrm flipV="1">
            <a:off x="6397625" y="2667000"/>
            <a:ext cx="3175" cy="3348038"/>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3" name="Line 11"/>
          <p:cNvSpPr>
            <a:spLocks noChangeShapeType="1"/>
          </p:cNvSpPr>
          <p:nvPr/>
        </p:nvSpPr>
        <p:spPr bwMode="auto">
          <a:xfrm flipV="1">
            <a:off x="1600200" y="2647950"/>
            <a:ext cx="4814888" cy="306705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8"/>
          <p:cNvSpPr>
            <a:spLocks noChangeShapeType="1"/>
          </p:cNvSpPr>
          <p:nvPr/>
        </p:nvSpPr>
        <p:spPr bwMode="auto">
          <a:xfrm flipV="1">
            <a:off x="3989070" y="3467448"/>
            <a:ext cx="2617470" cy="944532"/>
          </a:xfrm>
          <a:prstGeom prst="line">
            <a:avLst/>
          </a:prstGeom>
          <a:noFill/>
          <a:ln w="9525">
            <a:solidFill>
              <a:srgbClr val="FF0000"/>
            </a:solidFill>
            <a:round/>
            <a:headEnd type="triangle" w="lg" len="lg"/>
            <a:tailEnd/>
          </a:ln>
          <a:extLst>
            <a:ext uri="{909E8E84-426E-40DD-AFC4-6F175D3DCCD1}">
              <a14:hiddenFill xmlns:a14="http://schemas.microsoft.com/office/drawing/2010/main">
                <a:noFill/>
              </a14:hiddenFill>
            </a:ext>
          </a:extLst>
        </p:spPr>
        <p:txBody>
          <a:bodyPr/>
          <a:lstStyle/>
          <a:p>
            <a:endParaRPr lang="en-US"/>
          </a:p>
        </p:txBody>
      </p:sp>
      <p:sp>
        <p:nvSpPr>
          <p:cNvPr id="9237" name="Text Box 29"/>
          <p:cNvSpPr txBox="1">
            <a:spLocks noChangeArrowheads="1"/>
          </p:cNvSpPr>
          <p:nvPr/>
        </p:nvSpPr>
        <p:spPr bwMode="auto">
          <a:xfrm>
            <a:off x="6606540" y="300866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dirty="0" smtClean="0">
                <a:solidFill>
                  <a:srgbClr val="FF0000"/>
                </a:solidFill>
                <a:latin typeface="Arial" charset="0"/>
                <a:cs typeface="Arial" charset="0"/>
              </a:rPr>
              <a:t>social gain </a:t>
            </a:r>
            <a:r>
              <a:rPr lang="en-US" altLang="en-US" sz="1800" dirty="0">
                <a:solidFill>
                  <a:srgbClr val="FF0000"/>
                </a:solidFill>
                <a:latin typeface="Arial" charset="0"/>
                <a:cs typeface="Arial" charset="0"/>
              </a:rPr>
              <a:t>from market selection</a:t>
            </a:r>
          </a:p>
        </p:txBody>
      </p:sp>
      <p:sp>
        <p:nvSpPr>
          <p:cNvPr id="9233" name="Line 18"/>
          <p:cNvSpPr>
            <a:spLocks noChangeShapeType="1"/>
          </p:cNvSpPr>
          <p:nvPr/>
        </p:nvSpPr>
        <p:spPr bwMode="auto">
          <a:xfrm flipH="1">
            <a:off x="1295400" y="4343400"/>
            <a:ext cx="5105400"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Text Box 36"/>
          <p:cNvSpPr txBox="1">
            <a:spLocks noChangeArrowheads="1"/>
          </p:cNvSpPr>
          <p:nvPr/>
        </p:nvSpPr>
        <p:spPr bwMode="auto">
          <a:xfrm>
            <a:off x="76200" y="3751262"/>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dirty="0" err="1">
                <a:solidFill>
                  <a:schemeClr val="bg2"/>
                </a:solidFill>
                <a:latin typeface="Arial" charset="0"/>
                <a:cs typeface="Arial" charset="0"/>
              </a:rPr>
              <a:t>avg</a:t>
            </a:r>
            <a:r>
              <a:rPr lang="en-US" altLang="en-US" sz="1800" dirty="0">
                <a:solidFill>
                  <a:schemeClr val="bg2"/>
                </a:solidFill>
                <a:latin typeface="Arial" charset="0"/>
                <a:cs typeface="Arial" charset="0"/>
              </a:rPr>
              <a:t> social cost of random selection</a:t>
            </a:r>
          </a:p>
        </p:txBody>
      </p:sp>
      <p:sp>
        <p:nvSpPr>
          <p:cNvPr id="9231" name="Line 12"/>
          <p:cNvSpPr>
            <a:spLocks noChangeShapeType="1"/>
          </p:cNvSpPr>
          <p:nvPr/>
        </p:nvSpPr>
        <p:spPr bwMode="auto">
          <a:xfrm flipV="1">
            <a:off x="1600200" y="4346575"/>
            <a:ext cx="4786313" cy="1444625"/>
          </a:xfrm>
          <a:prstGeom prst="line">
            <a:avLst/>
          </a:prstGeom>
          <a:noFill/>
          <a:ln w="38100">
            <a:solidFill>
              <a:srgbClr val="0099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5667103" y="2177445"/>
                <a:ext cx="2392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𝑺</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r>
                        <a:rPr lang="en-US" altLang="en-US" b="1" i="1" smtClean="0">
                          <a:solidFill>
                            <a:srgbClr val="009900"/>
                          </a:solidFill>
                          <a:latin typeface="Cambria Math"/>
                        </a:rPr>
                        <m:t>=</m:t>
                      </m:r>
                      <m:r>
                        <a:rPr lang="en-US" altLang="en-US" b="1" i="1" smtClean="0">
                          <a:solidFill>
                            <a:srgbClr val="009900"/>
                          </a:solidFill>
                          <a:latin typeface="Cambria Math"/>
                        </a:rPr>
                        <m:t>𝑴𝑪</m:t>
                      </m:r>
                      <m:r>
                        <a:rPr lang="en-US" altLang="en-US" b="1" i="1" smtClean="0">
                          <a:solidFill>
                            <a:srgbClr val="009900"/>
                          </a:solidFill>
                          <a:latin typeface="Cambria Math"/>
                        </a:rPr>
                        <m:t>(</m:t>
                      </m:r>
                      <m:r>
                        <a:rPr lang="en-US" altLang="en-US" b="1" i="1" smtClean="0">
                          <a:solidFill>
                            <a:srgbClr val="009900"/>
                          </a:solidFill>
                          <a:latin typeface="Cambria Math"/>
                        </a:rPr>
                        <m:t>𝒎</m:t>
                      </m:r>
                      <m:r>
                        <a:rPr lang="en-US" altLang="en-US" b="1" i="1" smtClean="0">
                          <a:solidFill>
                            <a:srgbClr val="009900"/>
                          </a:solidFill>
                          <a:latin typeface="Cambria Math"/>
                        </a:rPr>
                        <m:t>)</m:t>
                      </m:r>
                    </m:oMath>
                  </m:oMathPara>
                </a14:m>
                <a:endParaRPr lang="en-US" b="1" dirty="0">
                  <a:solidFill>
                    <a:srgbClr val="0099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667103" y="2177445"/>
                <a:ext cx="2392000" cy="461665"/>
              </a:xfrm>
              <a:prstGeom prst="rect">
                <a:avLst/>
              </a:prstGeom>
              <a:blipFill rotWithShape="1">
                <a:blip r:embed="rId3"/>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6367463" y="3941988"/>
                <a:ext cx="2039726" cy="1260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𝑨𝑪</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r>
                        <a:rPr lang="en-US" altLang="en-US" b="1" i="1" smtClean="0">
                          <a:solidFill>
                            <a:srgbClr val="009900"/>
                          </a:solidFill>
                          <a:latin typeface="Cambria Math"/>
                        </a:rPr>
                        <m:t>=</m:t>
                      </m:r>
                    </m:oMath>
                  </m:oMathPara>
                </a14:m>
                <a:endParaRPr lang="en-US" altLang="en-US" b="1" i="1" dirty="0" smtClean="0">
                  <a:solidFill>
                    <a:srgbClr val="009900"/>
                  </a:solidFill>
                  <a:latin typeface="Cambria Math"/>
                </a:endParaRPr>
              </a:p>
              <a:p>
                <a:pPr/>
                <a14:m>
                  <m:oMathPara xmlns:m="http://schemas.openxmlformats.org/officeDocument/2006/math">
                    <m:oMathParaPr>
                      <m:jc m:val="centerGroup"/>
                    </m:oMathParaPr>
                    <m:oMath xmlns:m="http://schemas.openxmlformats.org/officeDocument/2006/math">
                      <m:f>
                        <m:fPr>
                          <m:ctrlPr>
                            <a:rPr lang="en-US" altLang="en-US" b="1" i="1" smtClean="0">
                              <a:solidFill>
                                <a:srgbClr val="009900"/>
                              </a:solidFill>
                              <a:latin typeface="Cambria Math"/>
                            </a:rPr>
                          </m:ctrlPr>
                        </m:fPr>
                        <m:num>
                          <m:r>
                            <a:rPr lang="en-US" altLang="en-US" b="1" i="1" smtClean="0">
                              <a:solidFill>
                                <a:srgbClr val="009900"/>
                              </a:solidFill>
                              <a:latin typeface="Cambria Math"/>
                            </a:rPr>
                            <m:t>𝟏</m:t>
                          </m:r>
                        </m:num>
                        <m:den>
                          <m:r>
                            <a:rPr lang="en-US" altLang="en-US" b="1" i="1" smtClean="0">
                              <a:solidFill>
                                <a:srgbClr val="009900"/>
                              </a:solidFill>
                              <a:latin typeface="Cambria Math"/>
                            </a:rPr>
                            <m:t>𝒎</m:t>
                          </m:r>
                        </m:den>
                      </m:f>
                      <m:nary>
                        <m:naryPr>
                          <m:ctrlPr>
                            <a:rPr lang="en-US" altLang="en-US" b="1" i="1" smtClean="0">
                              <a:solidFill>
                                <a:srgbClr val="009900"/>
                              </a:solidFill>
                              <a:latin typeface="Cambria Math"/>
                            </a:rPr>
                          </m:ctrlPr>
                        </m:naryPr>
                        <m:sub>
                          <m:r>
                            <m:rPr>
                              <m:brk m:alnAt="23"/>
                            </m:rPr>
                            <a:rPr lang="en-US" altLang="en-US" b="1" i="1" smtClean="0">
                              <a:solidFill>
                                <a:srgbClr val="009900"/>
                              </a:solidFill>
                              <a:latin typeface="Cambria Math"/>
                            </a:rPr>
                            <m:t>𝟎</m:t>
                          </m:r>
                        </m:sub>
                        <m:sup>
                          <m:r>
                            <a:rPr lang="en-US" altLang="en-US" b="1" i="1" smtClean="0">
                              <a:solidFill>
                                <a:srgbClr val="009900"/>
                              </a:solidFill>
                              <a:latin typeface="Cambria Math"/>
                            </a:rPr>
                            <m:t>𝒎</m:t>
                          </m:r>
                        </m:sup>
                        <m:e>
                          <m:r>
                            <a:rPr lang="en-US" altLang="en-US" b="1" i="1" smtClean="0">
                              <a:solidFill>
                                <a:srgbClr val="009900"/>
                              </a:solidFill>
                              <a:latin typeface="Cambria Math"/>
                            </a:rPr>
                            <m:t>𝑺</m:t>
                          </m:r>
                          <m:d>
                            <m:dPr>
                              <m:ctrlPr>
                                <a:rPr lang="en-US" altLang="en-US" b="1" i="1" smtClean="0">
                                  <a:solidFill>
                                    <a:srgbClr val="009900"/>
                                  </a:solidFill>
                                  <a:latin typeface="Cambria Math"/>
                                </a:rPr>
                              </m:ctrlPr>
                            </m:dPr>
                            <m:e>
                              <m:r>
                                <a:rPr lang="en-US" altLang="en-US" b="1" i="1" smtClean="0">
                                  <a:solidFill>
                                    <a:srgbClr val="009900"/>
                                  </a:solidFill>
                                  <a:latin typeface="Cambria Math"/>
                                </a:rPr>
                                <m:t>𝒙</m:t>
                              </m:r>
                            </m:e>
                          </m:d>
                          <m:r>
                            <a:rPr lang="en-US" altLang="en-US" b="1" i="1" smtClean="0">
                              <a:solidFill>
                                <a:srgbClr val="009900"/>
                              </a:solidFill>
                              <a:latin typeface="Cambria Math"/>
                            </a:rPr>
                            <m:t>𝒅𝒙</m:t>
                          </m:r>
                        </m:e>
                      </m:nary>
                    </m:oMath>
                  </m:oMathPara>
                </a14:m>
                <a:endParaRPr lang="en-US" altLang="en-US" b="1" dirty="0" smtClean="0">
                  <a:solidFill>
                    <a:srgbClr val="00990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367463" y="3941988"/>
                <a:ext cx="2039726" cy="1260025"/>
              </a:xfrm>
              <a:prstGeom prst="rect">
                <a:avLst/>
              </a:prstGeom>
              <a:blipFill rotWithShape="1">
                <a:blip r:embed="rId4"/>
                <a:stretch>
                  <a:fillRect/>
                </a:stretch>
              </a:blipFill>
            </p:spPr>
            <p:txBody>
              <a:bodyPr/>
              <a:lstStyle/>
              <a:p>
                <a:r>
                  <a:rPr lang="en-US">
                    <a:noFill/>
                  </a:rPr>
                  <a:t> </a:t>
                </a:r>
              </a:p>
            </p:txBody>
          </p:sp>
        </mc:Fallback>
      </mc:AlternateContent>
      <p:sp>
        <p:nvSpPr>
          <p:cNvPr id="31" name="Line 158"/>
          <p:cNvSpPr>
            <a:spLocks noChangeShapeType="1"/>
          </p:cNvSpPr>
          <p:nvPr/>
        </p:nvSpPr>
        <p:spPr bwMode="auto">
          <a:xfrm>
            <a:off x="4162425" y="1746946"/>
            <a:ext cx="0" cy="4182367"/>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sp>
        <p:nvSpPr>
          <p:cNvPr id="32" name="Rectangle 198"/>
          <p:cNvSpPr>
            <a:spLocks noChangeArrowheads="1"/>
          </p:cNvSpPr>
          <p:nvPr/>
        </p:nvSpPr>
        <p:spPr bwMode="auto">
          <a:xfrm>
            <a:off x="4081252" y="1371599"/>
            <a:ext cx="185948" cy="307777"/>
          </a:xfrm>
          <a:prstGeom prst="rect">
            <a:avLst/>
          </a:prstGeom>
          <a:noFill/>
          <a:ln w="9525">
            <a:noFill/>
            <a:miter lim="800000"/>
            <a:headEnd/>
            <a:tailEnd/>
          </a:ln>
        </p:spPr>
        <p:txBody>
          <a:bodyPr wrap="none" lIns="0" tIns="0" rIns="0" bIns="0">
            <a:spAutoFit/>
          </a:bodyPr>
          <a:lstStyle/>
          <a:p>
            <a:pPr marL="1588" indent="-1588"/>
            <a:r>
              <a:rPr lang="en-US" sz="2000" i="1" dirty="0" smtClean="0">
                <a:solidFill>
                  <a:srgbClr val="0000FF"/>
                </a:solidFill>
                <a:latin typeface="Myriad Pro" pitchFamily="34" charset="0"/>
              </a:rPr>
              <a:t>D</a:t>
            </a:r>
            <a:endParaRPr lang="en-US" sz="2000" dirty="0">
              <a:solidFill>
                <a:srgbClr val="0000FF"/>
              </a:solidFill>
              <a:latin typeface="Tahoma" pitchFamily="34" charset="0"/>
            </a:endParaRPr>
          </a:p>
        </p:txBody>
      </p:sp>
      <p:sp>
        <p:nvSpPr>
          <p:cNvPr id="33" name="Line 18"/>
          <p:cNvSpPr>
            <a:spLocks noChangeShapeType="1"/>
          </p:cNvSpPr>
          <p:nvPr/>
        </p:nvSpPr>
        <p:spPr bwMode="auto">
          <a:xfrm flipH="1">
            <a:off x="1333500" y="4084320"/>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6"/>
          <p:cNvSpPr txBox="1">
            <a:spLocks noChangeArrowheads="1"/>
          </p:cNvSpPr>
          <p:nvPr/>
        </p:nvSpPr>
        <p:spPr bwMode="auto">
          <a:xfrm>
            <a:off x="-163063" y="3514963"/>
            <a:ext cx="161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All-volunteer wage</a:t>
            </a:r>
            <a:endParaRPr lang="en-US" altLang="en-US" sz="1800" dirty="0">
              <a:solidFill>
                <a:schemeClr val="bg2"/>
              </a:solidFill>
              <a:latin typeface="Arial" charset="0"/>
              <a:cs typeface="Arial" charset="0"/>
            </a:endParaRPr>
          </a:p>
        </p:txBody>
      </p:sp>
      <p:sp>
        <p:nvSpPr>
          <p:cNvPr id="36" name="Line 18"/>
          <p:cNvSpPr>
            <a:spLocks noChangeShapeType="1"/>
          </p:cNvSpPr>
          <p:nvPr/>
        </p:nvSpPr>
        <p:spPr bwMode="auto">
          <a:xfrm flipH="1">
            <a:off x="1314450" y="5013960"/>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Rectangle 95"/>
          <p:cNvSpPr>
            <a:spLocks noChangeArrowheads="1"/>
          </p:cNvSpPr>
          <p:nvPr/>
        </p:nvSpPr>
        <p:spPr bwMode="auto">
          <a:xfrm>
            <a:off x="1890044" y="4375309"/>
            <a:ext cx="1089376" cy="492443"/>
          </a:xfrm>
          <a:prstGeom prst="rect">
            <a:avLst/>
          </a:prstGeom>
          <a:noFill/>
          <a:ln w="9525">
            <a:noFill/>
            <a:miter lim="800000"/>
            <a:headEnd/>
            <a:tailEnd/>
          </a:ln>
        </p:spPr>
        <p:txBody>
          <a:bodyPr wrap="square" lIns="0" tIns="0" rIns="0" bIns="0">
            <a:spAutoFit/>
          </a:bodyPr>
          <a:lstStyle/>
          <a:p>
            <a:pPr marL="1588" indent="-1588" algn="ctr"/>
            <a:r>
              <a:rPr lang="en-US" sz="1600" dirty="0" smtClean="0">
                <a:solidFill>
                  <a:srgbClr val="000000"/>
                </a:solidFill>
                <a:latin typeface="Myriad Pro" pitchFamily="34" charset="0"/>
              </a:rPr>
              <a:t>Seller surplus: AV</a:t>
            </a:r>
            <a:endParaRPr lang="en-US" sz="1600" dirty="0">
              <a:latin typeface="Tahoma" pitchFamily="34" charset="0"/>
            </a:endParaRPr>
          </a:p>
        </p:txBody>
      </p:sp>
      <p:sp>
        <p:nvSpPr>
          <p:cNvPr id="41" name="Rectangle 95"/>
          <p:cNvSpPr>
            <a:spLocks noChangeArrowheads="1"/>
          </p:cNvSpPr>
          <p:nvPr/>
        </p:nvSpPr>
        <p:spPr bwMode="auto">
          <a:xfrm>
            <a:off x="1676400" y="4257200"/>
            <a:ext cx="1905000" cy="1231106"/>
          </a:xfrm>
          <a:prstGeom prst="rect">
            <a:avLst/>
          </a:prstGeom>
          <a:noFill/>
          <a:ln w="9525">
            <a:noFill/>
            <a:miter lim="800000"/>
            <a:headEnd/>
            <a:tailEnd/>
          </a:ln>
        </p:spPr>
        <p:txBody>
          <a:bodyPr wrap="square" lIns="0" tIns="0" rIns="0" bIns="0">
            <a:spAutoFit/>
          </a:bodyPr>
          <a:lstStyle/>
          <a:p>
            <a:pPr marL="1588" indent="-1588" algn="ctr"/>
            <a:r>
              <a:rPr lang="en-US" sz="1600" dirty="0" smtClean="0">
                <a:solidFill>
                  <a:srgbClr val="000000"/>
                </a:solidFill>
                <a:latin typeface="Myriad Pro" pitchFamily="34" charset="0"/>
              </a:rPr>
              <a:t>Seller Revenue: AV</a:t>
            </a:r>
          </a:p>
          <a:p>
            <a:pPr marL="1588" indent="-1588" algn="ctr"/>
            <a:endParaRPr lang="en-US" sz="1600" dirty="0">
              <a:solidFill>
                <a:srgbClr val="000000"/>
              </a:solidFill>
              <a:latin typeface="Myriad Pro" pitchFamily="34" charset="0"/>
            </a:endParaRPr>
          </a:p>
          <a:p>
            <a:pPr marL="1588" indent="-1588" algn="ctr"/>
            <a:r>
              <a:rPr lang="en-US" sz="1600" dirty="0" smtClean="0">
                <a:solidFill>
                  <a:srgbClr val="000000"/>
                </a:solidFill>
                <a:latin typeface="Myriad Pro" pitchFamily="34" charset="0"/>
              </a:rPr>
              <a:t>Conscription transfers this to buyer(s)</a:t>
            </a:r>
            <a:endParaRPr lang="en-US" sz="1600" dirty="0">
              <a:latin typeface="Tahoma" pitchFamily="34" charset="0"/>
            </a:endParaRPr>
          </a:p>
        </p:txBody>
      </p:sp>
      <p:sp>
        <p:nvSpPr>
          <p:cNvPr id="42" name="Text Box 36"/>
          <p:cNvSpPr txBox="1">
            <a:spLocks noChangeArrowheads="1"/>
          </p:cNvSpPr>
          <p:nvPr/>
        </p:nvSpPr>
        <p:spPr bwMode="auto">
          <a:xfrm>
            <a:off x="1248913" y="2177445"/>
            <a:ext cx="2971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Conscription not only eliminates seller revenue, but raises the avg. seller’s cost (by changing the average seller)</a:t>
            </a:r>
            <a:endParaRPr lang="en-US" altLang="en-US" sz="1800" dirty="0">
              <a:solidFill>
                <a:schemeClr val="bg2"/>
              </a:solidFill>
              <a:latin typeface="Arial" charset="0"/>
              <a:cs typeface="Arial" charset="0"/>
            </a:endParaRPr>
          </a:p>
        </p:txBody>
      </p:sp>
      <p:sp>
        <p:nvSpPr>
          <p:cNvPr id="43" name="Rectangle 42"/>
          <p:cNvSpPr/>
          <p:nvPr/>
        </p:nvSpPr>
        <p:spPr>
          <a:xfrm>
            <a:off x="1328203" y="4343400"/>
            <a:ext cx="2839516" cy="67437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33498" y="4343400"/>
            <a:ext cx="4700590" cy="10337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ine 158"/>
          <p:cNvSpPr>
            <a:spLocks noChangeShapeType="1"/>
          </p:cNvSpPr>
          <p:nvPr/>
        </p:nvSpPr>
        <p:spPr bwMode="auto">
          <a:xfrm>
            <a:off x="6034088" y="1737421"/>
            <a:ext cx="0" cy="4182367"/>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sp>
        <p:nvSpPr>
          <p:cNvPr id="44" name="Rectangle 198"/>
          <p:cNvSpPr>
            <a:spLocks noChangeArrowheads="1"/>
          </p:cNvSpPr>
          <p:nvPr/>
        </p:nvSpPr>
        <p:spPr bwMode="auto">
          <a:xfrm>
            <a:off x="5952915" y="1362074"/>
            <a:ext cx="185948" cy="307777"/>
          </a:xfrm>
          <a:prstGeom prst="rect">
            <a:avLst/>
          </a:prstGeom>
          <a:noFill/>
          <a:ln w="9525">
            <a:noFill/>
            <a:miter lim="800000"/>
            <a:headEnd/>
            <a:tailEnd/>
          </a:ln>
        </p:spPr>
        <p:txBody>
          <a:bodyPr wrap="none" lIns="0" tIns="0" rIns="0" bIns="0">
            <a:spAutoFit/>
          </a:bodyPr>
          <a:lstStyle/>
          <a:p>
            <a:pPr marL="1588" indent="-1588"/>
            <a:r>
              <a:rPr lang="en-US" sz="2000" i="1" dirty="0" smtClean="0">
                <a:solidFill>
                  <a:srgbClr val="0000FF"/>
                </a:solidFill>
                <a:latin typeface="Myriad Pro" pitchFamily="34" charset="0"/>
              </a:rPr>
              <a:t>D</a:t>
            </a:r>
            <a:endParaRPr lang="en-US" sz="2000" dirty="0">
              <a:solidFill>
                <a:srgbClr val="0000FF"/>
              </a:solidFill>
              <a:latin typeface="Tahoma" pitchFamily="34" charset="0"/>
            </a:endParaRPr>
          </a:p>
        </p:txBody>
      </p:sp>
      <p:sp>
        <p:nvSpPr>
          <p:cNvPr id="45" name="Text Box 36"/>
          <p:cNvSpPr txBox="1">
            <a:spLocks noChangeArrowheads="1"/>
          </p:cNvSpPr>
          <p:nvPr/>
        </p:nvSpPr>
        <p:spPr bwMode="auto">
          <a:xfrm>
            <a:off x="-161658" y="4745721"/>
            <a:ext cx="161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All-volunteer AC</a:t>
            </a:r>
            <a:endParaRPr lang="en-US" altLang="en-US" sz="1800" dirty="0">
              <a:solidFill>
                <a:schemeClr val="bg2"/>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4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33"/>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3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3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38" grpId="0" animBg="1"/>
      <p:bldP spid="38" grpId="1" animBg="1"/>
      <p:bldP spid="35" grpId="0" animBg="1"/>
      <p:bldP spid="35" grpId="1" animBg="1"/>
      <p:bldP spid="9236" grpId="0" animBg="1"/>
      <p:bldP spid="9237" grpId="0"/>
      <p:bldP spid="9233" grpId="0" animBg="1"/>
      <p:bldP spid="9234" grpId="0"/>
      <p:bldP spid="9231" grpId="0" animBg="1"/>
      <p:bldP spid="30" grpId="0"/>
      <p:bldP spid="30" grpId="1"/>
      <p:bldP spid="31" grpId="0" animBg="1"/>
      <p:bldP spid="31" grpId="1" animBg="1"/>
      <p:bldP spid="32" grpId="0"/>
      <p:bldP spid="32" grpId="1"/>
      <p:bldP spid="33" grpId="0" animBg="1"/>
      <p:bldP spid="33" grpId="1" animBg="1"/>
      <p:bldP spid="34" grpId="0"/>
      <p:bldP spid="34" grpId="1"/>
      <p:bldP spid="36" grpId="0" animBg="1"/>
      <p:bldP spid="36" grpId="1" animBg="1"/>
      <p:bldP spid="39" grpId="0"/>
      <p:bldP spid="39" grpId="1"/>
      <p:bldP spid="41" grpId="0"/>
      <p:bldP spid="41" grpId="1"/>
      <p:bldP spid="42" grpId="0"/>
      <p:bldP spid="43" grpId="0" animBg="1"/>
      <p:bldP spid="43" grpId="1" animBg="1"/>
      <p:bldP spid="29" grpId="0" animBg="1"/>
      <p:bldP spid="37" grpId="0" animBg="1"/>
      <p:bldP spid="44" grpId="0"/>
      <p:bldP spid="45" grpId="0"/>
      <p:bldP spid="4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Rectangle 39"/>
          <p:cNvSpPr/>
          <p:nvPr/>
        </p:nvSpPr>
        <p:spPr>
          <a:xfrm>
            <a:off x="1333499" y="4084320"/>
            <a:ext cx="2828925" cy="1835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0" y="152400"/>
            <a:ext cx="9144000" cy="685800"/>
          </a:xfrm>
        </p:spPr>
        <p:txBody>
          <a:bodyPr/>
          <a:lstStyle/>
          <a:p>
            <a:pPr eaLnBrk="1" hangingPunct="1"/>
            <a:r>
              <a:rPr lang="en-US" altLang="en-US" dirty="0" smtClean="0">
                <a:solidFill>
                  <a:schemeClr val="bg2"/>
                </a:solidFill>
              </a:rPr>
              <a:t>Ransom:</a:t>
            </a:r>
            <a:r>
              <a:rPr lang="en-US" altLang="en-US" dirty="0" smtClean="0">
                <a:solidFill>
                  <a:schemeClr val="bg2"/>
                </a:solidFill>
              </a:rPr>
              <a:t> market-like selection</a:t>
            </a:r>
            <a:endParaRPr lang="en-US" altLang="en-US" dirty="0" smtClean="0">
              <a:solidFill>
                <a:schemeClr val="bg2"/>
              </a:solidFill>
            </a:endParaRPr>
          </a:p>
        </p:txBody>
      </p:sp>
      <p:sp>
        <p:nvSpPr>
          <p:cNvPr id="9219" name="Line 5"/>
          <p:cNvSpPr>
            <a:spLocks noChangeShapeType="1"/>
          </p:cNvSpPr>
          <p:nvPr/>
        </p:nvSpPr>
        <p:spPr bwMode="auto">
          <a:xfrm flipV="1">
            <a:off x="1309688" y="938213"/>
            <a:ext cx="0" cy="498157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 name="Line 6"/>
          <p:cNvSpPr>
            <a:spLocks noChangeShapeType="1"/>
          </p:cNvSpPr>
          <p:nvPr/>
        </p:nvSpPr>
        <p:spPr bwMode="auto">
          <a:xfrm>
            <a:off x="1295400" y="5929313"/>
            <a:ext cx="6553200"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1" name="Text Box 7"/>
          <p:cNvSpPr txBox="1">
            <a:spLocks noChangeArrowheads="1"/>
          </p:cNvSpPr>
          <p:nvPr/>
        </p:nvSpPr>
        <p:spPr bwMode="auto">
          <a:xfrm>
            <a:off x="6843713" y="5986463"/>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i="1">
                <a:solidFill>
                  <a:schemeClr val="bg2"/>
                </a:solidFill>
                <a:latin typeface="Arial" charset="0"/>
                <a:cs typeface="Arial" charset="0"/>
              </a:rPr>
              <a:t>m</a:t>
            </a:r>
            <a:r>
              <a:rPr lang="en-US" altLang="en-US" sz="1800">
                <a:solidFill>
                  <a:schemeClr val="bg2"/>
                </a:solidFill>
                <a:latin typeface="Arial" charset="0"/>
                <a:cs typeface="Arial" charset="0"/>
              </a:rPr>
              <a:t> = personnel per capita</a:t>
            </a:r>
          </a:p>
        </p:txBody>
      </p:sp>
      <p:sp>
        <p:nvSpPr>
          <p:cNvPr id="9222" name="Text Box 8"/>
          <p:cNvSpPr txBox="1">
            <a:spLocks noChangeArrowheads="1"/>
          </p:cNvSpPr>
          <p:nvPr/>
        </p:nvSpPr>
        <p:spPr bwMode="auto">
          <a:xfrm>
            <a:off x="62484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1</a:t>
            </a:r>
          </a:p>
        </p:txBody>
      </p:sp>
      <p:sp>
        <p:nvSpPr>
          <p:cNvPr id="9223" name="Text Box 9"/>
          <p:cNvSpPr txBox="1">
            <a:spLocks noChangeArrowheads="1"/>
          </p:cNvSpPr>
          <p:nvPr/>
        </p:nvSpPr>
        <p:spPr bwMode="auto">
          <a:xfrm>
            <a:off x="1143000" y="601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1800">
                <a:solidFill>
                  <a:schemeClr val="bg2"/>
                </a:solidFill>
                <a:latin typeface="Arial" charset="0"/>
                <a:cs typeface="Arial" charset="0"/>
              </a:rPr>
              <a:t>0</a:t>
            </a:r>
          </a:p>
        </p:txBody>
      </p:sp>
      <p:sp>
        <p:nvSpPr>
          <p:cNvPr id="9243" name="Line 11"/>
          <p:cNvSpPr>
            <a:spLocks noChangeShapeType="1"/>
          </p:cNvSpPr>
          <p:nvPr/>
        </p:nvSpPr>
        <p:spPr bwMode="auto">
          <a:xfrm flipV="1">
            <a:off x="1600200" y="2647950"/>
            <a:ext cx="4814888" cy="306705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5667103" y="2177445"/>
                <a:ext cx="2392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009900"/>
                          </a:solidFill>
                          <a:latin typeface="Cambria Math"/>
                        </a:rPr>
                        <m:t>𝑺</m:t>
                      </m:r>
                      <m:d>
                        <m:dPr>
                          <m:ctrlPr>
                            <a:rPr lang="en-US" altLang="en-US" b="1" i="1" smtClean="0">
                              <a:solidFill>
                                <a:srgbClr val="009900"/>
                              </a:solidFill>
                              <a:latin typeface="Cambria Math"/>
                            </a:rPr>
                          </m:ctrlPr>
                        </m:dPr>
                        <m:e>
                          <m:r>
                            <a:rPr lang="en-US" altLang="en-US" b="1" i="1" smtClean="0">
                              <a:solidFill>
                                <a:srgbClr val="009900"/>
                              </a:solidFill>
                              <a:latin typeface="Cambria Math"/>
                            </a:rPr>
                            <m:t>𝒎</m:t>
                          </m:r>
                        </m:e>
                      </m:d>
                      <m:r>
                        <a:rPr lang="en-US" altLang="en-US" b="1" i="1" smtClean="0">
                          <a:solidFill>
                            <a:srgbClr val="009900"/>
                          </a:solidFill>
                          <a:latin typeface="Cambria Math"/>
                        </a:rPr>
                        <m:t>=</m:t>
                      </m:r>
                      <m:r>
                        <a:rPr lang="en-US" altLang="en-US" b="1" i="1" smtClean="0">
                          <a:solidFill>
                            <a:srgbClr val="009900"/>
                          </a:solidFill>
                          <a:latin typeface="Cambria Math"/>
                        </a:rPr>
                        <m:t>𝑴𝑪</m:t>
                      </m:r>
                      <m:r>
                        <a:rPr lang="en-US" altLang="en-US" b="1" i="1" smtClean="0">
                          <a:solidFill>
                            <a:srgbClr val="009900"/>
                          </a:solidFill>
                          <a:latin typeface="Cambria Math"/>
                        </a:rPr>
                        <m:t>(</m:t>
                      </m:r>
                      <m:r>
                        <a:rPr lang="en-US" altLang="en-US" b="1" i="1" smtClean="0">
                          <a:solidFill>
                            <a:srgbClr val="009900"/>
                          </a:solidFill>
                          <a:latin typeface="Cambria Math"/>
                        </a:rPr>
                        <m:t>𝒎</m:t>
                      </m:r>
                      <m:r>
                        <a:rPr lang="en-US" altLang="en-US" b="1" i="1" smtClean="0">
                          <a:solidFill>
                            <a:srgbClr val="009900"/>
                          </a:solidFill>
                          <a:latin typeface="Cambria Math"/>
                        </a:rPr>
                        <m:t>)</m:t>
                      </m:r>
                    </m:oMath>
                  </m:oMathPara>
                </a14:m>
                <a:endParaRPr lang="en-US" b="1" dirty="0">
                  <a:solidFill>
                    <a:srgbClr val="0099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667103" y="2177445"/>
                <a:ext cx="2392000" cy="461665"/>
              </a:xfrm>
              <a:prstGeom prst="rect">
                <a:avLst/>
              </a:prstGeom>
              <a:blipFill rotWithShape="1">
                <a:blip r:embed="rId3"/>
                <a:stretch>
                  <a:fillRect b="-18421"/>
                </a:stretch>
              </a:blipFill>
            </p:spPr>
            <p:txBody>
              <a:bodyPr/>
              <a:lstStyle/>
              <a:p>
                <a:r>
                  <a:rPr lang="en-US">
                    <a:noFill/>
                  </a:rPr>
                  <a:t> </a:t>
                </a:r>
              </a:p>
            </p:txBody>
          </p:sp>
        </mc:Fallback>
      </mc:AlternateContent>
      <p:sp>
        <p:nvSpPr>
          <p:cNvPr id="31" name="Line 158"/>
          <p:cNvSpPr>
            <a:spLocks noChangeShapeType="1"/>
          </p:cNvSpPr>
          <p:nvPr/>
        </p:nvSpPr>
        <p:spPr bwMode="auto">
          <a:xfrm>
            <a:off x="4162425" y="1746946"/>
            <a:ext cx="0" cy="4182367"/>
          </a:xfrm>
          <a:prstGeom prst="line">
            <a:avLst/>
          </a:prstGeom>
          <a:noFill/>
          <a:ln w="30163">
            <a:solidFill>
              <a:srgbClr val="0000FF"/>
            </a:solidFill>
            <a:miter lim="800000"/>
            <a:headEnd/>
            <a:tailEnd/>
          </a:ln>
        </p:spPr>
        <p:txBody>
          <a:bodyPr/>
          <a:lstStyle/>
          <a:p>
            <a:endParaRPr lang="en-US" sz="1800" dirty="0">
              <a:solidFill>
                <a:prstClr val="black"/>
              </a:solidFill>
              <a:latin typeface="Calibri" pitchFamily="34" charset="0"/>
            </a:endParaRPr>
          </a:p>
        </p:txBody>
      </p:sp>
      <p:sp>
        <p:nvSpPr>
          <p:cNvPr id="32" name="Rectangle 198"/>
          <p:cNvSpPr>
            <a:spLocks noChangeArrowheads="1"/>
          </p:cNvSpPr>
          <p:nvPr/>
        </p:nvSpPr>
        <p:spPr bwMode="auto">
          <a:xfrm>
            <a:off x="4081252" y="1371599"/>
            <a:ext cx="185948" cy="307777"/>
          </a:xfrm>
          <a:prstGeom prst="rect">
            <a:avLst/>
          </a:prstGeom>
          <a:noFill/>
          <a:ln w="9525">
            <a:noFill/>
            <a:miter lim="800000"/>
            <a:headEnd/>
            <a:tailEnd/>
          </a:ln>
        </p:spPr>
        <p:txBody>
          <a:bodyPr wrap="none" lIns="0" tIns="0" rIns="0" bIns="0">
            <a:spAutoFit/>
          </a:bodyPr>
          <a:lstStyle/>
          <a:p>
            <a:pPr marL="1588" indent="-1588"/>
            <a:r>
              <a:rPr lang="en-US" sz="2000" i="1" dirty="0" smtClean="0">
                <a:solidFill>
                  <a:srgbClr val="0000FF"/>
                </a:solidFill>
                <a:latin typeface="Myriad Pro" pitchFamily="34" charset="0"/>
              </a:rPr>
              <a:t>D</a:t>
            </a:r>
            <a:endParaRPr lang="en-US" sz="2000" dirty="0">
              <a:solidFill>
                <a:srgbClr val="0000FF"/>
              </a:solidFill>
              <a:latin typeface="Tahoma" pitchFamily="34" charset="0"/>
            </a:endParaRPr>
          </a:p>
        </p:txBody>
      </p:sp>
      <p:sp>
        <p:nvSpPr>
          <p:cNvPr id="33" name="Line 18"/>
          <p:cNvSpPr>
            <a:spLocks noChangeShapeType="1"/>
          </p:cNvSpPr>
          <p:nvPr/>
        </p:nvSpPr>
        <p:spPr bwMode="auto">
          <a:xfrm flipH="1">
            <a:off x="1333500" y="4084320"/>
            <a:ext cx="2840726"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6"/>
          <p:cNvSpPr txBox="1">
            <a:spLocks noChangeArrowheads="1"/>
          </p:cNvSpPr>
          <p:nvPr/>
        </p:nvSpPr>
        <p:spPr bwMode="auto">
          <a:xfrm>
            <a:off x="-163063" y="3514963"/>
            <a:ext cx="1610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All-volunteer wage = commutation fee</a:t>
            </a:r>
            <a:endParaRPr lang="en-US" altLang="en-US" sz="1800" dirty="0">
              <a:solidFill>
                <a:schemeClr val="bg2"/>
              </a:solidFill>
              <a:latin typeface="Arial" charset="0"/>
              <a:cs typeface="Arial" charset="0"/>
            </a:endParaRPr>
          </a:p>
        </p:txBody>
      </p:sp>
      <p:sp>
        <p:nvSpPr>
          <p:cNvPr id="41" name="Rectangle 95"/>
          <p:cNvSpPr>
            <a:spLocks noChangeArrowheads="1"/>
          </p:cNvSpPr>
          <p:nvPr/>
        </p:nvSpPr>
        <p:spPr bwMode="auto">
          <a:xfrm>
            <a:off x="1676400" y="4453334"/>
            <a:ext cx="1905000" cy="1231106"/>
          </a:xfrm>
          <a:prstGeom prst="rect">
            <a:avLst/>
          </a:prstGeom>
          <a:noFill/>
          <a:ln w="9525">
            <a:noFill/>
            <a:miter lim="800000"/>
            <a:headEnd/>
            <a:tailEnd/>
          </a:ln>
        </p:spPr>
        <p:txBody>
          <a:bodyPr wrap="square" lIns="0" tIns="0" rIns="0" bIns="0">
            <a:spAutoFit/>
          </a:bodyPr>
          <a:lstStyle/>
          <a:p>
            <a:pPr marL="1588" indent="-1588" algn="ctr"/>
            <a:r>
              <a:rPr lang="en-US" sz="1600" dirty="0" smtClean="0">
                <a:solidFill>
                  <a:srgbClr val="000000"/>
                </a:solidFill>
                <a:latin typeface="Myriad Pro" pitchFamily="34" charset="0"/>
              </a:rPr>
              <a:t>Seller Revenue: AV</a:t>
            </a:r>
          </a:p>
          <a:p>
            <a:pPr marL="1588" indent="-1588" algn="ctr"/>
            <a:endParaRPr lang="en-US" sz="1600" dirty="0">
              <a:solidFill>
                <a:srgbClr val="000000"/>
              </a:solidFill>
              <a:latin typeface="Myriad Pro" pitchFamily="34" charset="0"/>
            </a:endParaRPr>
          </a:p>
          <a:p>
            <a:pPr marL="1588" indent="-1588" algn="ctr"/>
            <a:r>
              <a:rPr lang="en-US" sz="1600" dirty="0" smtClean="0">
                <a:solidFill>
                  <a:srgbClr val="000000"/>
                </a:solidFill>
                <a:latin typeface="Myriad Pro" pitchFamily="34" charset="0"/>
              </a:rPr>
              <a:t>Conscription transfers seller revenue to buyer(s)</a:t>
            </a:r>
            <a:endParaRPr lang="en-US" sz="1600" dirty="0">
              <a:latin typeface="Tahoma" pitchFamily="34" charset="0"/>
            </a:endParaRPr>
          </a:p>
        </p:txBody>
      </p:sp>
      <p:sp>
        <p:nvSpPr>
          <p:cNvPr id="42" name="Text Box 36"/>
          <p:cNvSpPr txBox="1">
            <a:spLocks noChangeArrowheads="1"/>
          </p:cNvSpPr>
          <p:nvPr/>
        </p:nvSpPr>
        <p:spPr bwMode="auto">
          <a:xfrm>
            <a:off x="1248913" y="2177445"/>
            <a:ext cx="297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1800" dirty="0" smtClean="0">
                <a:solidFill>
                  <a:schemeClr val="bg2"/>
                </a:solidFill>
                <a:latin typeface="Arial" charset="0"/>
                <a:cs typeface="Arial" charset="0"/>
              </a:rPr>
              <a:t>Conscription </a:t>
            </a:r>
            <a:r>
              <a:rPr lang="en-US" altLang="en-US" sz="1800" dirty="0" smtClean="0">
                <a:solidFill>
                  <a:schemeClr val="bg2"/>
                </a:solidFill>
                <a:latin typeface="Arial" charset="0"/>
                <a:cs typeface="Arial" charset="0"/>
              </a:rPr>
              <a:t>can eliminate </a:t>
            </a:r>
            <a:r>
              <a:rPr lang="en-US" altLang="en-US" sz="1800" dirty="0" smtClean="0">
                <a:solidFill>
                  <a:schemeClr val="bg2"/>
                </a:solidFill>
                <a:latin typeface="Arial" charset="0"/>
                <a:cs typeface="Arial" charset="0"/>
              </a:rPr>
              <a:t>seller revenue, without changing the average seller</a:t>
            </a:r>
            <a:endParaRPr lang="en-US" altLang="en-US" sz="1800" dirty="0">
              <a:solidFill>
                <a:schemeClr val="bg2"/>
              </a:solidFill>
              <a:latin typeface="Arial" charset="0"/>
              <a:cs typeface="Arial" charset="0"/>
            </a:endParaRPr>
          </a:p>
        </p:txBody>
      </p:sp>
      <p:sp>
        <p:nvSpPr>
          <p:cNvPr id="45" name="Line 158"/>
          <p:cNvSpPr>
            <a:spLocks noChangeShapeType="1"/>
          </p:cNvSpPr>
          <p:nvPr/>
        </p:nvSpPr>
        <p:spPr bwMode="auto">
          <a:xfrm flipV="1">
            <a:off x="1612256" y="4080510"/>
            <a:ext cx="2548263" cy="1639328"/>
          </a:xfrm>
          <a:prstGeom prst="line">
            <a:avLst/>
          </a:prstGeom>
          <a:noFill/>
          <a:ln w="44450">
            <a:solidFill>
              <a:srgbClr val="FF0000"/>
            </a:solidFill>
            <a:miter lim="800000"/>
            <a:headEnd/>
            <a:tailEnd/>
          </a:ln>
        </p:spPr>
        <p:txBody>
          <a:bodyPr/>
          <a:lstStyle/>
          <a:p>
            <a:endParaRPr lang="en-US" sz="1800" dirty="0">
              <a:solidFill>
                <a:prstClr val="black"/>
              </a:solidFill>
              <a:latin typeface="Calibri" pitchFamily="34" charset="0"/>
              <a:ea typeface="MS PGothic" pitchFamily="34" charset="-128"/>
            </a:endParaRPr>
          </a:p>
        </p:txBody>
      </p:sp>
      <p:sp>
        <p:nvSpPr>
          <p:cNvPr id="46" name="Rectangle 179"/>
          <p:cNvSpPr>
            <a:spLocks noChangeArrowheads="1"/>
          </p:cNvSpPr>
          <p:nvPr/>
        </p:nvSpPr>
        <p:spPr bwMode="auto">
          <a:xfrm>
            <a:off x="5257800" y="4438293"/>
            <a:ext cx="2368514" cy="553998"/>
          </a:xfrm>
          <a:prstGeom prst="rect">
            <a:avLst/>
          </a:prstGeom>
          <a:noFill/>
          <a:ln w="9525">
            <a:noFill/>
            <a:miter lim="800000"/>
            <a:headEnd/>
            <a:tailEnd/>
          </a:ln>
        </p:spPr>
        <p:txBody>
          <a:bodyPr wrap="square" lIns="0" tIns="0" rIns="0" bIns="0">
            <a:spAutoFit/>
          </a:bodyPr>
          <a:lstStyle/>
          <a:p>
            <a:pPr marL="1588" indent="-1588" algn="ctr"/>
            <a:r>
              <a:rPr lang="en-US" sz="1800" b="1" dirty="0" smtClean="0">
                <a:solidFill>
                  <a:srgbClr val="FF0000"/>
                </a:solidFill>
                <a:latin typeface="Times New Roman"/>
                <a:ea typeface="MS PGothic" pitchFamily="34" charset="-128"/>
              </a:rPr>
              <a:t>These are the sellers with AV or conscription</a:t>
            </a:r>
            <a:endParaRPr lang="en-US" sz="1800" b="1" dirty="0">
              <a:solidFill>
                <a:srgbClr val="FF0000"/>
              </a:solidFill>
              <a:latin typeface="Times New Roman"/>
              <a:ea typeface="MS PGothic" pitchFamily="34" charset="-128"/>
            </a:endParaRPr>
          </a:p>
        </p:txBody>
      </p:sp>
      <p:cxnSp>
        <p:nvCxnSpPr>
          <p:cNvPr id="47" name="Straight Arrow Connector 46"/>
          <p:cNvCxnSpPr/>
          <p:nvPr/>
        </p:nvCxnSpPr>
        <p:spPr>
          <a:xfrm flipH="1">
            <a:off x="3276600" y="4715292"/>
            <a:ext cx="1981202" cy="0"/>
          </a:xfrm>
          <a:prstGeom prst="straightConnector1">
            <a:avLst/>
          </a:prstGeom>
          <a:ln w="1905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174226" y="4084320"/>
            <a:ext cx="2244503" cy="183546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5"/>
          <p:cNvSpPr>
            <a:spLocks noChangeArrowheads="1"/>
          </p:cNvSpPr>
          <p:nvPr/>
        </p:nvSpPr>
        <p:spPr bwMode="auto">
          <a:xfrm>
            <a:off x="4305300" y="4622959"/>
            <a:ext cx="1905000" cy="738664"/>
          </a:xfrm>
          <a:prstGeom prst="rect">
            <a:avLst/>
          </a:prstGeom>
          <a:noFill/>
          <a:ln w="9525">
            <a:noFill/>
            <a:miter lim="800000"/>
            <a:headEnd/>
            <a:tailEnd/>
          </a:ln>
        </p:spPr>
        <p:txBody>
          <a:bodyPr wrap="square" lIns="0" tIns="0" rIns="0" bIns="0">
            <a:spAutoFit/>
          </a:bodyPr>
          <a:lstStyle/>
          <a:p>
            <a:pPr marL="1588" indent="-1588" algn="ctr"/>
            <a:r>
              <a:rPr lang="en-US" sz="1600" i="1" dirty="0" smtClean="0">
                <a:solidFill>
                  <a:srgbClr val="000000"/>
                </a:solidFill>
                <a:latin typeface="Myriad Pro" pitchFamily="34" charset="0"/>
              </a:rPr>
              <a:t>and</a:t>
            </a:r>
            <a:r>
              <a:rPr lang="en-US" sz="1600" dirty="0" smtClean="0">
                <a:solidFill>
                  <a:srgbClr val="000000"/>
                </a:solidFill>
                <a:latin typeface="Myriad Pro" pitchFamily="34" charset="0"/>
              </a:rPr>
              <a:t> revenue is obtained from those who do not sell</a:t>
            </a:r>
            <a:endParaRPr lang="en-US" sz="1600" dirty="0">
              <a:latin typeface="Tahoma" pitchFamily="34" charset="0"/>
            </a:endParaRPr>
          </a:p>
        </p:txBody>
      </p:sp>
    </p:spTree>
    <p:extLst>
      <p:ext uri="{BB962C8B-B14F-4D97-AF65-F5344CB8AC3E}">
        <p14:creationId xmlns:p14="http://schemas.microsoft.com/office/powerpoint/2010/main" val="4095796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33" grpId="0" animBg="1"/>
      <p:bldP spid="33" grpId="1" animBg="1"/>
      <p:bldP spid="34" grpId="0"/>
      <p:bldP spid="41" grpId="0"/>
      <p:bldP spid="41" grpId="1"/>
      <p:bldP spid="42" grpId="0"/>
      <p:bldP spid="45" grpId="0" animBg="1"/>
      <p:bldP spid="46" grpId="0"/>
      <p:bldP spid="20" grpId="0" animBg="1"/>
      <p:bldP spid="20" grpId="1" animBg="1"/>
      <p:bldP spid="21" grpId="0"/>
      <p:bldP spid="21" grpId="1"/>
    </p:bldLst>
  </p:timing>
</p:sld>
</file>

<file path=ppt/theme/theme1.xml><?xml version="1.0" encoding="utf-8"?>
<a:theme xmlns:a="http://schemas.openxmlformats.org/drawingml/2006/main" name="Default Design">
  <a:themeElements>
    <a:clrScheme name="">
      <a:dk1>
        <a:srgbClr val="000000"/>
      </a:dk1>
      <a:lt1>
        <a:srgbClr val="FFFFFF"/>
      </a:lt1>
      <a:dk2>
        <a:srgbClr val="3399FF"/>
      </a:dk2>
      <a:lt2>
        <a:srgbClr val="FFFF00"/>
      </a:lt2>
      <a:accent1>
        <a:srgbClr val="FF9900"/>
      </a:accent1>
      <a:accent2>
        <a:srgbClr val="00FFFF"/>
      </a:accent2>
      <a:accent3>
        <a:srgbClr val="ADC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
      <a:dk1>
        <a:srgbClr val="000000"/>
      </a:dk1>
      <a:lt1>
        <a:srgbClr val="FFFFFF"/>
      </a:lt1>
      <a:dk2>
        <a:srgbClr val="3399FF"/>
      </a:dk2>
      <a:lt2>
        <a:srgbClr val="FFFF00"/>
      </a:lt2>
      <a:accent1>
        <a:srgbClr val="FF9900"/>
      </a:accent1>
      <a:accent2>
        <a:srgbClr val="00FFFF"/>
      </a:accent2>
      <a:accent3>
        <a:srgbClr val="ADC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000000"/>
      </a:dk1>
      <a:lt1>
        <a:srgbClr val="FFFFFF"/>
      </a:lt1>
      <a:dk2>
        <a:srgbClr val="3399FF"/>
      </a:dk2>
      <a:lt2>
        <a:srgbClr val="FFFF00"/>
      </a:lt2>
      <a:accent1>
        <a:srgbClr val="FF9900"/>
      </a:accent1>
      <a:accent2>
        <a:srgbClr val="00FFFF"/>
      </a:accent2>
      <a:accent3>
        <a:srgbClr val="ADC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BMThemeTR">
      <a:majorFont>
        <a:latin typeface="Cambri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3052</TotalTime>
  <Words>1908</Words>
  <Application>Microsoft Office PowerPoint</Application>
  <PresentationFormat>On-screen Show (4:3)</PresentationFormat>
  <Paragraphs>291</Paragraphs>
  <Slides>31</Slides>
  <Notes>28</Notes>
  <HiddenSlides>3</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Default Design</vt:lpstr>
      <vt:lpstr>2_Office Theme</vt:lpstr>
      <vt:lpstr>1_Default Design</vt:lpstr>
      <vt:lpstr>2_Default Design</vt:lpstr>
      <vt:lpstr>1_Office Theme</vt:lpstr>
      <vt:lpstr>Taxation in Kind</vt:lpstr>
      <vt:lpstr>Taxation in Kind</vt:lpstr>
      <vt:lpstr>In-Kind Taxation for Private Use</vt:lpstr>
      <vt:lpstr>PowerPoint Presentation</vt:lpstr>
      <vt:lpstr>Main Lessons</vt:lpstr>
      <vt:lpstr>Nonequilibrium Prices Cannot Allocate (by themselves)</vt:lpstr>
      <vt:lpstr>Allocation: Who Will Supply?</vt:lpstr>
      <vt:lpstr>Lotteries: the AC curve again</vt:lpstr>
      <vt:lpstr>Ransom: market-like selection</vt:lpstr>
      <vt:lpstr>Regulation: move down the AC curve Use lottery if non-exempt share exceeds share demanded</vt:lpstr>
      <vt:lpstr>Conscript pay is the opposite of an exemption</vt:lpstr>
      <vt:lpstr>Allocation: Who Will Supply?</vt:lpstr>
      <vt:lpstr>PowerPoint Presentation</vt:lpstr>
      <vt:lpstr>The Prevalence of Volunteers</vt:lpstr>
      <vt:lpstr>PowerPoint Presentation</vt:lpstr>
      <vt:lpstr>PowerPoint Presentation</vt:lpstr>
      <vt:lpstr>PowerPoint Presentation</vt:lpstr>
      <vt:lpstr>Rent Seeking</vt:lpstr>
      <vt:lpstr>PowerPoint Presentation</vt:lpstr>
      <vt:lpstr>PowerPoint Presentation</vt:lpstr>
      <vt:lpstr>Avoiding the Ransom</vt:lpstr>
      <vt:lpstr>Rent Seeking is a function of conscript pay</vt:lpstr>
      <vt:lpstr>The Scope and Conduct of Taxation in Kind</vt:lpstr>
      <vt:lpstr>Observations on Conscription Use and the Deadweight Costs of Monetary Taxes</vt:lpstr>
      <vt:lpstr>Regulatory Complementarity and Increasing Returns</vt:lpstr>
      <vt:lpstr>Types of Military Manpower Systems</vt:lpstr>
      <vt:lpstr>Countries with Buyouts (c. 1996)</vt:lpstr>
      <vt:lpstr>manpower cost envelope</vt:lpstr>
      <vt:lpstr>Why Nixon Drafted, but Bush didn’t</vt:lpstr>
      <vt:lpstr>Further Readings on this Approach</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 Mulligan</dc:creator>
  <cp:lastModifiedBy>Windows User</cp:lastModifiedBy>
  <cp:revision>221</cp:revision>
  <dcterms:created xsi:type="dcterms:W3CDTF">2001-05-15T00:46:14Z</dcterms:created>
  <dcterms:modified xsi:type="dcterms:W3CDTF">2015-11-25T16:50:13Z</dcterms:modified>
</cp:coreProperties>
</file>