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8" r:id="rId2"/>
    <p:sldId id="334" r:id="rId3"/>
    <p:sldId id="336" r:id="rId4"/>
    <p:sldId id="337" r:id="rId5"/>
    <p:sldId id="329" r:id="rId6"/>
    <p:sldId id="330" r:id="rId7"/>
    <p:sldId id="331" r:id="rId8"/>
    <p:sldId id="333" r:id="rId9"/>
  </p:sldIdLst>
  <p:sldSz cx="9144000" cy="6858000" type="overhead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wmf"/><Relationship Id="rId7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21.emf"/><Relationship Id="rId5" Type="http://schemas.openxmlformats.org/officeDocument/2006/relationships/image" Target="../media/image20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DD4E4647-70C3-4A23-97B2-00AF50DAA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70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6488" y="693738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391025"/>
            <a:ext cx="5051425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9838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8859838"/>
            <a:ext cx="2970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33E5E7-9295-4A02-BD66-71A6F63A5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81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CD0A2E-9CD1-4674-BB2F-9DC369DA1145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this slide is wrong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FFF04A-1863-4E01-B4BB-C41FD8F8EE7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AA4E87-3CEA-49DD-84CB-9D06AA9482F2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This is the “Figure 2” referenced by Fall 2005 lecture notes “The Principle of Comprehensive Cost”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560983-B32C-4191-B533-8A548618DA02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AutoNum type="arabicParenBoth"/>
            </a:pPr>
            <a:r>
              <a:rPr lang="en-US" dirty="0" smtClean="0"/>
              <a:t>Define</a:t>
            </a:r>
            <a:r>
              <a:rPr lang="en-US" baseline="0" dirty="0" smtClean="0"/>
              <a:t> supply curve according to prop shifts</a:t>
            </a:r>
          </a:p>
          <a:p>
            <a:pPr marL="0" indent="0" eaLnBrk="1" hangingPunct="1">
              <a:buNone/>
            </a:pPr>
            <a:r>
              <a:rPr lang="en-US" dirty="0" smtClean="0"/>
              <a:t>This </a:t>
            </a:r>
            <a:r>
              <a:rPr lang="en-US" dirty="0" smtClean="0"/>
              <a:t>is the “Figure 1” referenced by Fall 2005 lecture notes “The Principle of Comprehensive Cost”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application of convexity of </a:t>
            </a:r>
            <a:r>
              <a:rPr lang="en-US" dirty="0" err="1" smtClean="0"/>
              <a:t>dwcs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33E5E7-9295-4A02-BD66-71A6F63A5E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3D81-D36C-491E-B178-142846A26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8FE71-3F9C-49FA-9D44-3FFF68A6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9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F4B0B-B000-4655-B6F3-BC3C37769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1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CC9E8-DE8A-4DDF-B4F4-C8B5E1830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99805-74F2-44FA-8577-146ABC69F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1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9BEDF-9F8D-474B-9D34-7FB221232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6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B999-078B-4F96-BBBA-99785036F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2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425C-333E-41E3-B923-1AD393465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EDEFD-6B2C-4907-9D61-28A227BE3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5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070E5-8977-4D05-818F-856D6DA5C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4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711D6-0322-4330-8108-5DC99B6C0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0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8ABC364-11A7-4639-802F-E237C3354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5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" Type="http://schemas.openxmlformats.org/officeDocument/2006/relationships/vmlDrawing" Target="../drawings/vmlDrawing2.v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2.wmf"/><Relationship Id="rId10" Type="http://schemas.openxmlformats.org/officeDocument/2006/relationships/image" Target="../media/image10.wmf"/><Relationship Id="rId19" Type="http://schemas.openxmlformats.org/officeDocument/2006/relationships/image" Target="../media/image14.wmf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2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emf"/><Relationship Id="rId17" Type="http://schemas.openxmlformats.org/officeDocument/2006/relationships/oleObject" Target="../embeddings/oleObject21.bin"/><Relationship Id="rId2" Type="http://schemas.openxmlformats.org/officeDocument/2006/relationships/vmlDrawing" Target="../drawings/vmlDrawing3.vml"/><Relationship Id="rId16" Type="http://schemas.openxmlformats.org/officeDocument/2006/relationships/image" Target="../media/image7.wmf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19" Type="http://schemas.openxmlformats.org/officeDocument/2006/relationships/image" Target="../media/image20.wmf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16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wmf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30.bin"/><Relationship Id="rId2" Type="http://schemas.openxmlformats.org/officeDocument/2006/relationships/vmlDrawing" Target="../drawings/vmlDrawing4.vml"/><Relationship Id="rId16" Type="http://schemas.openxmlformats.org/officeDocument/2006/relationships/image" Target="../media/image21.emf"/><Relationship Id="rId20" Type="http://schemas.openxmlformats.org/officeDocument/2006/relationships/image" Target="../media/image22.emf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6.wmf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53400" cy="685800"/>
          </a:xfrm>
        </p:spPr>
        <p:txBody>
          <a:bodyPr/>
          <a:lstStyle/>
          <a:p>
            <a:pPr eaLnBrk="1" hangingPunct="1"/>
            <a:r>
              <a:rPr lang="en-US" sz="2800" smtClean="0"/>
              <a:t>Excise Tax Incidence with and without Cost Markups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Suppose that prices are proportionally marked up </a:t>
            </a:r>
            <a:r>
              <a:rPr lang="en-US" sz="2600" smtClean="0">
                <a:sym typeface="Symbol" pitchFamily="18" charset="2"/>
              </a:rPr>
              <a:t> over (constant) marginal cost.  Such pricing is optimal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perfect competition ( = 0),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imperfect competition, Bertrand ( = 0),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imperfect competition, Cournot, with constant elasticity of demand ( &gt; 0 according to demand elasticity)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600" i="1" smtClean="0"/>
              <a:t>p</a:t>
            </a:r>
            <a:r>
              <a:rPr lang="en-US" sz="2600" smtClean="0"/>
              <a:t> = [</a:t>
            </a:r>
            <a:r>
              <a:rPr lang="en-US" sz="2600" i="1" smtClean="0"/>
              <a:t>c</a:t>
            </a:r>
            <a:r>
              <a:rPr lang="en-US" sz="2600" smtClean="0"/>
              <a:t>(1+</a:t>
            </a:r>
            <a:r>
              <a:rPr lang="en-US" sz="2600" smtClean="0">
                <a:sym typeface="Symbol" pitchFamily="18" charset="2"/>
              </a:rPr>
              <a:t>)](1+)</a:t>
            </a:r>
            <a:endParaRPr lang="en-US" sz="260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each $ of tax collected per unit increases consumer price by $(1+</a:t>
            </a:r>
            <a:r>
              <a:rPr lang="en-US" sz="2200" smtClean="0">
                <a:sym typeface="Symbol" pitchFamily="18" charset="2"/>
              </a:rPr>
              <a:t></a:t>
            </a:r>
            <a:r>
              <a:rPr lang="en-US" sz="22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“over-shifting” under imperfect competition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taxes decrease profits, but increase profits per unit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consumer surplus suffers more than profits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other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shifting depends on marginal markup, which may differ from average markup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form of tax collection (eg., </a:t>
            </a:r>
            <a:r>
              <a:rPr lang="en-US" sz="2200" i="1" smtClean="0"/>
              <a:t>ad valorum</a:t>
            </a:r>
            <a:r>
              <a:rPr lang="en-US" sz="2200" smtClean="0"/>
              <a:t> versus per unit) affects the shape of marginal revenue curve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price discrimination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eaLnBrk="1" hangingPunct="1"/>
            <a:r>
              <a:rPr lang="en-US" sz="2800" smtClean="0"/>
              <a:t>Tax Incidence with Imperfect Competition: Main Results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Some of the competitive results do not carry over</a:t>
            </a:r>
            <a:r>
              <a:rPr lang="en-US" sz="260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excise taxes are shared according to the relative price elasticities,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holding revenue fixed, it does not matter whether the excise tax is </a:t>
            </a:r>
            <a:r>
              <a:rPr lang="en-US" sz="2200" i="1" smtClean="0">
                <a:sym typeface="Symbol" pitchFamily="18" charset="2"/>
              </a:rPr>
              <a:t>ad valorem</a:t>
            </a:r>
            <a:r>
              <a:rPr lang="en-US" sz="2200" smtClean="0">
                <a:sym typeface="Symbol" pitchFamily="18" charset="2"/>
              </a:rPr>
              <a:t> or specific,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a tax’s incidence is fully summarized by its effect on demand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the marginal deadweight cost of the first bit of taxation is zero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Market Structure I: Profits are Limited by Demand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taxes are like any other cost, regardless of who pays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specific taxes are more distortionary/have a larger effect on demand price per tax dollar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i="1" smtClean="0"/>
              <a:t>ad valorem</a:t>
            </a:r>
            <a:r>
              <a:rPr lang="en-US" sz="2200" smtClean="0"/>
              <a:t> taxes are partly a profits 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taxes can increase supply prices, especially when they are specific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the marginal deadweight cost taxes is strictly positive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Market Structure II: Profits are Limited by Entry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with a homogeneous entry cost, looks like the competitive case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94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Parallel demand shifts change </a:t>
            </a:r>
            <a:r>
              <a:rPr lang="en-US" sz="4000" dirty="0" err="1" smtClean="0">
                <a:solidFill>
                  <a:schemeClr val="bg2"/>
                </a:solidFill>
              </a:rPr>
              <a:t>elasticities</a:t>
            </a:r>
            <a:r>
              <a:rPr lang="en-US" sz="4000" dirty="0" smtClean="0">
                <a:solidFill>
                  <a:schemeClr val="bg2"/>
                </a:solidFill>
              </a:rPr>
              <a:t>, but not slopes</a:t>
            </a:r>
            <a:endParaRPr lang="en-US" sz="400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971800" y="1371600"/>
                <a:ext cx="3312766" cy="627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bg2"/>
                    </a:solidFill>
                  </a:rPr>
                  <a:t>Price elasticity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𝐷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′(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371600"/>
                <a:ext cx="3312766" cy="627159"/>
              </a:xfrm>
              <a:prstGeom prst="rect">
                <a:avLst/>
              </a:prstGeom>
              <a:blipFill rotWithShape="1">
                <a:blip r:embed="rId2"/>
                <a:stretch>
                  <a:fillRect l="-2947" t="-971" b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8" y="3429000"/>
            <a:ext cx="437163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370" y="3582151"/>
            <a:ext cx="4427434" cy="259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57159" y="2667000"/>
            <a:ext cx="3733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Log scale </a:t>
            </a:r>
            <a:r>
              <a:rPr lang="en-US" dirty="0" smtClean="0">
                <a:solidFill>
                  <a:schemeClr val="bg2"/>
                </a:solidFill>
                <a:sym typeface="Wingdings" pitchFamily="2" charset="2"/>
              </a:rPr>
              <a:t> elasticity is visual slope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29000" y="5105400"/>
            <a:ext cx="0" cy="60960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06696" y="4343400"/>
            <a:ext cx="1021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s</a:t>
            </a:r>
            <a:r>
              <a:rPr lang="en-US" sz="2000" b="1" dirty="0" smtClean="0">
                <a:solidFill>
                  <a:srgbClr val="00B050"/>
                </a:solidFill>
              </a:rPr>
              <a:t>ame slope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305800" y="4572000"/>
            <a:ext cx="0" cy="784086"/>
          </a:xfrm>
          <a:prstGeom prst="straightConnector1">
            <a:avLst/>
          </a:prstGeom>
          <a:ln w="38100">
            <a:solidFill>
              <a:srgbClr val="00B050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54972" y="3643348"/>
            <a:ext cx="153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different elasticity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993" y="3670033"/>
            <a:ext cx="4271118" cy="249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" y="3414667"/>
            <a:ext cx="4406958" cy="2765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94"/>
            <a:ext cx="91440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Parallel demand shifts change </a:t>
            </a:r>
            <a:r>
              <a:rPr lang="en-US" sz="4000" dirty="0" err="1" smtClean="0">
                <a:solidFill>
                  <a:schemeClr val="bg2"/>
                </a:solidFill>
              </a:rPr>
              <a:t>elasticities</a:t>
            </a:r>
            <a:r>
              <a:rPr lang="en-US" sz="4000" dirty="0" smtClean="0">
                <a:solidFill>
                  <a:schemeClr val="bg2"/>
                </a:solidFill>
              </a:rPr>
              <a:t>, but not slopes</a:t>
            </a:r>
            <a:endParaRPr lang="en-US" sz="400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971800" y="1371600"/>
                <a:ext cx="3312766" cy="627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bg2"/>
                    </a:solidFill>
                  </a:rPr>
                  <a:t>Price elasticity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𝐷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′(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371600"/>
                <a:ext cx="3312766" cy="627159"/>
              </a:xfrm>
              <a:prstGeom prst="rect">
                <a:avLst/>
              </a:prstGeom>
              <a:blipFill rotWithShape="1">
                <a:blip r:embed="rId4"/>
                <a:stretch>
                  <a:fillRect l="-2947" t="-971" b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757159" y="2667000"/>
            <a:ext cx="3733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Log scale </a:t>
            </a:r>
            <a:r>
              <a:rPr lang="en-US" dirty="0" smtClean="0">
                <a:solidFill>
                  <a:schemeClr val="bg2"/>
                </a:solidFill>
                <a:sym typeface="Wingdings" pitchFamily="2" charset="2"/>
              </a:rPr>
              <a:t> elasticity is visual (inverse) slope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29000" y="5113232"/>
            <a:ext cx="0" cy="45720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60248" y="4923800"/>
            <a:ext cx="0" cy="45720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13688" y="4520723"/>
            <a:ext cx="0" cy="45720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50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2"/>
          <p:cNvGrpSpPr>
            <a:grpSpLocks/>
          </p:cNvGrpSpPr>
          <p:nvPr/>
        </p:nvGrpSpPr>
        <p:grpSpPr bwMode="auto">
          <a:xfrm>
            <a:off x="1600200" y="838200"/>
            <a:ext cx="4343400" cy="4419600"/>
            <a:chOff x="1440" y="912"/>
            <a:chExt cx="2736" cy="2400"/>
          </a:xfrm>
        </p:grpSpPr>
        <p:sp>
          <p:nvSpPr>
            <p:cNvPr id="1064" name="Line 3"/>
            <p:cNvSpPr>
              <a:spLocks noChangeShapeType="1"/>
            </p:cNvSpPr>
            <p:nvPr/>
          </p:nvSpPr>
          <p:spPr bwMode="auto">
            <a:xfrm>
              <a:off x="1440" y="91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Line 4"/>
            <p:cNvSpPr>
              <a:spLocks noChangeShapeType="1"/>
            </p:cNvSpPr>
            <p:nvPr/>
          </p:nvSpPr>
          <p:spPr bwMode="auto">
            <a:xfrm>
              <a:off x="1440" y="331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53138" y="5070475"/>
          <a:ext cx="3397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5070475"/>
                        <a:ext cx="3397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371600" y="457200"/>
          <a:ext cx="4079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7" imgW="152280" imgH="164880" progId="Equation.3">
                  <p:embed/>
                </p:oleObj>
              </mc:Choice>
              <mc:Fallback>
                <p:oleObj name="Equation" r:id="rId7" imgW="1522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"/>
                        <a:ext cx="4079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2" name="Group 39"/>
          <p:cNvGrpSpPr>
            <a:grpSpLocks/>
          </p:cNvGrpSpPr>
          <p:nvPr/>
        </p:nvGrpSpPr>
        <p:grpSpPr bwMode="auto">
          <a:xfrm>
            <a:off x="2590800" y="914400"/>
            <a:ext cx="5867400" cy="3810000"/>
            <a:chOff x="1632" y="576"/>
            <a:chExt cx="3696" cy="2400"/>
          </a:xfrm>
        </p:grpSpPr>
        <p:sp>
          <p:nvSpPr>
            <p:cNvPr id="1062" name="Freeform 11"/>
            <p:cNvSpPr>
              <a:spLocks/>
            </p:cNvSpPr>
            <p:nvPr/>
          </p:nvSpPr>
          <p:spPr bwMode="auto">
            <a:xfrm>
              <a:off x="1632" y="576"/>
              <a:ext cx="2112" cy="2112"/>
            </a:xfrm>
            <a:custGeom>
              <a:avLst/>
              <a:gdLst>
                <a:gd name="T0" fmla="*/ 0 w 2112"/>
                <a:gd name="T1" fmla="*/ 0 h 2112"/>
                <a:gd name="T2" fmla="*/ 144 w 2112"/>
                <a:gd name="T3" fmla="*/ 192 h 2112"/>
                <a:gd name="T4" fmla="*/ 624 w 2112"/>
                <a:gd name="T5" fmla="*/ 864 h 2112"/>
                <a:gd name="T6" fmla="*/ 1344 w 2112"/>
                <a:gd name="T7" fmla="*/ 1488 h 2112"/>
                <a:gd name="T8" fmla="*/ 2112 w 2112"/>
                <a:gd name="T9" fmla="*/ 2112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2"/>
                <a:gd name="T16" fmla="*/ 0 h 2112"/>
                <a:gd name="T17" fmla="*/ 2112 w 211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2" h="2112">
                  <a:moveTo>
                    <a:pt x="0" y="0"/>
                  </a:moveTo>
                  <a:cubicBezTo>
                    <a:pt x="20" y="24"/>
                    <a:pt x="40" y="48"/>
                    <a:pt x="144" y="192"/>
                  </a:cubicBezTo>
                  <a:cubicBezTo>
                    <a:pt x="248" y="336"/>
                    <a:pt x="424" y="648"/>
                    <a:pt x="624" y="864"/>
                  </a:cubicBezTo>
                  <a:cubicBezTo>
                    <a:pt x="824" y="1080"/>
                    <a:pt x="1096" y="1280"/>
                    <a:pt x="1344" y="1488"/>
                  </a:cubicBezTo>
                  <a:cubicBezTo>
                    <a:pt x="1592" y="1696"/>
                    <a:pt x="1852" y="1904"/>
                    <a:pt x="2112" y="211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Text Box 12"/>
            <p:cNvSpPr txBox="1">
              <a:spLocks noChangeArrowheads="1"/>
            </p:cNvSpPr>
            <p:nvPr/>
          </p:nvSpPr>
          <p:spPr bwMode="auto">
            <a:xfrm>
              <a:off x="3456" y="2688"/>
              <a:ext cx="18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industry demand</a:t>
              </a:r>
            </a:p>
          </p:txBody>
        </p:sp>
      </p:grpSp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Tax on Demanders</a:t>
            </a:r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152400" y="1981200"/>
            <a:ext cx="3717925" cy="3902075"/>
            <a:chOff x="96" y="1248"/>
            <a:chExt cx="2342" cy="2458"/>
          </a:xfrm>
        </p:grpSpPr>
        <p:grpSp>
          <p:nvGrpSpPr>
            <p:cNvPr id="1058" name="Group 58"/>
            <p:cNvGrpSpPr>
              <a:grpSpLocks/>
            </p:cNvGrpSpPr>
            <p:nvPr/>
          </p:nvGrpSpPr>
          <p:grpSpPr bwMode="auto">
            <a:xfrm>
              <a:off x="2160" y="1441"/>
              <a:ext cx="278" cy="2265"/>
              <a:chOff x="2160" y="1441"/>
              <a:chExt cx="278" cy="2265"/>
            </a:xfrm>
          </p:grpSpPr>
          <p:sp>
            <p:nvSpPr>
              <p:cNvPr id="1061" name="Line 18"/>
              <p:cNvSpPr>
                <a:spLocks noChangeShapeType="1"/>
              </p:cNvSpPr>
              <p:nvPr/>
            </p:nvSpPr>
            <p:spPr bwMode="auto">
              <a:xfrm flipV="1">
                <a:off x="2264" y="1441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30" name="Object 19"/>
              <p:cNvGraphicFramePr>
                <a:graphicFrameLocks noChangeAspect="1"/>
              </p:cNvGraphicFramePr>
              <p:nvPr/>
            </p:nvGraphicFramePr>
            <p:xfrm>
              <a:off x="2160" y="3360"/>
              <a:ext cx="278" cy="3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3" name="Equation" r:id="rId9" imgW="164880" imgH="203040" progId="Equation.3">
                      <p:embed/>
                    </p:oleObj>
                  </mc:Choice>
                  <mc:Fallback>
                    <p:oleObj name="Equation" r:id="rId9" imgW="164880" imgH="203040" progId="Equation.3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3360"/>
                            <a:ext cx="278" cy="3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59" name="Line 20"/>
            <p:cNvSpPr>
              <a:spLocks noChangeShapeType="1"/>
            </p:cNvSpPr>
            <p:nvPr/>
          </p:nvSpPr>
          <p:spPr bwMode="auto">
            <a:xfrm flipH="1">
              <a:off x="1017" y="145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Text Box 21"/>
            <p:cNvSpPr txBox="1">
              <a:spLocks noChangeArrowheads="1"/>
            </p:cNvSpPr>
            <p:nvPr/>
          </p:nvSpPr>
          <p:spPr bwMode="auto">
            <a:xfrm>
              <a:off x="96" y="1248"/>
              <a:ext cx="9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after-tax price = (1+</a:t>
              </a:r>
              <a:r>
                <a:rPr lang="en-US" sz="1800">
                  <a:latin typeface="Symbol" pitchFamily="18" charset="2"/>
                </a:rPr>
                <a:t>t</a:t>
              </a:r>
              <a:r>
                <a:rPr lang="en-US" sz="1800"/>
                <a:t>)(1+</a:t>
              </a:r>
              <a:r>
                <a:rPr lang="en-US" sz="1800">
                  <a:latin typeface="Symbol" pitchFamily="18" charset="2"/>
                </a:rPr>
                <a:t>m</a:t>
              </a:r>
              <a:r>
                <a:rPr lang="en-US" sz="1800"/>
                <a:t>)</a:t>
              </a:r>
              <a:r>
                <a:rPr lang="en-US" sz="1800" i="1"/>
                <a:t>c</a:t>
              </a:r>
            </a:p>
          </p:txBody>
        </p:sp>
      </p:grp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2286000" y="1066800"/>
            <a:ext cx="6834188" cy="2073275"/>
            <a:chOff x="1440" y="672"/>
            <a:chExt cx="4305" cy="1306"/>
          </a:xfrm>
        </p:grpSpPr>
        <p:sp>
          <p:nvSpPr>
            <p:cNvPr id="1055" name="Text Box 28"/>
            <p:cNvSpPr txBox="1">
              <a:spLocks noChangeArrowheads="1"/>
            </p:cNvSpPr>
            <p:nvPr/>
          </p:nvSpPr>
          <p:spPr bwMode="auto">
            <a:xfrm>
              <a:off x="2352" y="1728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D</a:t>
              </a:r>
            </a:p>
          </p:txBody>
        </p:sp>
        <p:sp>
          <p:nvSpPr>
            <p:cNvPr id="1056" name="Text Box 29"/>
            <p:cNvSpPr txBox="1">
              <a:spLocks noChangeArrowheads="1"/>
            </p:cNvSpPr>
            <p:nvPr/>
          </p:nvSpPr>
          <p:spPr bwMode="auto">
            <a:xfrm>
              <a:off x="3681" y="672"/>
              <a:ext cx="20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>
                  <a:solidFill>
                    <a:srgbClr val="FF0000"/>
                  </a:solidFill>
                </a:rPr>
                <a:t>T</a:t>
              </a:r>
              <a:r>
                <a:rPr lang="en-US" sz="2000"/>
                <a:t>+</a:t>
              </a:r>
              <a:r>
                <a:rPr lang="en-US" sz="2000" i="1"/>
                <a:t>D</a:t>
              </a:r>
              <a:r>
                <a:rPr lang="en-US" sz="2000"/>
                <a:t> = borne by demanders</a:t>
              </a:r>
            </a:p>
          </p:txBody>
        </p:sp>
        <p:sp>
          <p:nvSpPr>
            <p:cNvPr id="1057" name="Text Box 32"/>
            <p:cNvSpPr txBox="1">
              <a:spLocks noChangeArrowheads="1"/>
            </p:cNvSpPr>
            <p:nvPr/>
          </p:nvSpPr>
          <p:spPr bwMode="auto">
            <a:xfrm>
              <a:off x="1440" y="1632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i="1">
                  <a:solidFill>
                    <a:srgbClr val="FF0000"/>
                  </a:solidFill>
                </a:rPr>
                <a:t>T</a:t>
              </a:r>
            </a:p>
          </p:txBody>
        </p:sp>
      </p:grpSp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5911850" y="22098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/>
              <a:t>D+</a:t>
            </a:r>
            <a:r>
              <a:rPr lang="en-US" sz="2000">
                <a:latin typeface="Symbol" pitchFamily="18" charset="2"/>
              </a:rPr>
              <a:t>D</a:t>
            </a:r>
            <a:r>
              <a:rPr lang="en-US" sz="2000" i="1"/>
              <a:t>v</a:t>
            </a:r>
            <a:r>
              <a:rPr lang="en-US" sz="2000"/>
              <a:t> = dwc of taxes</a:t>
            </a: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5889625" y="1828800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>
                <a:solidFill>
                  <a:srgbClr val="FF0000"/>
                </a:solidFill>
              </a:rPr>
              <a:t>T</a:t>
            </a:r>
            <a:r>
              <a:rPr lang="en-US" sz="2000"/>
              <a:t>     = government revenue</a:t>
            </a: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3886200" y="1435100"/>
            <a:ext cx="5280025" cy="2405063"/>
            <a:chOff x="2448" y="904"/>
            <a:chExt cx="3326" cy="1515"/>
          </a:xfrm>
        </p:grpSpPr>
        <p:sp>
          <p:nvSpPr>
            <p:cNvPr id="1054" name="Text Box 34"/>
            <p:cNvSpPr txBox="1">
              <a:spLocks noChangeArrowheads="1"/>
            </p:cNvSpPr>
            <p:nvPr/>
          </p:nvSpPr>
          <p:spPr bwMode="auto">
            <a:xfrm>
              <a:off x="3710" y="904"/>
              <a:ext cx="20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latin typeface="Symbol" pitchFamily="18" charset="2"/>
                </a:rPr>
                <a:t>D</a:t>
              </a:r>
              <a:r>
                <a:rPr lang="en-US" sz="2000" i="1"/>
                <a:t>v</a:t>
              </a:r>
              <a:r>
                <a:rPr lang="en-US" sz="2000"/>
                <a:t>   = lost profits</a:t>
              </a:r>
            </a:p>
          </p:txBody>
        </p:sp>
        <p:graphicFrame>
          <p:nvGraphicFramePr>
            <p:cNvPr id="1029" name="Object 37"/>
            <p:cNvGraphicFramePr>
              <a:graphicFrameLocks noChangeAspect="1"/>
            </p:cNvGraphicFramePr>
            <p:nvPr/>
          </p:nvGraphicFramePr>
          <p:xfrm>
            <a:off x="2448" y="2160"/>
            <a:ext cx="314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name="Equation" r:id="rId11" imgW="215640" imgH="177480" progId="Equation.3">
                    <p:embed/>
                  </p:oleObj>
                </mc:Choice>
                <mc:Fallback>
                  <p:oleObj name="Equation" r:id="rId11" imgW="215640" imgH="1774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160"/>
                          <a:ext cx="314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39" name="Group 41"/>
          <p:cNvGrpSpPr>
            <a:grpSpLocks/>
          </p:cNvGrpSpPr>
          <p:nvPr/>
        </p:nvGrpSpPr>
        <p:grpSpPr bwMode="auto">
          <a:xfrm>
            <a:off x="1600200" y="3505200"/>
            <a:ext cx="6845300" cy="457200"/>
            <a:chOff x="1008" y="2208"/>
            <a:chExt cx="4312" cy="288"/>
          </a:xfrm>
        </p:grpSpPr>
        <p:sp>
          <p:nvSpPr>
            <p:cNvPr id="1052" name="Text Box 9"/>
            <p:cNvSpPr txBox="1">
              <a:spLocks noChangeArrowheads="1"/>
            </p:cNvSpPr>
            <p:nvPr/>
          </p:nvSpPr>
          <p:spPr bwMode="auto">
            <a:xfrm>
              <a:off x="3744" y="2208"/>
              <a:ext cx="1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</a:rPr>
                <a:t>industry cost curve</a:t>
              </a:r>
            </a:p>
          </p:txBody>
        </p:sp>
        <p:sp>
          <p:nvSpPr>
            <p:cNvPr id="1053" name="Line 38"/>
            <p:cNvSpPr>
              <a:spLocks noChangeShapeType="1"/>
            </p:cNvSpPr>
            <p:nvPr/>
          </p:nvSpPr>
          <p:spPr bwMode="auto">
            <a:xfrm>
              <a:off x="1008" y="2400"/>
              <a:ext cx="273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304800" y="3048000"/>
            <a:ext cx="8462963" cy="641350"/>
            <a:chOff x="192" y="1920"/>
            <a:chExt cx="5331" cy="404"/>
          </a:xfrm>
        </p:grpSpPr>
        <p:sp>
          <p:nvSpPr>
            <p:cNvPr id="1049" name="Text Box 24"/>
            <p:cNvSpPr txBox="1">
              <a:spLocks noChangeArrowheads="1"/>
            </p:cNvSpPr>
            <p:nvPr/>
          </p:nvSpPr>
          <p:spPr bwMode="auto">
            <a:xfrm>
              <a:off x="192" y="1920"/>
              <a:ext cx="87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no-tax price = (1+</a:t>
              </a:r>
              <a:r>
                <a:rPr lang="en-US" sz="1800">
                  <a:latin typeface="Symbol" pitchFamily="18" charset="2"/>
                </a:rPr>
                <a:t>m</a:t>
              </a:r>
              <a:r>
                <a:rPr lang="en-US" sz="1800"/>
                <a:t>)</a:t>
              </a:r>
              <a:r>
                <a:rPr lang="en-US" sz="1800" i="1"/>
                <a:t>c</a:t>
              </a:r>
            </a:p>
          </p:txBody>
        </p:sp>
        <p:sp>
          <p:nvSpPr>
            <p:cNvPr id="1050" name="Text Box 43"/>
            <p:cNvSpPr txBox="1">
              <a:spLocks noChangeArrowheads="1"/>
            </p:cNvSpPr>
            <p:nvPr/>
          </p:nvSpPr>
          <p:spPr bwMode="auto">
            <a:xfrm>
              <a:off x="3744" y="1920"/>
              <a:ext cx="17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chemeClr val="accent2"/>
                  </a:solidFill>
                </a:rPr>
                <a:t>industry supply curve</a:t>
              </a:r>
            </a:p>
          </p:txBody>
        </p:sp>
        <p:sp>
          <p:nvSpPr>
            <p:cNvPr id="1051" name="Line 44"/>
            <p:cNvSpPr>
              <a:spLocks noChangeShapeType="1"/>
            </p:cNvSpPr>
            <p:nvPr/>
          </p:nvSpPr>
          <p:spPr bwMode="auto">
            <a:xfrm>
              <a:off x="1008" y="2112"/>
              <a:ext cx="273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1" name="Rectangle 51"/>
          <p:cNvSpPr>
            <a:spLocks noChangeArrowheads="1"/>
          </p:cNvSpPr>
          <p:nvPr/>
        </p:nvSpPr>
        <p:spPr bwMode="auto">
          <a:xfrm>
            <a:off x="4710113" y="5486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17814" name="Freeform 54"/>
          <p:cNvSpPr>
            <a:spLocks/>
          </p:cNvSpPr>
          <p:nvPr/>
        </p:nvSpPr>
        <p:spPr bwMode="auto">
          <a:xfrm>
            <a:off x="1905000" y="1752600"/>
            <a:ext cx="3652838" cy="2813050"/>
          </a:xfrm>
          <a:custGeom>
            <a:avLst/>
            <a:gdLst>
              <a:gd name="T0" fmla="*/ 0 w 2112"/>
              <a:gd name="T1" fmla="*/ 0 h 2112"/>
              <a:gd name="T2" fmla="*/ 144 w 2112"/>
              <a:gd name="T3" fmla="*/ 192 h 2112"/>
              <a:gd name="T4" fmla="*/ 624 w 2112"/>
              <a:gd name="T5" fmla="*/ 864 h 2112"/>
              <a:gd name="T6" fmla="*/ 1344 w 2112"/>
              <a:gd name="T7" fmla="*/ 1488 h 2112"/>
              <a:gd name="T8" fmla="*/ 2112 w 2112"/>
              <a:gd name="T9" fmla="*/ 2112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12"/>
              <a:gd name="T17" fmla="*/ 2112 w 2112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12">
                <a:moveTo>
                  <a:pt x="0" y="0"/>
                </a:moveTo>
                <a:cubicBezTo>
                  <a:pt x="20" y="24"/>
                  <a:pt x="40" y="48"/>
                  <a:pt x="144" y="192"/>
                </a:cubicBezTo>
                <a:cubicBezTo>
                  <a:pt x="248" y="336"/>
                  <a:pt x="424" y="648"/>
                  <a:pt x="624" y="864"/>
                </a:cubicBezTo>
                <a:cubicBezTo>
                  <a:pt x="824" y="1080"/>
                  <a:pt x="1096" y="1280"/>
                  <a:pt x="1344" y="1488"/>
                </a:cubicBezTo>
                <a:cubicBezTo>
                  <a:pt x="1592" y="1696"/>
                  <a:pt x="1852" y="1904"/>
                  <a:pt x="2112" y="211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4648200" y="2590800"/>
            <a:ext cx="4106863" cy="3265488"/>
            <a:chOff x="2928" y="1632"/>
            <a:chExt cx="2587" cy="2057"/>
          </a:xfrm>
        </p:grpSpPr>
        <p:sp>
          <p:nvSpPr>
            <p:cNvPr id="1045" name="Text Box 33"/>
            <p:cNvSpPr txBox="1">
              <a:spLocks noChangeArrowheads="1"/>
            </p:cNvSpPr>
            <p:nvPr/>
          </p:nvSpPr>
          <p:spPr bwMode="auto">
            <a:xfrm>
              <a:off x="3022" y="2197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E</a:t>
              </a:r>
            </a:p>
          </p:txBody>
        </p:sp>
        <p:grpSp>
          <p:nvGrpSpPr>
            <p:cNvPr id="1046" name="Group 59"/>
            <p:cNvGrpSpPr>
              <a:grpSpLocks/>
            </p:cNvGrpSpPr>
            <p:nvPr/>
          </p:nvGrpSpPr>
          <p:grpSpPr bwMode="auto">
            <a:xfrm>
              <a:off x="2928" y="2112"/>
              <a:ext cx="214" cy="1577"/>
              <a:chOff x="2928" y="2112"/>
              <a:chExt cx="214" cy="1577"/>
            </a:xfrm>
          </p:grpSpPr>
          <p:sp>
            <p:nvSpPr>
              <p:cNvPr id="1048" name="Line 48"/>
              <p:cNvSpPr>
                <a:spLocks noChangeShapeType="1"/>
              </p:cNvSpPr>
              <p:nvPr/>
            </p:nvSpPr>
            <p:spPr bwMode="auto">
              <a:xfrm flipV="1">
                <a:off x="3024" y="2112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8" name="Object 57"/>
              <p:cNvGraphicFramePr>
                <a:graphicFrameLocks noChangeAspect="1"/>
              </p:cNvGraphicFramePr>
              <p:nvPr/>
            </p:nvGraphicFramePr>
            <p:xfrm>
              <a:off x="2928" y="3408"/>
              <a:ext cx="214" cy="2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5" name="Equation" r:id="rId13" imgW="126720" imgH="164880" progId="Equation.3">
                      <p:embed/>
                    </p:oleObj>
                  </mc:Choice>
                  <mc:Fallback>
                    <p:oleObj name="Equation" r:id="rId13" imgW="126720" imgH="164880" progId="Equation.3">
                      <p:embed/>
                      <p:pic>
                        <p:nvPicPr>
                          <p:cNvPr id="0" name="Object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3408"/>
                            <a:ext cx="214" cy="2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47" name="Text Box 60"/>
            <p:cNvSpPr txBox="1">
              <a:spLocks noChangeArrowheads="1"/>
            </p:cNvSpPr>
            <p:nvPr/>
          </p:nvSpPr>
          <p:spPr bwMode="auto">
            <a:xfrm>
              <a:off x="3739" y="1632"/>
              <a:ext cx="17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E</a:t>
              </a:r>
              <a:r>
                <a:rPr lang="en-US" sz="2000"/>
                <a:t>    = dwc of monopoly</a:t>
              </a:r>
            </a:p>
          </p:txBody>
        </p:sp>
      </p:grpSp>
      <p:sp>
        <p:nvSpPr>
          <p:cNvPr id="1044" name="Text Box 68"/>
          <p:cNvSpPr txBox="1">
            <a:spLocks noChangeArrowheads="1"/>
          </p:cNvSpPr>
          <p:nvPr/>
        </p:nvSpPr>
        <p:spPr bwMode="auto">
          <a:xfrm>
            <a:off x="1311275" y="36131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/>
              <a:t>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5" grpId="0" autoUpdateAnimBg="0"/>
      <p:bldP spid="117796" grpId="0" autoUpdateAnimBg="0"/>
      <p:bldP spid="1178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9" name="Group 2"/>
          <p:cNvGrpSpPr>
            <a:grpSpLocks/>
          </p:cNvGrpSpPr>
          <p:nvPr/>
        </p:nvGrpSpPr>
        <p:grpSpPr bwMode="auto">
          <a:xfrm>
            <a:off x="1600200" y="838200"/>
            <a:ext cx="4343400" cy="4419600"/>
            <a:chOff x="1440" y="912"/>
            <a:chExt cx="2736" cy="2400"/>
          </a:xfrm>
        </p:grpSpPr>
        <p:sp>
          <p:nvSpPr>
            <p:cNvPr id="2089" name="Line 3"/>
            <p:cNvSpPr>
              <a:spLocks noChangeShapeType="1"/>
            </p:cNvSpPr>
            <p:nvPr/>
          </p:nvSpPr>
          <p:spPr bwMode="auto">
            <a:xfrm>
              <a:off x="1440" y="91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Line 4"/>
            <p:cNvSpPr>
              <a:spLocks noChangeShapeType="1"/>
            </p:cNvSpPr>
            <p:nvPr/>
          </p:nvSpPr>
          <p:spPr bwMode="auto">
            <a:xfrm>
              <a:off x="1440" y="331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6053138" y="5070475"/>
          <a:ext cx="3397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5" imgW="126720" imgH="164880" progId="Equation.3">
                  <p:embed/>
                </p:oleObj>
              </mc:Choice>
              <mc:Fallback>
                <p:oleObj name="Equation" r:id="rId5" imgW="12672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5070475"/>
                        <a:ext cx="3397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371600" y="457200"/>
          <a:ext cx="4079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7" imgW="152280" imgH="164880" progId="Equation.3">
                  <p:embed/>
                </p:oleObj>
              </mc:Choice>
              <mc:Fallback>
                <p:oleObj name="Equation" r:id="rId7" imgW="1522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"/>
                        <a:ext cx="4079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Freeform 8"/>
          <p:cNvSpPr>
            <a:spLocks/>
          </p:cNvSpPr>
          <p:nvPr/>
        </p:nvSpPr>
        <p:spPr bwMode="auto">
          <a:xfrm>
            <a:off x="2590800" y="914400"/>
            <a:ext cx="3352800" cy="3352800"/>
          </a:xfrm>
          <a:custGeom>
            <a:avLst/>
            <a:gdLst>
              <a:gd name="T0" fmla="*/ 0 w 2112"/>
              <a:gd name="T1" fmla="*/ 0 h 2112"/>
              <a:gd name="T2" fmla="*/ 144 w 2112"/>
              <a:gd name="T3" fmla="*/ 192 h 2112"/>
              <a:gd name="T4" fmla="*/ 624 w 2112"/>
              <a:gd name="T5" fmla="*/ 864 h 2112"/>
              <a:gd name="T6" fmla="*/ 1344 w 2112"/>
              <a:gd name="T7" fmla="*/ 1488 h 2112"/>
              <a:gd name="T8" fmla="*/ 2112 w 2112"/>
              <a:gd name="T9" fmla="*/ 2112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12"/>
              <a:gd name="T17" fmla="*/ 2112 w 2112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12">
                <a:moveTo>
                  <a:pt x="0" y="0"/>
                </a:moveTo>
                <a:cubicBezTo>
                  <a:pt x="20" y="24"/>
                  <a:pt x="40" y="48"/>
                  <a:pt x="144" y="192"/>
                </a:cubicBezTo>
                <a:cubicBezTo>
                  <a:pt x="248" y="336"/>
                  <a:pt x="424" y="648"/>
                  <a:pt x="624" y="864"/>
                </a:cubicBezTo>
                <a:cubicBezTo>
                  <a:pt x="824" y="1080"/>
                  <a:pt x="1096" y="1280"/>
                  <a:pt x="1344" y="1488"/>
                </a:cubicBezTo>
                <a:cubicBezTo>
                  <a:pt x="1592" y="1696"/>
                  <a:pt x="1852" y="1904"/>
                  <a:pt x="2112" y="211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Text Box 9"/>
          <p:cNvSpPr txBox="1">
            <a:spLocks noChangeArrowheads="1"/>
          </p:cNvSpPr>
          <p:nvPr/>
        </p:nvSpPr>
        <p:spPr bwMode="auto">
          <a:xfrm>
            <a:off x="5951538" y="394335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firm’s demand</a:t>
            </a:r>
          </a:p>
        </p:txBody>
      </p:sp>
      <p:sp>
        <p:nvSpPr>
          <p:cNvPr id="2062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2400" i="1" smtClean="0"/>
              <a:t>Ad Valorem</a:t>
            </a:r>
            <a:r>
              <a:rPr lang="en-US" sz="2400" smtClean="0"/>
              <a:t> Taxes Combine Specific Excise and Pure Profit Taxes</a:t>
            </a:r>
          </a:p>
        </p:txBody>
      </p:sp>
      <p:sp>
        <p:nvSpPr>
          <p:cNvPr id="2063" name="Text Box 27"/>
          <p:cNvSpPr txBox="1">
            <a:spLocks noChangeArrowheads="1"/>
          </p:cNvSpPr>
          <p:nvPr/>
        </p:nvSpPr>
        <p:spPr bwMode="auto">
          <a:xfrm>
            <a:off x="5562600" y="32004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firm’s marginal cost curve</a:t>
            </a:r>
          </a:p>
        </p:txBody>
      </p:sp>
      <p:sp>
        <p:nvSpPr>
          <p:cNvPr id="2064" name="Rectangle 33"/>
          <p:cNvSpPr>
            <a:spLocks noChangeArrowheads="1"/>
          </p:cNvSpPr>
          <p:nvPr/>
        </p:nvSpPr>
        <p:spPr bwMode="auto">
          <a:xfrm>
            <a:off x="4710113" y="5486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18818" name="Freeform 34"/>
          <p:cNvSpPr>
            <a:spLocks/>
          </p:cNvSpPr>
          <p:nvPr/>
        </p:nvSpPr>
        <p:spPr bwMode="auto">
          <a:xfrm>
            <a:off x="1828800" y="2362200"/>
            <a:ext cx="3805238" cy="2660650"/>
          </a:xfrm>
          <a:custGeom>
            <a:avLst/>
            <a:gdLst>
              <a:gd name="T0" fmla="*/ 0 w 2112"/>
              <a:gd name="T1" fmla="*/ 0 h 2112"/>
              <a:gd name="T2" fmla="*/ 144 w 2112"/>
              <a:gd name="T3" fmla="*/ 192 h 2112"/>
              <a:gd name="T4" fmla="*/ 624 w 2112"/>
              <a:gd name="T5" fmla="*/ 864 h 2112"/>
              <a:gd name="T6" fmla="*/ 1344 w 2112"/>
              <a:gd name="T7" fmla="*/ 1488 h 2112"/>
              <a:gd name="T8" fmla="*/ 2112 w 2112"/>
              <a:gd name="T9" fmla="*/ 2112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12"/>
              <a:gd name="T17" fmla="*/ 2112 w 2112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12">
                <a:moveTo>
                  <a:pt x="0" y="0"/>
                </a:moveTo>
                <a:cubicBezTo>
                  <a:pt x="20" y="24"/>
                  <a:pt x="40" y="48"/>
                  <a:pt x="144" y="192"/>
                </a:cubicBezTo>
                <a:cubicBezTo>
                  <a:pt x="248" y="336"/>
                  <a:pt x="424" y="648"/>
                  <a:pt x="624" y="864"/>
                </a:cubicBezTo>
                <a:cubicBezTo>
                  <a:pt x="824" y="1080"/>
                  <a:pt x="1096" y="1280"/>
                  <a:pt x="1344" y="1488"/>
                </a:cubicBezTo>
                <a:cubicBezTo>
                  <a:pt x="1592" y="1696"/>
                  <a:pt x="1852" y="1904"/>
                  <a:pt x="2112" y="2112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876800" y="1524000"/>
            <a:ext cx="3429000" cy="2530475"/>
            <a:chOff x="3072" y="960"/>
            <a:chExt cx="2160" cy="1594"/>
          </a:xfrm>
        </p:grpSpPr>
        <p:sp>
          <p:nvSpPr>
            <p:cNvPr id="2087" name="Text Box 36"/>
            <p:cNvSpPr txBox="1">
              <a:spLocks noChangeArrowheads="1"/>
            </p:cNvSpPr>
            <p:nvPr/>
          </p:nvSpPr>
          <p:spPr bwMode="auto">
            <a:xfrm>
              <a:off x="3072" y="230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E</a:t>
              </a:r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3456" y="960"/>
              <a:ext cx="17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E</a:t>
              </a:r>
              <a:r>
                <a:rPr lang="en-US" sz="2000"/>
                <a:t>   = dwc of monopoly</a:t>
              </a:r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2235200" y="1185863"/>
            <a:ext cx="5626100" cy="3149600"/>
            <a:chOff x="1408" y="747"/>
            <a:chExt cx="3544" cy="1984"/>
          </a:xfrm>
        </p:grpSpPr>
        <p:sp>
          <p:nvSpPr>
            <p:cNvPr id="2086" name="Text Box 24"/>
            <p:cNvSpPr txBox="1">
              <a:spLocks noChangeArrowheads="1"/>
            </p:cNvSpPr>
            <p:nvPr/>
          </p:nvSpPr>
          <p:spPr bwMode="auto">
            <a:xfrm>
              <a:off x="3464" y="747"/>
              <a:ext cx="14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v’</a:t>
              </a:r>
              <a:r>
                <a:rPr lang="en-US" sz="2000"/>
                <a:t>  = profits w/ taxes</a:t>
              </a:r>
            </a:p>
          </p:txBody>
        </p:sp>
        <p:graphicFrame>
          <p:nvGraphicFramePr>
            <p:cNvPr id="2058" name="Object 44"/>
            <p:cNvGraphicFramePr>
              <a:graphicFrameLocks noChangeAspect="1"/>
            </p:cNvGraphicFramePr>
            <p:nvPr/>
          </p:nvGraphicFramePr>
          <p:xfrm>
            <a:off x="1408" y="2382"/>
            <a:ext cx="549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Equation" r:id="rId9" imgW="622080" imgH="393480" progId="Equation.3">
                    <p:embed/>
                  </p:oleObj>
                </mc:Choice>
                <mc:Fallback>
                  <p:oleObj name="Equation" r:id="rId9" imgW="622080" imgH="39348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8" y="2382"/>
                          <a:ext cx="549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8" name="Freeform 46"/>
          <p:cNvSpPr>
            <a:spLocks/>
          </p:cNvSpPr>
          <p:nvPr/>
        </p:nvSpPr>
        <p:spPr bwMode="auto">
          <a:xfrm>
            <a:off x="2209800" y="3581400"/>
            <a:ext cx="3497263" cy="1581150"/>
          </a:xfrm>
          <a:custGeom>
            <a:avLst/>
            <a:gdLst>
              <a:gd name="T0" fmla="*/ 0 w 2203"/>
              <a:gd name="T1" fmla="*/ 996 h 996"/>
              <a:gd name="T2" fmla="*/ 749 w 2203"/>
              <a:gd name="T3" fmla="*/ 888 h 996"/>
              <a:gd name="T4" fmla="*/ 1087 w 2203"/>
              <a:gd name="T5" fmla="*/ 780 h 996"/>
              <a:gd name="T6" fmla="*/ 1346 w 2203"/>
              <a:gd name="T7" fmla="*/ 658 h 996"/>
              <a:gd name="T8" fmla="*/ 1627 w 2203"/>
              <a:gd name="T9" fmla="*/ 480 h 996"/>
              <a:gd name="T10" fmla="*/ 2059 w 2203"/>
              <a:gd name="T11" fmla="*/ 144 h 996"/>
              <a:gd name="T12" fmla="*/ 2203 w 2203"/>
              <a:gd name="T13" fmla="*/ 0 h 9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3"/>
              <a:gd name="T22" fmla="*/ 0 h 996"/>
              <a:gd name="T23" fmla="*/ 2203 w 2203"/>
              <a:gd name="T24" fmla="*/ 996 h 9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03" h="996">
                <a:moveTo>
                  <a:pt x="0" y="996"/>
                </a:moveTo>
                <a:cubicBezTo>
                  <a:pt x="125" y="978"/>
                  <a:pt x="568" y="924"/>
                  <a:pt x="749" y="888"/>
                </a:cubicBezTo>
                <a:cubicBezTo>
                  <a:pt x="930" y="852"/>
                  <a:pt x="988" y="818"/>
                  <a:pt x="1087" y="780"/>
                </a:cubicBezTo>
                <a:cubicBezTo>
                  <a:pt x="1186" y="742"/>
                  <a:pt x="1256" y="708"/>
                  <a:pt x="1346" y="658"/>
                </a:cubicBezTo>
                <a:cubicBezTo>
                  <a:pt x="1436" y="608"/>
                  <a:pt x="1508" y="566"/>
                  <a:pt x="1627" y="480"/>
                </a:cubicBezTo>
                <a:cubicBezTo>
                  <a:pt x="1746" y="394"/>
                  <a:pt x="1963" y="224"/>
                  <a:pt x="2059" y="144"/>
                </a:cubicBezTo>
                <a:cubicBezTo>
                  <a:pt x="2155" y="64"/>
                  <a:pt x="2179" y="32"/>
                  <a:pt x="2203" y="0"/>
                </a:cubicBezTo>
              </a:path>
            </a:pathLst>
          </a:custGeom>
          <a:noFill/>
          <a:ln w="25400" cap="flat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228600" y="2438400"/>
            <a:ext cx="4759325" cy="3417888"/>
            <a:chOff x="144" y="1536"/>
            <a:chExt cx="2998" cy="2153"/>
          </a:xfrm>
        </p:grpSpPr>
        <p:sp>
          <p:nvSpPr>
            <p:cNvPr id="2081" name="Line 43"/>
            <p:cNvSpPr>
              <a:spLocks noChangeShapeType="1"/>
            </p:cNvSpPr>
            <p:nvPr/>
          </p:nvSpPr>
          <p:spPr bwMode="auto">
            <a:xfrm>
              <a:off x="1025" y="2727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Text Box 30"/>
            <p:cNvSpPr txBox="1">
              <a:spLocks noChangeArrowheads="1"/>
            </p:cNvSpPr>
            <p:nvPr/>
          </p:nvSpPr>
          <p:spPr bwMode="auto">
            <a:xfrm>
              <a:off x="144" y="1536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/>
                <a:t>demand price</a:t>
              </a:r>
              <a:endParaRPr lang="en-US" sz="1800" i="1"/>
            </a:p>
          </p:txBody>
        </p:sp>
        <p:sp>
          <p:nvSpPr>
            <p:cNvPr id="2083" name="Line 32"/>
            <p:cNvSpPr>
              <a:spLocks noChangeShapeType="1"/>
            </p:cNvSpPr>
            <p:nvPr/>
          </p:nvSpPr>
          <p:spPr bwMode="auto">
            <a:xfrm>
              <a:off x="1008" y="2112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4" name="Group 37"/>
            <p:cNvGrpSpPr>
              <a:grpSpLocks/>
            </p:cNvGrpSpPr>
            <p:nvPr/>
          </p:nvGrpSpPr>
          <p:grpSpPr bwMode="auto">
            <a:xfrm>
              <a:off x="2928" y="2112"/>
              <a:ext cx="214" cy="1577"/>
              <a:chOff x="2928" y="2112"/>
              <a:chExt cx="214" cy="1577"/>
            </a:xfrm>
          </p:grpSpPr>
          <p:sp>
            <p:nvSpPr>
              <p:cNvPr id="2085" name="Line 38"/>
              <p:cNvSpPr>
                <a:spLocks noChangeShapeType="1"/>
              </p:cNvSpPr>
              <p:nvPr/>
            </p:nvSpPr>
            <p:spPr bwMode="auto">
              <a:xfrm flipV="1">
                <a:off x="3024" y="2112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7" name="Object 39"/>
              <p:cNvGraphicFramePr>
                <a:graphicFrameLocks noChangeAspect="1"/>
              </p:cNvGraphicFramePr>
              <p:nvPr/>
            </p:nvGraphicFramePr>
            <p:xfrm>
              <a:off x="2928" y="3408"/>
              <a:ext cx="214" cy="2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03" name="Equation" r:id="rId11" imgW="126720" imgH="164880" progId="Equation.3">
                      <p:embed/>
                    </p:oleObj>
                  </mc:Choice>
                  <mc:Fallback>
                    <p:oleObj name="Equation" r:id="rId11" imgW="126720" imgH="164880" progId="Equation.3">
                      <p:embed/>
                      <p:pic>
                        <p:nvPicPr>
                          <p:cNvPr id="0" name="Object 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3408"/>
                            <a:ext cx="214" cy="2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6" name="Object 48"/>
            <p:cNvGraphicFramePr>
              <a:graphicFrameLocks noChangeAspect="1"/>
            </p:cNvGraphicFramePr>
            <p:nvPr/>
          </p:nvGraphicFramePr>
          <p:xfrm>
            <a:off x="192" y="1776"/>
            <a:ext cx="802" cy="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Equation" r:id="rId12" imgW="901440" imgH="533160" progId="Equation.3">
                    <p:embed/>
                  </p:oleObj>
                </mc:Choice>
                <mc:Fallback>
                  <p:oleObj name="Equation" r:id="rId12" imgW="901440" imgH="53316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1776"/>
                          <a:ext cx="802" cy="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8836" name="Object 52"/>
          <p:cNvGraphicFramePr>
            <a:graphicFrameLocks noChangeAspect="1"/>
          </p:cNvGraphicFramePr>
          <p:nvPr/>
        </p:nvGraphicFramePr>
        <p:xfrm>
          <a:off x="7467600" y="6096000"/>
          <a:ext cx="14954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4" imgW="647640" imgH="177480" progId="Equation.3">
                  <p:embed/>
                </p:oleObj>
              </mc:Choice>
              <mc:Fallback>
                <p:oleObj name="Equation" r:id="rId14" imgW="647640" imgH="177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6096000"/>
                        <a:ext cx="14954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2286000" y="2057400"/>
            <a:ext cx="5257800" cy="2473325"/>
            <a:chOff x="1440" y="1296"/>
            <a:chExt cx="3312" cy="1558"/>
          </a:xfrm>
        </p:grpSpPr>
        <p:sp>
          <p:nvSpPr>
            <p:cNvPr id="2079" name="Freeform 50"/>
            <p:cNvSpPr>
              <a:spLocks/>
            </p:cNvSpPr>
            <p:nvPr/>
          </p:nvSpPr>
          <p:spPr bwMode="auto">
            <a:xfrm>
              <a:off x="1440" y="1632"/>
              <a:ext cx="2001" cy="1222"/>
            </a:xfrm>
            <a:custGeom>
              <a:avLst/>
              <a:gdLst>
                <a:gd name="T0" fmla="*/ 0 w 2203"/>
                <a:gd name="T1" fmla="*/ 996 h 996"/>
                <a:gd name="T2" fmla="*/ 749 w 2203"/>
                <a:gd name="T3" fmla="*/ 888 h 996"/>
                <a:gd name="T4" fmla="*/ 1087 w 2203"/>
                <a:gd name="T5" fmla="*/ 780 h 996"/>
                <a:gd name="T6" fmla="*/ 1346 w 2203"/>
                <a:gd name="T7" fmla="*/ 658 h 996"/>
                <a:gd name="T8" fmla="*/ 1627 w 2203"/>
                <a:gd name="T9" fmla="*/ 480 h 996"/>
                <a:gd name="T10" fmla="*/ 2059 w 2203"/>
                <a:gd name="T11" fmla="*/ 144 h 996"/>
                <a:gd name="T12" fmla="*/ 2203 w 2203"/>
                <a:gd name="T13" fmla="*/ 0 h 9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3"/>
                <a:gd name="T22" fmla="*/ 0 h 996"/>
                <a:gd name="T23" fmla="*/ 2203 w 2203"/>
                <a:gd name="T24" fmla="*/ 996 h 9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3" h="996">
                  <a:moveTo>
                    <a:pt x="0" y="996"/>
                  </a:moveTo>
                  <a:cubicBezTo>
                    <a:pt x="125" y="978"/>
                    <a:pt x="568" y="924"/>
                    <a:pt x="749" y="888"/>
                  </a:cubicBezTo>
                  <a:cubicBezTo>
                    <a:pt x="930" y="852"/>
                    <a:pt x="988" y="818"/>
                    <a:pt x="1087" y="780"/>
                  </a:cubicBezTo>
                  <a:cubicBezTo>
                    <a:pt x="1186" y="742"/>
                    <a:pt x="1256" y="708"/>
                    <a:pt x="1346" y="658"/>
                  </a:cubicBezTo>
                  <a:cubicBezTo>
                    <a:pt x="1436" y="608"/>
                    <a:pt x="1508" y="566"/>
                    <a:pt x="1627" y="480"/>
                  </a:cubicBezTo>
                  <a:cubicBezTo>
                    <a:pt x="1746" y="394"/>
                    <a:pt x="1963" y="224"/>
                    <a:pt x="2059" y="144"/>
                  </a:cubicBezTo>
                  <a:cubicBezTo>
                    <a:pt x="2155" y="64"/>
                    <a:pt x="2179" y="32"/>
                    <a:pt x="2203" y="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Text Box 53"/>
            <p:cNvSpPr txBox="1">
              <a:spLocks noChangeArrowheads="1"/>
            </p:cNvSpPr>
            <p:nvPr/>
          </p:nvSpPr>
          <p:spPr bwMode="auto">
            <a:xfrm>
              <a:off x="2928" y="1296"/>
              <a:ext cx="1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</a:rPr>
                <a:t>firm’s supply curve</a:t>
              </a:r>
            </a:p>
          </p:txBody>
        </p:sp>
      </p:grp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209550" y="1600200"/>
            <a:ext cx="5394325" cy="4989513"/>
            <a:chOff x="132" y="1008"/>
            <a:chExt cx="3398" cy="3143"/>
          </a:xfrm>
        </p:grpSpPr>
        <p:sp>
          <p:nvSpPr>
            <p:cNvPr id="2078" name="Freeform 42"/>
            <p:cNvSpPr>
              <a:spLocks/>
            </p:cNvSpPr>
            <p:nvPr/>
          </p:nvSpPr>
          <p:spPr bwMode="auto">
            <a:xfrm>
              <a:off x="1133" y="1008"/>
              <a:ext cx="2397" cy="1676"/>
            </a:xfrm>
            <a:custGeom>
              <a:avLst/>
              <a:gdLst>
                <a:gd name="T0" fmla="*/ 0 w 2112"/>
                <a:gd name="T1" fmla="*/ 0 h 2112"/>
                <a:gd name="T2" fmla="*/ 144 w 2112"/>
                <a:gd name="T3" fmla="*/ 192 h 2112"/>
                <a:gd name="T4" fmla="*/ 624 w 2112"/>
                <a:gd name="T5" fmla="*/ 864 h 2112"/>
                <a:gd name="T6" fmla="*/ 1344 w 2112"/>
                <a:gd name="T7" fmla="*/ 1488 h 2112"/>
                <a:gd name="T8" fmla="*/ 2112 w 2112"/>
                <a:gd name="T9" fmla="*/ 2112 h 2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2"/>
                <a:gd name="T16" fmla="*/ 0 h 2112"/>
                <a:gd name="T17" fmla="*/ 2112 w 2112"/>
                <a:gd name="T18" fmla="*/ 2112 h 2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2" h="2112">
                  <a:moveTo>
                    <a:pt x="0" y="0"/>
                  </a:moveTo>
                  <a:cubicBezTo>
                    <a:pt x="20" y="24"/>
                    <a:pt x="40" y="48"/>
                    <a:pt x="144" y="192"/>
                  </a:cubicBezTo>
                  <a:cubicBezTo>
                    <a:pt x="248" y="336"/>
                    <a:pt x="424" y="648"/>
                    <a:pt x="624" y="864"/>
                  </a:cubicBezTo>
                  <a:cubicBezTo>
                    <a:pt x="824" y="1080"/>
                    <a:pt x="1096" y="1280"/>
                    <a:pt x="1344" y="1488"/>
                  </a:cubicBezTo>
                  <a:cubicBezTo>
                    <a:pt x="1592" y="1696"/>
                    <a:pt x="1852" y="1904"/>
                    <a:pt x="2112" y="2112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5" name="Object 54"/>
            <p:cNvGraphicFramePr>
              <a:graphicFrameLocks noChangeAspect="1"/>
            </p:cNvGraphicFramePr>
            <p:nvPr/>
          </p:nvGraphicFramePr>
          <p:xfrm>
            <a:off x="132" y="3687"/>
            <a:ext cx="1312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Equation" r:id="rId16" imgW="939600" imgH="330120" progId="Equation.3">
                    <p:embed/>
                  </p:oleObj>
                </mc:Choice>
                <mc:Fallback>
                  <p:oleObj name="Equation" r:id="rId16" imgW="939600" imgH="33012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" y="3687"/>
                          <a:ext cx="1312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2438400" y="838200"/>
            <a:ext cx="6248400" cy="2957513"/>
            <a:chOff x="1536" y="528"/>
            <a:chExt cx="3936" cy="1863"/>
          </a:xfrm>
        </p:grpSpPr>
        <p:sp>
          <p:nvSpPr>
            <p:cNvPr id="2076" name="Text Box 22"/>
            <p:cNvSpPr txBox="1">
              <a:spLocks noChangeArrowheads="1"/>
            </p:cNvSpPr>
            <p:nvPr/>
          </p:nvSpPr>
          <p:spPr bwMode="auto">
            <a:xfrm>
              <a:off x="3408" y="528"/>
              <a:ext cx="20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>
                  <a:solidFill>
                    <a:srgbClr val="FF0000"/>
                  </a:solidFill>
                </a:rPr>
                <a:t>T’</a:t>
              </a:r>
              <a:r>
                <a:rPr lang="en-US" sz="2000"/>
                <a:t>   = government revenue</a:t>
              </a:r>
            </a:p>
          </p:txBody>
        </p:sp>
        <p:sp>
          <p:nvSpPr>
            <p:cNvPr id="2077" name="Text Box 58"/>
            <p:cNvSpPr txBox="1">
              <a:spLocks noChangeArrowheads="1"/>
            </p:cNvSpPr>
            <p:nvPr/>
          </p:nvSpPr>
          <p:spPr bwMode="auto">
            <a:xfrm>
              <a:off x="1536" y="2064"/>
              <a:ext cx="36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i="1">
                  <a:solidFill>
                    <a:srgbClr val="FF0000"/>
                  </a:solidFill>
                </a:rPr>
                <a:t>T’</a:t>
              </a:r>
            </a:p>
          </p:txBody>
        </p:sp>
      </p:grp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1219200" y="2982913"/>
            <a:ext cx="5392738" cy="3819525"/>
            <a:chOff x="768" y="1879"/>
            <a:chExt cx="3397" cy="2406"/>
          </a:xfrm>
        </p:grpSpPr>
        <p:sp>
          <p:nvSpPr>
            <p:cNvPr id="2074" name="Line 28"/>
            <p:cNvSpPr>
              <a:spLocks noChangeShapeType="1"/>
            </p:cNvSpPr>
            <p:nvPr/>
          </p:nvSpPr>
          <p:spPr bwMode="auto">
            <a:xfrm>
              <a:off x="1008" y="2400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3" name="Object 47"/>
            <p:cNvGraphicFramePr>
              <a:graphicFrameLocks noChangeAspect="1"/>
            </p:cNvGraphicFramePr>
            <p:nvPr/>
          </p:nvGraphicFramePr>
          <p:xfrm>
            <a:off x="768" y="2304"/>
            <a:ext cx="237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Equation" r:id="rId18" imgW="177480" imgH="203040" progId="Equation.3">
                    <p:embed/>
                  </p:oleObj>
                </mc:Choice>
                <mc:Fallback>
                  <p:oleObj name="Equation" r:id="rId18" imgW="177480" imgH="20304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304"/>
                          <a:ext cx="237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49"/>
            <p:cNvGraphicFramePr>
              <a:graphicFrameLocks noChangeAspect="1"/>
            </p:cNvGraphicFramePr>
            <p:nvPr/>
          </p:nvGraphicFramePr>
          <p:xfrm>
            <a:off x="2058" y="3581"/>
            <a:ext cx="2107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Equation" r:id="rId20" imgW="1447560" imgH="482400" progId="Equation.3">
                    <p:embed/>
                  </p:oleObj>
                </mc:Choice>
                <mc:Fallback>
                  <p:oleObj name="Equation" r:id="rId20" imgW="1447560" imgH="4824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8" y="3581"/>
                          <a:ext cx="2107" cy="7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5" name="Freeform 69"/>
            <p:cNvSpPr>
              <a:spLocks/>
            </p:cNvSpPr>
            <p:nvPr/>
          </p:nvSpPr>
          <p:spPr bwMode="auto">
            <a:xfrm>
              <a:off x="1440" y="1879"/>
              <a:ext cx="2044" cy="1215"/>
            </a:xfrm>
            <a:custGeom>
              <a:avLst/>
              <a:gdLst>
                <a:gd name="T0" fmla="*/ 0 w 2203"/>
                <a:gd name="T1" fmla="*/ 996 h 996"/>
                <a:gd name="T2" fmla="*/ 749 w 2203"/>
                <a:gd name="T3" fmla="*/ 888 h 996"/>
                <a:gd name="T4" fmla="*/ 1087 w 2203"/>
                <a:gd name="T5" fmla="*/ 780 h 996"/>
                <a:gd name="T6" fmla="*/ 1346 w 2203"/>
                <a:gd name="T7" fmla="*/ 658 h 996"/>
                <a:gd name="T8" fmla="*/ 1627 w 2203"/>
                <a:gd name="T9" fmla="*/ 480 h 996"/>
                <a:gd name="T10" fmla="*/ 2059 w 2203"/>
                <a:gd name="T11" fmla="*/ 144 h 996"/>
                <a:gd name="T12" fmla="*/ 2203 w 2203"/>
                <a:gd name="T13" fmla="*/ 0 h 9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3"/>
                <a:gd name="T22" fmla="*/ 0 h 996"/>
                <a:gd name="T23" fmla="*/ 2203 w 2203"/>
                <a:gd name="T24" fmla="*/ 996 h 9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3" h="996">
                  <a:moveTo>
                    <a:pt x="0" y="996"/>
                  </a:moveTo>
                  <a:cubicBezTo>
                    <a:pt x="125" y="978"/>
                    <a:pt x="568" y="924"/>
                    <a:pt x="749" y="888"/>
                  </a:cubicBezTo>
                  <a:cubicBezTo>
                    <a:pt x="930" y="852"/>
                    <a:pt x="988" y="818"/>
                    <a:pt x="1087" y="780"/>
                  </a:cubicBezTo>
                  <a:cubicBezTo>
                    <a:pt x="1186" y="742"/>
                    <a:pt x="1256" y="708"/>
                    <a:pt x="1346" y="658"/>
                  </a:cubicBezTo>
                  <a:cubicBezTo>
                    <a:pt x="1436" y="608"/>
                    <a:pt x="1508" y="566"/>
                    <a:pt x="1627" y="480"/>
                  </a:cubicBezTo>
                  <a:cubicBezTo>
                    <a:pt x="1746" y="394"/>
                    <a:pt x="1963" y="224"/>
                    <a:pt x="2059" y="144"/>
                  </a:cubicBezTo>
                  <a:cubicBezTo>
                    <a:pt x="2155" y="64"/>
                    <a:pt x="2179" y="32"/>
                    <a:pt x="2203" y="0"/>
                  </a:cubicBezTo>
                </a:path>
              </a:pathLst>
            </a:custGeom>
            <a:noFill/>
            <a:ln w="25400" cap="flat">
              <a:solidFill>
                <a:schemeClr val="accent2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1295400" y="2514600"/>
            <a:ext cx="2855913" cy="3338513"/>
            <a:chOff x="816" y="1584"/>
            <a:chExt cx="1799" cy="2103"/>
          </a:xfrm>
        </p:grpSpPr>
        <p:sp>
          <p:nvSpPr>
            <p:cNvPr id="3115" name="Line 39"/>
            <p:cNvSpPr>
              <a:spLocks noChangeShapeType="1"/>
            </p:cNvSpPr>
            <p:nvPr/>
          </p:nvSpPr>
          <p:spPr bwMode="auto">
            <a:xfrm flipV="1">
              <a:off x="1015" y="2557"/>
              <a:ext cx="146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6" name="Group 76"/>
            <p:cNvGrpSpPr>
              <a:grpSpLocks/>
            </p:cNvGrpSpPr>
            <p:nvPr/>
          </p:nvGrpSpPr>
          <p:grpSpPr bwMode="auto">
            <a:xfrm>
              <a:off x="816" y="1584"/>
              <a:ext cx="1684" cy="1716"/>
              <a:chOff x="816" y="1584"/>
              <a:chExt cx="1684" cy="1716"/>
            </a:xfrm>
          </p:grpSpPr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 flipH="1" flipV="1">
                <a:off x="2474" y="1646"/>
                <a:ext cx="5" cy="16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7"/>
              <p:cNvSpPr>
                <a:spLocks noChangeShapeType="1"/>
              </p:cNvSpPr>
              <p:nvPr/>
            </p:nvSpPr>
            <p:spPr bwMode="auto">
              <a:xfrm>
                <a:off x="1008" y="1660"/>
                <a:ext cx="14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081" name="Object 7"/>
              <p:cNvGraphicFramePr>
                <a:graphicFrameLocks noChangeAspect="1"/>
              </p:cNvGraphicFramePr>
              <p:nvPr/>
            </p:nvGraphicFramePr>
            <p:xfrm>
              <a:off x="816" y="1584"/>
              <a:ext cx="167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8" name="Equation" r:id="rId5" imgW="177480" imgH="203040" progId="Equation.3">
                      <p:embed/>
                    </p:oleObj>
                  </mc:Choice>
                  <mc:Fallback>
                    <p:oleObj name="Equation" r:id="rId5" imgW="177480" imgH="20304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6" y="1584"/>
                            <a:ext cx="167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19" name="Line 53"/>
              <p:cNvSpPr>
                <a:spLocks noChangeShapeType="1"/>
              </p:cNvSpPr>
              <p:nvPr/>
            </p:nvSpPr>
            <p:spPr bwMode="auto">
              <a:xfrm flipV="1">
                <a:off x="1032" y="3035"/>
                <a:ext cx="145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079" name="Object 5"/>
            <p:cNvGraphicFramePr>
              <a:graphicFrameLocks noChangeAspect="1"/>
            </p:cNvGraphicFramePr>
            <p:nvPr/>
          </p:nvGraphicFramePr>
          <p:xfrm>
            <a:off x="852" y="2448"/>
            <a:ext cx="167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Equation" r:id="rId7" imgW="177480" imgH="203040" progId="Equation.3">
                    <p:embed/>
                  </p:oleObj>
                </mc:Choice>
                <mc:Fallback>
                  <p:oleObj name="Equation" r:id="rId7" imgW="177480" imgH="203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" y="2448"/>
                          <a:ext cx="167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6"/>
            <p:cNvGraphicFramePr>
              <a:graphicFrameLocks noChangeAspect="1"/>
            </p:cNvGraphicFramePr>
            <p:nvPr/>
          </p:nvGraphicFramePr>
          <p:xfrm>
            <a:off x="2359" y="3341"/>
            <a:ext cx="256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Equation" r:id="rId9" imgW="152280" imgH="203040" progId="Equation.3">
                    <p:embed/>
                  </p:oleObj>
                </mc:Choice>
                <mc:Fallback>
                  <p:oleObj name="Equation" r:id="rId9" imgW="152280" imgH="203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9" y="3341"/>
                          <a:ext cx="256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1601788" y="1066800"/>
            <a:ext cx="5884862" cy="3754438"/>
            <a:chOff x="1009" y="672"/>
            <a:chExt cx="3707" cy="2365"/>
          </a:xfrm>
        </p:grpSpPr>
        <p:sp>
          <p:nvSpPr>
            <p:cNvPr id="3113" name="Freeform 61"/>
            <p:cNvSpPr>
              <a:spLocks/>
            </p:cNvSpPr>
            <p:nvPr/>
          </p:nvSpPr>
          <p:spPr bwMode="auto">
            <a:xfrm>
              <a:off x="1009" y="2112"/>
              <a:ext cx="2015" cy="925"/>
            </a:xfrm>
            <a:custGeom>
              <a:avLst/>
              <a:gdLst>
                <a:gd name="T0" fmla="*/ 0 w 2015"/>
                <a:gd name="T1" fmla="*/ 445 h 925"/>
                <a:gd name="T2" fmla="*/ 1465 w 2015"/>
                <a:gd name="T3" fmla="*/ 441 h 925"/>
                <a:gd name="T4" fmla="*/ 1465 w 2015"/>
                <a:gd name="T5" fmla="*/ 925 h 925"/>
                <a:gd name="T6" fmla="*/ 1592 w 2015"/>
                <a:gd name="T7" fmla="*/ 868 h 925"/>
                <a:gd name="T8" fmla="*/ 1727 w 2015"/>
                <a:gd name="T9" fmla="*/ 812 h 925"/>
                <a:gd name="T10" fmla="*/ 1840 w 2015"/>
                <a:gd name="T11" fmla="*/ 737 h 925"/>
                <a:gd name="T12" fmla="*/ 1936 w 2015"/>
                <a:gd name="T13" fmla="*/ 681 h 925"/>
                <a:gd name="T14" fmla="*/ 2015 w 2015"/>
                <a:gd name="T15" fmla="*/ 624 h 925"/>
                <a:gd name="T16" fmla="*/ 2015 w 2015"/>
                <a:gd name="T17" fmla="*/ 0 h 925"/>
                <a:gd name="T18" fmla="*/ 0 w 2015"/>
                <a:gd name="T19" fmla="*/ 0 h 925"/>
                <a:gd name="T20" fmla="*/ 0 w 2015"/>
                <a:gd name="T21" fmla="*/ 445 h 92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15"/>
                <a:gd name="T34" fmla="*/ 0 h 925"/>
                <a:gd name="T35" fmla="*/ 2015 w 2015"/>
                <a:gd name="T36" fmla="*/ 925 h 92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15" h="925">
                  <a:moveTo>
                    <a:pt x="0" y="445"/>
                  </a:moveTo>
                  <a:lnTo>
                    <a:pt x="1465" y="441"/>
                  </a:lnTo>
                  <a:lnTo>
                    <a:pt x="1465" y="925"/>
                  </a:lnTo>
                  <a:lnTo>
                    <a:pt x="1592" y="868"/>
                  </a:lnTo>
                  <a:lnTo>
                    <a:pt x="1727" y="812"/>
                  </a:lnTo>
                  <a:lnTo>
                    <a:pt x="1840" y="737"/>
                  </a:lnTo>
                  <a:lnTo>
                    <a:pt x="1936" y="681"/>
                  </a:lnTo>
                  <a:lnTo>
                    <a:pt x="2015" y="624"/>
                  </a:lnTo>
                  <a:lnTo>
                    <a:pt x="2015" y="0"/>
                  </a:lnTo>
                  <a:lnTo>
                    <a:pt x="0" y="0"/>
                  </a:lnTo>
                  <a:lnTo>
                    <a:pt x="0" y="445"/>
                  </a:lnTo>
                  <a:close/>
                </a:path>
              </a:pathLst>
            </a:custGeom>
            <a:noFill/>
            <a:ln w="38100" cap="flat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Text Box 49"/>
            <p:cNvSpPr txBox="1">
              <a:spLocks noChangeArrowheads="1"/>
            </p:cNvSpPr>
            <p:nvPr/>
          </p:nvSpPr>
          <p:spPr bwMode="auto">
            <a:xfrm>
              <a:off x="3456" y="672"/>
              <a:ext cx="1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Symbol" pitchFamily="18" charset="2"/>
                </a:rPr>
                <a:t>D</a:t>
              </a:r>
              <a:r>
                <a:rPr lang="en-US" sz="2000" i="1">
                  <a:solidFill>
                    <a:schemeClr val="accent2"/>
                  </a:solidFill>
                </a:rPr>
                <a:t>v</a:t>
              </a:r>
              <a:r>
                <a:rPr lang="en-US" sz="2000"/>
                <a:t> = lost profits</a:t>
              </a:r>
            </a:p>
          </p:txBody>
        </p:sp>
        <p:graphicFrame>
          <p:nvGraphicFramePr>
            <p:cNvPr id="3078" name="Object 4"/>
            <p:cNvGraphicFramePr>
              <a:graphicFrameLocks noChangeAspect="1"/>
            </p:cNvGraphicFramePr>
            <p:nvPr/>
          </p:nvGraphicFramePr>
          <p:xfrm>
            <a:off x="2592" y="2352"/>
            <a:ext cx="25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Equation" r:id="rId11" imgW="215640" imgH="177480" progId="Equation.3">
                    <p:embed/>
                  </p:oleObj>
                </mc:Choice>
                <mc:Fallback>
                  <p:oleObj name="Equation" r:id="rId11" imgW="215640" imgH="177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352"/>
                          <a:ext cx="254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4" name="Freeform 19"/>
          <p:cNvSpPr>
            <a:spLocks/>
          </p:cNvSpPr>
          <p:nvPr/>
        </p:nvSpPr>
        <p:spPr bwMode="auto">
          <a:xfrm>
            <a:off x="2209800" y="3581400"/>
            <a:ext cx="3497263" cy="1581150"/>
          </a:xfrm>
          <a:custGeom>
            <a:avLst/>
            <a:gdLst>
              <a:gd name="T0" fmla="*/ 0 w 2203"/>
              <a:gd name="T1" fmla="*/ 996 h 996"/>
              <a:gd name="T2" fmla="*/ 749 w 2203"/>
              <a:gd name="T3" fmla="*/ 888 h 996"/>
              <a:gd name="T4" fmla="*/ 1087 w 2203"/>
              <a:gd name="T5" fmla="*/ 780 h 996"/>
              <a:gd name="T6" fmla="*/ 1346 w 2203"/>
              <a:gd name="T7" fmla="*/ 658 h 996"/>
              <a:gd name="T8" fmla="*/ 1627 w 2203"/>
              <a:gd name="T9" fmla="*/ 480 h 996"/>
              <a:gd name="T10" fmla="*/ 2059 w 2203"/>
              <a:gd name="T11" fmla="*/ 144 h 996"/>
              <a:gd name="T12" fmla="*/ 2203 w 2203"/>
              <a:gd name="T13" fmla="*/ 0 h 9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3"/>
              <a:gd name="T22" fmla="*/ 0 h 996"/>
              <a:gd name="T23" fmla="*/ 2203 w 2203"/>
              <a:gd name="T24" fmla="*/ 996 h 9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03" h="996">
                <a:moveTo>
                  <a:pt x="0" y="996"/>
                </a:moveTo>
                <a:cubicBezTo>
                  <a:pt x="125" y="978"/>
                  <a:pt x="568" y="924"/>
                  <a:pt x="749" y="888"/>
                </a:cubicBezTo>
                <a:cubicBezTo>
                  <a:pt x="930" y="852"/>
                  <a:pt x="988" y="818"/>
                  <a:pt x="1087" y="780"/>
                </a:cubicBezTo>
                <a:cubicBezTo>
                  <a:pt x="1186" y="742"/>
                  <a:pt x="1256" y="708"/>
                  <a:pt x="1346" y="658"/>
                </a:cubicBezTo>
                <a:cubicBezTo>
                  <a:pt x="1436" y="608"/>
                  <a:pt x="1508" y="566"/>
                  <a:pt x="1627" y="480"/>
                </a:cubicBezTo>
                <a:cubicBezTo>
                  <a:pt x="1746" y="394"/>
                  <a:pt x="1963" y="224"/>
                  <a:pt x="2059" y="144"/>
                </a:cubicBezTo>
                <a:cubicBezTo>
                  <a:pt x="2155" y="64"/>
                  <a:pt x="2179" y="32"/>
                  <a:pt x="2203" y="0"/>
                </a:cubicBezTo>
              </a:path>
            </a:pathLst>
          </a:custGeom>
          <a:noFill/>
          <a:ln w="25400" cap="flat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5" name="Group 2"/>
          <p:cNvGrpSpPr>
            <a:grpSpLocks/>
          </p:cNvGrpSpPr>
          <p:nvPr/>
        </p:nvGrpSpPr>
        <p:grpSpPr bwMode="auto">
          <a:xfrm>
            <a:off x="1600200" y="838200"/>
            <a:ext cx="4343400" cy="4419600"/>
            <a:chOff x="1440" y="912"/>
            <a:chExt cx="2736" cy="2400"/>
          </a:xfrm>
        </p:grpSpPr>
        <p:sp>
          <p:nvSpPr>
            <p:cNvPr id="3111" name="Line 3"/>
            <p:cNvSpPr>
              <a:spLocks noChangeShapeType="1"/>
            </p:cNvSpPr>
            <p:nvPr/>
          </p:nvSpPr>
          <p:spPr bwMode="auto">
            <a:xfrm>
              <a:off x="1440" y="91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4"/>
            <p:cNvSpPr>
              <a:spLocks noChangeShapeType="1"/>
            </p:cNvSpPr>
            <p:nvPr/>
          </p:nvSpPr>
          <p:spPr bwMode="auto">
            <a:xfrm>
              <a:off x="1440" y="331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6053138" y="5070475"/>
          <a:ext cx="3397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13" imgW="126720" imgH="164880" progId="Equation.3">
                  <p:embed/>
                </p:oleObj>
              </mc:Choice>
              <mc:Fallback>
                <p:oleObj name="Equation" r:id="rId13" imgW="126720" imgH="16488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5070475"/>
                        <a:ext cx="3397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1371600" y="457200"/>
          <a:ext cx="4079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15" imgW="152280" imgH="164880" progId="Equation.3">
                  <p:embed/>
                </p:oleObj>
              </mc:Choice>
              <mc:Fallback>
                <p:oleObj name="Equation" r:id="rId15" imgW="152280" imgH="1648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"/>
                        <a:ext cx="4079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Freeform 7"/>
          <p:cNvSpPr>
            <a:spLocks/>
          </p:cNvSpPr>
          <p:nvPr/>
        </p:nvSpPr>
        <p:spPr bwMode="auto">
          <a:xfrm>
            <a:off x="2590800" y="914400"/>
            <a:ext cx="3352800" cy="3352800"/>
          </a:xfrm>
          <a:custGeom>
            <a:avLst/>
            <a:gdLst>
              <a:gd name="T0" fmla="*/ 0 w 2112"/>
              <a:gd name="T1" fmla="*/ 0 h 2112"/>
              <a:gd name="T2" fmla="*/ 144 w 2112"/>
              <a:gd name="T3" fmla="*/ 192 h 2112"/>
              <a:gd name="T4" fmla="*/ 624 w 2112"/>
              <a:gd name="T5" fmla="*/ 864 h 2112"/>
              <a:gd name="T6" fmla="*/ 1344 w 2112"/>
              <a:gd name="T7" fmla="*/ 1488 h 2112"/>
              <a:gd name="T8" fmla="*/ 2112 w 2112"/>
              <a:gd name="T9" fmla="*/ 2112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12"/>
              <a:gd name="T17" fmla="*/ 2112 w 2112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12">
                <a:moveTo>
                  <a:pt x="0" y="0"/>
                </a:moveTo>
                <a:cubicBezTo>
                  <a:pt x="20" y="24"/>
                  <a:pt x="40" y="48"/>
                  <a:pt x="144" y="192"/>
                </a:cubicBezTo>
                <a:cubicBezTo>
                  <a:pt x="248" y="336"/>
                  <a:pt x="424" y="648"/>
                  <a:pt x="624" y="864"/>
                </a:cubicBezTo>
                <a:cubicBezTo>
                  <a:pt x="824" y="1080"/>
                  <a:pt x="1096" y="1280"/>
                  <a:pt x="1344" y="1488"/>
                </a:cubicBezTo>
                <a:cubicBezTo>
                  <a:pt x="1592" y="1696"/>
                  <a:pt x="1852" y="1904"/>
                  <a:pt x="2112" y="211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8"/>
          <p:cNvSpPr txBox="1">
            <a:spLocks noChangeArrowheads="1"/>
          </p:cNvSpPr>
          <p:nvPr/>
        </p:nvSpPr>
        <p:spPr bwMode="auto">
          <a:xfrm>
            <a:off x="5951538" y="394335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industry demand</a:t>
            </a:r>
          </a:p>
        </p:txBody>
      </p:sp>
      <p:sp>
        <p:nvSpPr>
          <p:cNvPr id="3088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2400" i="1" smtClean="0"/>
              <a:t>Ad Valorem</a:t>
            </a:r>
            <a:r>
              <a:rPr lang="en-US" sz="2400" smtClean="0"/>
              <a:t> Tax Incidence</a:t>
            </a:r>
          </a:p>
        </p:txBody>
      </p:sp>
      <p:sp>
        <p:nvSpPr>
          <p:cNvPr id="3089" name="Text Box 10"/>
          <p:cNvSpPr txBox="1">
            <a:spLocks noChangeArrowheads="1"/>
          </p:cNvSpPr>
          <p:nvPr/>
        </p:nvSpPr>
        <p:spPr bwMode="auto">
          <a:xfrm>
            <a:off x="5715000" y="31242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typical firm’s marginal cost curve</a:t>
            </a:r>
          </a:p>
        </p:txBody>
      </p:sp>
      <p:sp>
        <p:nvSpPr>
          <p:cNvPr id="3090" name="Rectangle 11"/>
          <p:cNvSpPr>
            <a:spLocks noChangeArrowheads="1"/>
          </p:cNvSpPr>
          <p:nvPr/>
        </p:nvSpPr>
        <p:spPr bwMode="auto">
          <a:xfrm>
            <a:off x="4710113" y="5486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21868" name="Freeform 12"/>
          <p:cNvSpPr>
            <a:spLocks/>
          </p:cNvSpPr>
          <p:nvPr/>
        </p:nvSpPr>
        <p:spPr bwMode="auto">
          <a:xfrm>
            <a:off x="1828800" y="2362200"/>
            <a:ext cx="3805238" cy="2660650"/>
          </a:xfrm>
          <a:custGeom>
            <a:avLst/>
            <a:gdLst>
              <a:gd name="T0" fmla="*/ 0 w 2112"/>
              <a:gd name="T1" fmla="*/ 0 h 2112"/>
              <a:gd name="T2" fmla="*/ 144 w 2112"/>
              <a:gd name="T3" fmla="*/ 192 h 2112"/>
              <a:gd name="T4" fmla="*/ 624 w 2112"/>
              <a:gd name="T5" fmla="*/ 864 h 2112"/>
              <a:gd name="T6" fmla="*/ 1344 w 2112"/>
              <a:gd name="T7" fmla="*/ 1488 h 2112"/>
              <a:gd name="T8" fmla="*/ 2112 w 2112"/>
              <a:gd name="T9" fmla="*/ 2112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12"/>
              <a:gd name="T17" fmla="*/ 2112 w 2112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12">
                <a:moveTo>
                  <a:pt x="0" y="0"/>
                </a:moveTo>
                <a:cubicBezTo>
                  <a:pt x="20" y="24"/>
                  <a:pt x="40" y="48"/>
                  <a:pt x="144" y="192"/>
                </a:cubicBezTo>
                <a:cubicBezTo>
                  <a:pt x="248" y="336"/>
                  <a:pt x="424" y="648"/>
                  <a:pt x="624" y="864"/>
                </a:cubicBezTo>
                <a:cubicBezTo>
                  <a:pt x="824" y="1080"/>
                  <a:pt x="1096" y="1280"/>
                  <a:pt x="1344" y="1488"/>
                </a:cubicBezTo>
                <a:cubicBezTo>
                  <a:pt x="1592" y="1696"/>
                  <a:pt x="1852" y="1904"/>
                  <a:pt x="2112" y="2112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4876800" y="1798638"/>
            <a:ext cx="3429000" cy="2255837"/>
            <a:chOff x="3072" y="1133"/>
            <a:chExt cx="2160" cy="1421"/>
          </a:xfrm>
        </p:grpSpPr>
        <p:sp>
          <p:nvSpPr>
            <p:cNvPr id="3109" name="Text Box 14"/>
            <p:cNvSpPr txBox="1">
              <a:spLocks noChangeArrowheads="1"/>
            </p:cNvSpPr>
            <p:nvPr/>
          </p:nvSpPr>
          <p:spPr bwMode="auto">
            <a:xfrm>
              <a:off x="3072" y="230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E</a:t>
              </a:r>
            </a:p>
          </p:txBody>
        </p:sp>
        <p:sp>
          <p:nvSpPr>
            <p:cNvPr id="3110" name="Text Box 15"/>
            <p:cNvSpPr txBox="1">
              <a:spLocks noChangeArrowheads="1"/>
            </p:cNvSpPr>
            <p:nvPr/>
          </p:nvSpPr>
          <p:spPr bwMode="auto">
            <a:xfrm>
              <a:off x="3456" y="1133"/>
              <a:ext cx="17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E</a:t>
              </a:r>
              <a:r>
                <a:rPr lang="en-US" sz="2000"/>
                <a:t>   = dwc of monopoly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286000" y="2209800"/>
            <a:ext cx="5562600" cy="2320925"/>
            <a:chOff x="1440" y="1392"/>
            <a:chExt cx="3504" cy="1462"/>
          </a:xfrm>
        </p:grpSpPr>
        <p:sp>
          <p:nvSpPr>
            <p:cNvPr id="3107" name="Freeform 30"/>
            <p:cNvSpPr>
              <a:spLocks/>
            </p:cNvSpPr>
            <p:nvPr/>
          </p:nvSpPr>
          <p:spPr bwMode="auto">
            <a:xfrm>
              <a:off x="1440" y="1632"/>
              <a:ext cx="2001" cy="1222"/>
            </a:xfrm>
            <a:custGeom>
              <a:avLst/>
              <a:gdLst>
                <a:gd name="T0" fmla="*/ 0 w 2203"/>
                <a:gd name="T1" fmla="*/ 996 h 996"/>
                <a:gd name="T2" fmla="*/ 749 w 2203"/>
                <a:gd name="T3" fmla="*/ 888 h 996"/>
                <a:gd name="T4" fmla="*/ 1087 w 2203"/>
                <a:gd name="T5" fmla="*/ 780 h 996"/>
                <a:gd name="T6" fmla="*/ 1346 w 2203"/>
                <a:gd name="T7" fmla="*/ 658 h 996"/>
                <a:gd name="T8" fmla="*/ 1627 w 2203"/>
                <a:gd name="T9" fmla="*/ 480 h 996"/>
                <a:gd name="T10" fmla="*/ 2059 w 2203"/>
                <a:gd name="T11" fmla="*/ 144 h 996"/>
                <a:gd name="T12" fmla="*/ 2203 w 2203"/>
                <a:gd name="T13" fmla="*/ 0 h 9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3"/>
                <a:gd name="T22" fmla="*/ 0 h 996"/>
                <a:gd name="T23" fmla="*/ 2203 w 2203"/>
                <a:gd name="T24" fmla="*/ 996 h 9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3" h="996">
                  <a:moveTo>
                    <a:pt x="0" y="996"/>
                  </a:moveTo>
                  <a:cubicBezTo>
                    <a:pt x="125" y="978"/>
                    <a:pt x="568" y="924"/>
                    <a:pt x="749" y="888"/>
                  </a:cubicBezTo>
                  <a:cubicBezTo>
                    <a:pt x="930" y="852"/>
                    <a:pt x="988" y="818"/>
                    <a:pt x="1087" y="780"/>
                  </a:cubicBezTo>
                  <a:cubicBezTo>
                    <a:pt x="1186" y="742"/>
                    <a:pt x="1256" y="708"/>
                    <a:pt x="1346" y="658"/>
                  </a:cubicBezTo>
                  <a:cubicBezTo>
                    <a:pt x="1436" y="608"/>
                    <a:pt x="1508" y="566"/>
                    <a:pt x="1627" y="480"/>
                  </a:cubicBezTo>
                  <a:cubicBezTo>
                    <a:pt x="1746" y="394"/>
                    <a:pt x="1963" y="224"/>
                    <a:pt x="2059" y="144"/>
                  </a:cubicBezTo>
                  <a:cubicBezTo>
                    <a:pt x="2155" y="64"/>
                    <a:pt x="2179" y="32"/>
                    <a:pt x="2203" y="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Text Box 31"/>
            <p:cNvSpPr txBox="1">
              <a:spLocks noChangeArrowheads="1"/>
            </p:cNvSpPr>
            <p:nvPr/>
          </p:nvSpPr>
          <p:spPr bwMode="auto">
            <a:xfrm>
              <a:off x="2928" y="1392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</a:rPr>
                <a:t>typical firm’s supply curve</a:t>
              </a:r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1600200" y="685800"/>
            <a:ext cx="7140575" cy="3365500"/>
            <a:chOff x="1008" y="432"/>
            <a:chExt cx="4498" cy="2120"/>
          </a:xfrm>
        </p:grpSpPr>
        <p:sp>
          <p:nvSpPr>
            <p:cNvPr id="3104" name="Rectangle 56"/>
            <p:cNvSpPr>
              <a:spLocks noChangeArrowheads="1"/>
            </p:cNvSpPr>
            <p:nvPr/>
          </p:nvSpPr>
          <p:spPr bwMode="auto">
            <a:xfrm>
              <a:off x="1008" y="1658"/>
              <a:ext cx="1466" cy="8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Text Box 36"/>
            <p:cNvSpPr txBox="1">
              <a:spLocks noChangeArrowheads="1"/>
            </p:cNvSpPr>
            <p:nvPr/>
          </p:nvSpPr>
          <p:spPr bwMode="auto">
            <a:xfrm>
              <a:off x="3442" y="432"/>
              <a:ext cx="20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>
                  <a:solidFill>
                    <a:srgbClr val="FF0000"/>
                  </a:solidFill>
                </a:rPr>
                <a:t>T’</a:t>
              </a:r>
              <a:r>
                <a:rPr lang="en-US" sz="2000"/>
                <a:t>  = government revenue</a:t>
              </a:r>
            </a:p>
          </p:txBody>
        </p:sp>
        <p:sp>
          <p:nvSpPr>
            <p:cNvPr id="3106" name="Text Box 37"/>
            <p:cNvSpPr txBox="1">
              <a:spLocks noChangeArrowheads="1"/>
            </p:cNvSpPr>
            <p:nvPr/>
          </p:nvSpPr>
          <p:spPr bwMode="auto">
            <a:xfrm>
              <a:off x="1344" y="1968"/>
              <a:ext cx="36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i="1">
                  <a:solidFill>
                    <a:srgbClr val="FF0000"/>
                  </a:solidFill>
                </a:rPr>
                <a:t>T’</a:t>
              </a:r>
            </a:p>
          </p:txBody>
        </p: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990600" y="3200400"/>
            <a:ext cx="3997325" cy="2655888"/>
            <a:chOff x="624" y="2016"/>
            <a:chExt cx="2518" cy="1673"/>
          </a:xfrm>
        </p:grpSpPr>
        <p:sp>
          <p:nvSpPr>
            <p:cNvPr id="3099" name="Line 21"/>
            <p:cNvSpPr>
              <a:spLocks noChangeShapeType="1"/>
            </p:cNvSpPr>
            <p:nvPr/>
          </p:nvSpPr>
          <p:spPr bwMode="auto">
            <a:xfrm>
              <a:off x="1025" y="2727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0" name="Group 66"/>
            <p:cNvGrpSpPr>
              <a:grpSpLocks/>
            </p:cNvGrpSpPr>
            <p:nvPr/>
          </p:nvGrpSpPr>
          <p:grpSpPr bwMode="auto">
            <a:xfrm>
              <a:off x="624" y="2016"/>
              <a:ext cx="2518" cy="1673"/>
              <a:chOff x="624" y="2016"/>
              <a:chExt cx="2518" cy="1673"/>
            </a:xfrm>
          </p:grpSpPr>
          <p:sp>
            <p:nvSpPr>
              <p:cNvPr id="3101" name="Line 23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2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02" name="Group 24"/>
              <p:cNvGrpSpPr>
                <a:grpSpLocks/>
              </p:cNvGrpSpPr>
              <p:nvPr/>
            </p:nvGrpSpPr>
            <p:grpSpPr bwMode="auto">
              <a:xfrm>
                <a:off x="2928" y="2112"/>
                <a:ext cx="214" cy="1577"/>
                <a:chOff x="2928" y="2112"/>
                <a:chExt cx="214" cy="1577"/>
              </a:xfrm>
            </p:grpSpPr>
            <p:sp>
              <p:nvSpPr>
                <p:cNvPr id="310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3024" y="2112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3077" name="Object 3"/>
                <p:cNvGraphicFramePr>
                  <a:graphicFrameLocks noChangeAspect="1"/>
                </p:cNvGraphicFramePr>
                <p:nvPr/>
              </p:nvGraphicFramePr>
              <p:xfrm>
                <a:off x="2928" y="3408"/>
                <a:ext cx="214" cy="28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34" name="Equation" r:id="rId17" imgW="126720" imgH="164880" progId="Equation.3">
                        <p:embed/>
                      </p:oleObj>
                    </mc:Choice>
                    <mc:Fallback>
                      <p:oleObj name="Equation" r:id="rId17" imgW="126720" imgH="164880" progId="Equation.3">
                        <p:embed/>
                        <p:pic>
                          <p:nvPicPr>
                            <p:cNvPr id="0" name="Object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28" y="3408"/>
                              <a:ext cx="214" cy="28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3076" name="Object 2"/>
              <p:cNvGraphicFramePr>
                <a:graphicFrameLocks noChangeAspect="1"/>
              </p:cNvGraphicFramePr>
              <p:nvPr/>
            </p:nvGraphicFramePr>
            <p:xfrm>
              <a:off x="624" y="2016"/>
              <a:ext cx="381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5" name="Equation" r:id="rId18" imgW="406080" imgH="203040" progId="Equation.3">
                      <p:embed/>
                    </p:oleObj>
                  </mc:Choice>
                  <mc:Fallback>
                    <p:oleObj name="Equation" r:id="rId18" imgW="406080" imgH="203040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2016"/>
                            <a:ext cx="381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3962400" y="1433513"/>
            <a:ext cx="3659188" cy="1858962"/>
            <a:chOff x="2496" y="903"/>
            <a:chExt cx="2305" cy="1171"/>
          </a:xfrm>
        </p:grpSpPr>
        <p:sp>
          <p:nvSpPr>
            <p:cNvPr id="3097" name="Text Box 63"/>
            <p:cNvSpPr txBox="1">
              <a:spLocks noChangeArrowheads="1"/>
            </p:cNvSpPr>
            <p:nvPr/>
          </p:nvSpPr>
          <p:spPr bwMode="auto">
            <a:xfrm>
              <a:off x="2496" y="182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D</a:t>
              </a:r>
            </a:p>
          </p:txBody>
        </p:sp>
        <p:sp>
          <p:nvSpPr>
            <p:cNvPr id="3098" name="Text Box 65"/>
            <p:cNvSpPr txBox="1">
              <a:spLocks noChangeArrowheads="1"/>
            </p:cNvSpPr>
            <p:nvPr/>
          </p:nvSpPr>
          <p:spPr bwMode="auto">
            <a:xfrm>
              <a:off x="2667" y="903"/>
              <a:ext cx="21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i="1"/>
                <a:t>D+</a:t>
              </a:r>
              <a:r>
                <a:rPr lang="en-US" sz="2000"/>
                <a:t>(part of)</a:t>
              </a:r>
              <a:r>
                <a:rPr lang="en-US" sz="2000" i="1"/>
                <a:t> </a:t>
              </a:r>
              <a:r>
                <a:rPr lang="en-US" sz="2000">
                  <a:solidFill>
                    <a:schemeClr val="accent2"/>
                  </a:solidFill>
                  <a:latin typeface="Symbol" pitchFamily="18" charset="2"/>
                </a:rPr>
                <a:t>D</a:t>
              </a:r>
              <a:r>
                <a:rPr lang="en-US" sz="2000" i="1">
                  <a:solidFill>
                    <a:schemeClr val="accent2"/>
                  </a:solidFill>
                </a:rPr>
                <a:t>v</a:t>
              </a:r>
              <a:r>
                <a:rPr lang="en-US" sz="2000"/>
                <a:t> = dwc of taxes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7" name="Group 2"/>
          <p:cNvGrpSpPr>
            <a:grpSpLocks/>
          </p:cNvGrpSpPr>
          <p:nvPr/>
        </p:nvGrpSpPr>
        <p:grpSpPr bwMode="auto">
          <a:xfrm>
            <a:off x="1600200" y="838200"/>
            <a:ext cx="4343400" cy="4419600"/>
            <a:chOff x="1440" y="912"/>
            <a:chExt cx="2736" cy="2400"/>
          </a:xfrm>
        </p:grpSpPr>
        <p:sp>
          <p:nvSpPr>
            <p:cNvPr id="4136" name="Line 3"/>
            <p:cNvSpPr>
              <a:spLocks noChangeShapeType="1"/>
            </p:cNvSpPr>
            <p:nvPr/>
          </p:nvSpPr>
          <p:spPr bwMode="auto">
            <a:xfrm>
              <a:off x="1440" y="91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4"/>
            <p:cNvSpPr>
              <a:spLocks noChangeShapeType="1"/>
            </p:cNvSpPr>
            <p:nvPr/>
          </p:nvSpPr>
          <p:spPr bwMode="auto">
            <a:xfrm>
              <a:off x="1440" y="331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6053138" y="5070475"/>
          <a:ext cx="3397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4" imgW="126720" imgH="164880" progId="Equation.3">
                  <p:embed/>
                </p:oleObj>
              </mc:Choice>
              <mc:Fallback>
                <p:oleObj name="Equation" r:id="rId4" imgW="12672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5070475"/>
                        <a:ext cx="3397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371600" y="457200"/>
          <a:ext cx="4079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6" imgW="152280" imgH="164880" progId="Equation.3">
                  <p:embed/>
                </p:oleObj>
              </mc:Choice>
              <mc:Fallback>
                <p:oleObj name="Equation" r:id="rId6" imgW="15228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"/>
                        <a:ext cx="4079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Freeform 7"/>
          <p:cNvSpPr>
            <a:spLocks/>
          </p:cNvSpPr>
          <p:nvPr/>
        </p:nvSpPr>
        <p:spPr bwMode="auto">
          <a:xfrm>
            <a:off x="2590800" y="914400"/>
            <a:ext cx="3352800" cy="3352800"/>
          </a:xfrm>
          <a:custGeom>
            <a:avLst/>
            <a:gdLst>
              <a:gd name="T0" fmla="*/ 0 w 2112"/>
              <a:gd name="T1" fmla="*/ 0 h 2112"/>
              <a:gd name="T2" fmla="*/ 144 w 2112"/>
              <a:gd name="T3" fmla="*/ 192 h 2112"/>
              <a:gd name="T4" fmla="*/ 624 w 2112"/>
              <a:gd name="T5" fmla="*/ 864 h 2112"/>
              <a:gd name="T6" fmla="*/ 1344 w 2112"/>
              <a:gd name="T7" fmla="*/ 1488 h 2112"/>
              <a:gd name="T8" fmla="*/ 2112 w 2112"/>
              <a:gd name="T9" fmla="*/ 2112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12"/>
              <a:gd name="T17" fmla="*/ 2112 w 2112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12">
                <a:moveTo>
                  <a:pt x="0" y="0"/>
                </a:moveTo>
                <a:cubicBezTo>
                  <a:pt x="20" y="24"/>
                  <a:pt x="40" y="48"/>
                  <a:pt x="144" y="192"/>
                </a:cubicBezTo>
                <a:cubicBezTo>
                  <a:pt x="248" y="336"/>
                  <a:pt x="424" y="648"/>
                  <a:pt x="624" y="864"/>
                </a:cubicBezTo>
                <a:cubicBezTo>
                  <a:pt x="824" y="1080"/>
                  <a:pt x="1096" y="1280"/>
                  <a:pt x="1344" y="1488"/>
                </a:cubicBezTo>
                <a:cubicBezTo>
                  <a:pt x="1592" y="1696"/>
                  <a:pt x="1852" y="1904"/>
                  <a:pt x="2112" y="211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Text Box 8"/>
          <p:cNvSpPr txBox="1">
            <a:spLocks noChangeArrowheads="1"/>
          </p:cNvSpPr>
          <p:nvPr/>
        </p:nvSpPr>
        <p:spPr bwMode="auto">
          <a:xfrm>
            <a:off x="5951538" y="394335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industry demand</a:t>
            </a:r>
          </a:p>
        </p:txBody>
      </p:sp>
      <p:sp>
        <p:nvSpPr>
          <p:cNvPr id="4110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2400" i="1" smtClean="0"/>
              <a:t>Ad Valorem</a:t>
            </a:r>
            <a:r>
              <a:rPr lang="en-US" sz="2400" smtClean="0"/>
              <a:t> Tax Incidence</a:t>
            </a:r>
          </a:p>
        </p:txBody>
      </p:sp>
      <p:sp>
        <p:nvSpPr>
          <p:cNvPr id="4111" name="Text Box 10"/>
          <p:cNvSpPr txBox="1">
            <a:spLocks noChangeArrowheads="1"/>
          </p:cNvSpPr>
          <p:nvPr/>
        </p:nvSpPr>
        <p:spPr bwMode="auto">
          <a:xfrm>
            <a:off x="5715000" y="31242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accent2"/>
                </a:solidFill>
              </a:rPr>
              <a:t>typical firm’s marginal cost curve</a:t>
            </a:r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4710113" y="5486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23916" name="Freeform 12"/>
          <p:cNvSpPr>
            <a:spLocks/>
          </p:cNvSpPr>
          <p:nvPr/>
        </p:nvSpPr>
        <p:spPr bwMode="auto">
          <a:xfrm>
            <a:off x="1828800" y="2362200"/>
            <a:ext cx="3805238" cy="2660650"/>
          </a:xfrm>
          <a:custGeom>
            <a:avLst/>
            <a:gdLst>
              <a:gd name="T0" fmla="*/ 0 w 2112"/>
              <a:gd name="T1" fmla="*/ 0 h 2112"/>
              <a:gd name="T2" fmla="*/ 144 w 2112"/>
              <a:gd name="T3" fmla="*/ 192 h 2112"/>
              <a:gd name="T4" fmla="*/ 624 w 2112"/>
              <a:gd name="T5" fmla="*/ 864 h 2112"/>
              <a:gd name="T6" fmla="*/ 1344 w 2112"/>
              <a:gd name="T7" fmla="*/ 1488 h 2112"/>
              <a:gd name="T8" fmla="*/ 2112 w 2112"/>
              <a:gd name="T9" fmla="*/ 2112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12"/>
              <a:gd name="T17" fmla="*/ 2112 w 2112"/>
              <a:gd name="T18" fmla="*/ 2112 h 21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12">
                <a:moveTo>
                  <a:pt x="0" y="0"/>
                </a:moveTo>
                <a:cubicBezTo>
                  <a:pt x="20" y="24"/>
                  <a:pt x="40" y="48"/>
                  <a:pt x="144" y="192"/>
                </a:cubicBezTo>
                <a:cubicBezTo>
                  <a:pt x="248" y="336"/>
                  <a:pt x="424" y="648"/>
                  <a:pt x="624" y="864"/>
                </a:cubicBezTo>
                <a:cubicBezTo>
                  <a:pt x="824" y="1080"/>
                  <a:pt x="1096" y="1280"/>
                  <a:pt x="1344" y="1488"/>
                </a:cubicBezTo>
                <a:cubicBezTo>
                  <a:pt x="1592" y="1696"/>
                  <a:pt x="1852" y="1904"/>
                  <a:pt x="2112" y="2112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13"/>
          <p:cNvSpPr txBox="1">
            <a:spLocks noChangeArrowheads="1"/>
          </p:cNvSpPr>
          <p:nvPr/>
        </p:nvSpPr>
        <p:spPr bwMode="auto">
          <a:xfrm>
            <a:off x="4876800" y="3657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/>
              <a:t>E</a:t>
            </a:r>
          </a:p>
        </p:txBody>
      </p:sp>
      <p:sp>
        <p:nvSpPr>
          <p:cNvPr id="4115" name="Text Box 14"/>
          <p:cNvSpPr txBox="1">
            <a:spLocks noChangeArrowheads="1"/>
          </p:cNvSpPr>
          <p:nvPr/>
        </p:nvSpPr>
        <p:spPr bwMode="auto">
          <a:xfrm>
            <a:off x="5486400" y="1752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/>
              <a:t>E</a:t>
            </a:r>
            <a:r>
              <a:rPr lang="en-US" sz="2000"/>
              <a:t>   = dwc of monopoly</a:t>
            </a:r>
          </a:p>
        </p:txBody>
      </p:sp>
      <p:sp>
        <p:nvSpPr>
          <p:cNvPr id="4116" name="Freeform 15"/>
          <p:cNvSpPr>
            <a:spLocks/>
          </p:cNvSpPr>
          <p:nvPr/>
        </p:nvSpPr>
        <p:spPr bwMode="auto">
          <a:xfrm>
            <a:off x="2209800" y="3581400"/>
            <a:ext cx="3497263" cy="1581150"/>
          </a:xfrm>
          <a:custGeom>
            <a:avLst/>
            <a:gdLst>
              <a:gd name="T0" fmla="*/ 0 w 2203"/>
              <a:gd name="T1" fmla="*/ 996 h 996"/>
              <a:gd name="T2" fmla="*/ 749 w 2203"/>
              <a:gd name="T3" fmla="*/ 888 h 996"/>
              <a:gd name="T4" fmla="*/ 1087 w 2203"/>
              <a:gd name="T5" fmla="*/ 780 h 996"/>
              <a:gd name="T6" fmla="*/ 1346 w 2203"/>
              <a:gd name="T7" fmla="*/ 658 h 996"/>
              <a:gd name="T8" fmla="*/ 1627 w 2203"/>
              <a:gd name="T9" fmla="*/ 480 h 996"/>
              <a:gd name="T10" fmla="*/ 2059 w 2203"/>
              <a:gd name="T11" fmla="*/ 144 h 996"/>
              <a:gd name="T12" fmla="*/ 2203 w 2203"/>
              <a:gd name="T13" fmla="*/ 0 h 9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03"/>
              <a:gd name="T22" fmla="*/ 0 h 996"/>
              <a:gd name="T23" fmla="*/ 2203 w 2203"/>
              <a:gd name="T24" fmla="*/ 996 h 9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03" h="996">
                <a:moveTo>
                  <a:pt x="0" y="996"/>
                </a:moveTo>
                <a:cubicBezTo>
                  <a:pt x="125" y="978"/>
                  <a:pt x="568" y="924"/>
                  <a:pt x="749" y="888"/>
                </a:cubicBezTo>
                <a:cubicBezTo>
                  <a:pt x="930" y="852"/>
                  <a:pt x="988" y="818"/>
                  <a:pt x="1087" y="780"/>
                </a:cubicBezTo>
                <a:cubicBezTo>
                  <a:pt x="1186" y="742"/>
                  <a:pt x="1256" y="708"/>
                  <a:pt x="1346" y="658"/>
                </a:cubicBezTo>
                <a:cubicBezTo>
                  <a:pt x="1436" y="608"/>
                  <a:pt x="1508" y="566"/>
                  <a:pt x="1627" y="480"/>
                </a:cubicBezTo>
                <a:cubicBezTo>
                  <a:pt x="1746" y="394"/>
                  <a:pt x="1963" y="224"/>
                  <a:pt x="2059" y="144"/>
                </a:cubicBezTo>
                <a:cubicBezTo>
                  <a:pt x="2155" y="64"/>
                  <a:pt x="2179" y="32"/>
                  <a:pt x="2203" y="0"/>
                </a:cubicBezTo>
              </a:path>
            </a:pathLst>
          </a:custGeom>
          <a:noFill/>
          <a:ln w="25400" cap="flat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16"/>
          <p:cNvSpPr>
            <a:spLocks noChangeShapeType="1"/>
          </p:cNvSpPr>
          <p:nvPr/>
        </p:nvSpPr>
        <p:spPr bwMode="auto">
          <a:xfrm>
            <a:off x="1627188" y="43291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17"/>
          <p:cNvSpPr>
            <a:spLocks noChangeShapeType="1"/>
          </p:cNvSpPr>
          <p:nvPr/>
        </p:nvSpPr>
        <p:spPr bwMode="auto">
          <a:xfrm>
            <a:off x="1600200" y="33528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48200" y="3352800"/>
            <a:ext cx="339725" cy="2503488"/>
            <a:chOff x="2928" y="2112"/>
            <a:chExt cx="214" cy="1577"/>
          </a:xfrm>
        </p:grpSpPr>
        <p:sp>
          <p:nvSpPr>
            <p:cNvPr id="4135" name="Line 19"/>
            <p:cNvSpPr>
              <a:spLocks noChangeShapeType="1"/>
            </p:cNvSpPr>
            <p:nvPr/>
          </p:nvSpPr>
          <p:spPr bwMode="auto">
            <a:xfrm flipV="1">
              <a:off x="3024" y="211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6" name="Object 20"/>
            <p:cNvGraphicFramePr>
              <a:graphicFrameLocks noChangeAspect="1"/>
            </p:cNvGraphicFramePr>
            <p:nvPr/>
          </p:nvGraphicFramePr>
          <p:xfrm>
            <a:off x="2928" y="3408"/>
            <a:ext cx="214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9" name="Equation" r:id="rId8" imgW="126720" imgH="164880" progId="Equation.3">
                    <p:embed/>
                  </p:oleObj>
                </mc:Choice>
                <mc:Fallback>
                  <p:oleObj name="Equation" r:id="rId8" imgW="126720" imgH="16488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408"/>
                          <a:ext cx="214" cy="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20" name="Group 21"/>
          <p:cNvGrpSpPr>
            <a:grpSpLocks/>
          </p:cNvGrpSpPr>
          <p:nvPr/>
        </p:nvGrpSpPr>
        <p:grpSpPr bwMode="auto">
          <a:xfrm>
            <a:off x="2286000" y="2209800"/>
            <a:ext cx="5562600" cy="2320925"/>
            <a:chOff x="1440" y="1392"/>
            <a:chExt cx="3504" cy="1462"/>
          </a:xfrm>
        </p:grpSpPr>
        <p:sp>
          <p:nvSpPr>
            <p:cNvPr id="4133" name="Freeform 22"/>
            <p:cNvSpPr>
              <a:spLocks/>
            </p:cNvSpPr>
            <p:nvPr/>
          </p:nvSpPr>
          <p:spPr bwMode="auto">
            <a:xfrm>
              <a:off x="1440" y="1632"/>
              <a:ext cx="2001" cy="1222"/>
            </a:xfrm>
            <a:custGeom>
              <a:avLst/>
              <a:gdLst>
                <a:gd name="T0" fmla="*/ 0 w 2203"/>
                <a:gd name="T1" fmla="*/ 996 h 996"/>
                <a:gd name="T2" fmla="*/ 749 w 2203"/>
                <a:gd name="T3" fmla="*/ 888 h 996"/>
                <a:gd name="T4" fmla="*/ 1087 w 2203"/>
                <a:gd name="T5" fmla="*/ 780 h 996"/>
                <a:gd name="T6" fmla="*/ 1346 w 2203"/>
                <a:gd name="T7" fmla="*/ 658 h 996"/>
                <a:gd name="T8" fmla="*/ 1627 w 2203"/>
                <a:gd name="T9" fmla="*/ 480 h 996"/>
                <a:gd name="T10" fmla="*/ 2059 w 2203"/>
                <a:gd name="T11" fmla="*/ 144 h 996"/>
                <a:gd name="T12" fmla="*/ 2203 w 2203"/>
                <a:gd name="T13" fmla="*/ 0 h 9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3"/>
                <a:gd name="T22" fmla="*/ 0 h 996"/>
                <a:gd name="T23" fmla="*/ 2203 w 2203"/>
                <a:gd name="T24" fmla="*/ 996 h 9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3" h="996">
                  <a:moveTo>
                    <a:pt x="0" y="996"/>
                  </a:moveTo>
                  <a:cubicBezTo>
                    <a:pt x="125" y="978"/>
                    <a:pt x="568" y="924"/>
                    <a:pt x="749" y="888"/>
                  </a:cubicBezTo>
                  <a:cubicBezTo>
                    <a:pt x="930" y="852"/>
                    <a:pt x="988" y="818"/>
                    <a:pt x="1087" y="780"/>
                  </a:cubicBezTo>
                  <a:cubicBezTo>
                    <a:pt x="1186" y="742"/>
                    <a:pt x="1256" y="708"/>
                    <a:pt x="1346" y="658"/>
                  </a:cubicBezTo>
                  <a:cubicBezTo>
                    <a:pt x="1436" y="608"/>
                    <a:pt x="1508" y="566"/>
                    <a:pt x="1627" y="480"/>
                  </a:cubicBezTo>
                  <a:cubicBezTo>
                    <a:pt x="1746" y="394"/>
                    <a:pt x="1963" y="224"/>
                    <a:pt x="2059" y="144"/>
                  </a:cubicBezTo>
                  <a:cubicBezTo>
                    <a:pt x="2155" y="64"/>
                    <a:pt x="2179" y="32"/>
                    <a:pt x="2203" y="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Text Box 23"/>
            <p:cNvSpPr txBox="1">
              <a:spLocks noChangeArrowheads="1"/>
            </p:cNvSpPr>
            <p:nvPr/>
          </p:nvSpPr>
          <p:spPr bwMode="auto">
            <a:xfrm>
              <a:off x="2928" y="1392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chemeClr val="accent2"/>
                  </a:solidFill>
                </a:rPr>
                <a:t>typical firm’s supply curve</a:t>
              </a:r>
            </a:p>
          </p:txBody>
        </p:sp>
      </p:grp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5410200" y="838200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>
                <a:solidFill>
                  <a:srgbClr val="FF0000"/>
                </a:solidFill>
              </a:rPr>
              <a:t>T’</a:t>
            </a:r>
            <a:r>
              <a:rPr lang="en-US" sz="2000"/>
              <a:t>   = government revenue</a:t>
            </a:r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2133600" y="3124200"/>
            <a:ext cx="585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FF0000"/>
                </a:solidFill>
              </a:rPr>
              <a:t>T’</a:t>
            </a:r>
          </a:p>
        </p:txBody>
      </p:sp>
      <p:sp>
        <p:nvSpPr>
          <p:cNvPr id="4123" name="Line 26"/>
          <p:cNvSpPr>
            <a:spLocks noChangeShapeType="1"/>
          </p:cNvSpPr>
          <p:nvPr/>
        </p:nvSpPr>
        <p:spPr bwMode="auto">
          <a:xfrm>
            <a:off x="1611313" y="406082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00" name="Object 27"/>
          <p:cNvGraphicFramePr>
            <a:graphicFrameLocks noChangeAspect="1"/>
          </p:cNvGraphicFramePr>
          <p:nvPr/>
        </p:nvGraphicFramePr>
        <p:xfrm>
          <a:off x="1352550" y="3886200"/>
          <a:ext cx="2651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9" imgW="177480" imgH="203040" progId="Equation.3">
                  <p:embed/>
                </p:oleObj>
              </mc:Choice>
              <mc:Fallback>
                <p:oleObj name="Equation" r:id="rId9" imgW="17748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886200"/>
                        <a:ext cx="2651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 flipH="1" flipV="1">
            <a:off x="3927475" y="2613025"/>
            <a:ext cx="7938" cy="2625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01" name="Object 29"/>
          <p:cNvGraphicFramePr>
            <a:graphicFrameLocks noChangeAspect="1"/>
          </p:cNvGraphicFramePr>
          <p:nvPr/>
        </p:nvGraphicFramePr>
        <p:xfrm>
          <a:off x="3744913" y="5303838"/>
          <a:ext cx="406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1" imgW="152280" imgH="203040" progId="Equation.3">
                  <p:embed/>
                </p:oleObj>
              </mc:Choice>
              <mc:Fallback>
                <p:oleObj name="Equation" r:id="rId11" imgW="15228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5303838"/>
                        <a:ext cx="4064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Line 30"/>
          <p:cNvSpPr>
            <a:spLocks noChangeShapeType="1"/>
          </p:cNvSpPr>
          <p:nvPr/>
        </p:nvSpPr>
        <p:spPr bwMode="auto">
          <a:xfrm>
            <a:off x="1600200" y="2635250"/>
            <a:ext cx="23685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31"/>
          <p:cNvGraphicFramePr>
            <a:graphicFrameLocks noChangeAspect="1"/>
          </p:cNvGraphicFramePr>
          <p:nvPr/>
        </p:nvGraphicFramePr>
        <p:xfrm>
          <a:off x="990600" y="3200400"/>
          <a:ext cx="6048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3" imgW="406080" imgH="203040" progId="Equation.3">
                  <p:embed/>
                </p:oleObj>
              </mc:Choice>
              <mc:Fallback>
                <p:oleObj name="Equation" r:id="rId13" imgW="406080" imgH="203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6048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36" name="Text Box 32"/>
          <p:cNvSpPr txBox="1">
            <a:spLocks noChangeArrowheads="1"/>
          </p:cNvSpPr>
          <p:nvPr/>
        </p:nvSpPr>
        <p:spPr bwMode="auto">
          <a:xfrm>
            <a:off x="4933950" y="1177925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US" sz="2000" i="1">
                <a:solidFill>
                  <a:schemeClr val="accent2"/>
                </a:solidFill>
              </a:rPr>
              <a:t>v</a:t>
            </a:r>
            <a:r>
              <a:rPr lang="en-US" sz="2000" baseline="-25000">
                <a:solidFill>
                  <a:schemeClr val="accent2"/>
                </a:solidFill>
              </a:rPr>
              <a:t>1</a:t>
            </a:r>
            <a:r>
              <a:rPr lang="en-US" sz="2000">
                <a:solidFill>
                  <a:schemeClr val="accent2"/>
                </a:solidFill>
              </a:rPr>
              <a:t>- </a:t>
            </a:r>
            <a:r>
              <a:rPr lang="en-US" sz="2000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US" sz="2000" i="1">
                <a:solidFill>
                  <a:schemeClr val="accent2"/>
                </a:solidFill>
              </a:rPr>
              <a:t>v</a:t>
            </a:r>
            <a:r>
              <a:rPr lang="en-US" sz="2000" baseline="-25000">
                <a:solidFill>
                  <a:schemeClr val="accent2"/>
                </a:solidFill>
              </a:rPr>
              <a:t>2</a:t>
            </a:r>
            <a:r>
              <a:rPr lang="en-US" sz="2000"/>
              <a:t> = lost profits</a:t>
            </a:r>
          </a:p>
        </p:txBody>
      </p:sp>
      <p:graphicFrame>
        <p:nvGraphicFramePr>
          <p:cNvPr id="123937" name="Object 33"/>
          <p:cNvGraphicFramePr>
            <a:graphicFrameLocks noChangeAspect="1"/>
          </p:cNvGraphicFramePr>
          <p:nvPr/>
        </p:nvGraphicFramePr>
        <p:xfrm>
          <a:off x="4090988" y="3698875"/>
          <a:ext cx="4508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5" imgW="241200" imgH="215640" progId="Equation.3">
                  <p:embed/>
                </p:oleObj>
              </mc:Choice>
              <mc:Fallback>
                <p:oleObj name="Equation" r:id="rId15" imgW="241200" imgH="215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3698875"/>
                        <a:ext cx="4508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34"/>
          <p:cNvGraphicFramePr>
            <a:graphicFrameLocks noChangeAspect="1"/>
          </p:cNvGraphicFramePr>
          <p:nvPr/>
        </p:nvGraphicFramePr>
        <p:xfrm>
          <a:off x="1295400" y="2514600"/>
          <a:ext cx="2651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7" imgW="177480" imgH="203040" progId="Equation.3">
                  <p:embed/>
                </p:oleObj>
              </mc:Choice>
              <mc:Fallback>
                <p:oleObj name="Equation" r:id="rId17" imgW="177480" imgH="2030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2651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" name="Line 35"/>
          <p:cNvSpPr>
            <a:spLocks noChangeShapeType="1"/>
          </p:cNvSpPr>
          <p:nvPr/>
        </p:nvSpPr>
        <p:spPr bwMode="auto">
          <a:xfrm>
            <a:off x="1638300" y="481806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940" name="Object 36"/>
          <p:cNvGraphicFramePr>
            <a:graphicFrameLocks noChangeAspect="1"/>
          </p:cNvGraphicFramePr>
          <p:nvPr/>
        </p:nvGraphicFramePr>
        <p:xfrm>
          <a:off x="2895600" y="4419600"/>
          <a:ext cx="4746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9" imgW="253800" imgH="215640" progId="Equation.3">
                  <p:embed/>
                </p:oleObj>
              </mc:Choice>
              <mc:Fallback>
                <p:oleObj name="Equation" r:id="rId19" imgW="253800" imgH="215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474663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8" name="Rectangle 37"/>
          <p:cNvSpPr>
            <a:spLocks noChangeArrowheads="1"/>
          </p:cNvSpPr>
          <p:nvPr/>
        </p:nvSpPr>
        <p:spPr bwMode="auto">
          <a:xfrm>
            <a:off x="1600200" y="2632075"/>
            <a:ext cx="2327275" cy="1419225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Rectangle 38"/>
          <p:cNvSpPr>
            <a:spLocks noChangeArrowheads="1"/>
          </p:cNvSpPr>
          <p:nvPr/>
        </p:nvSpPr>
        <p:spPr bwMode="auto">
          <a:xfrm>
            <a:off x="1593850" y="4322763"/>
            <a:ext cx="2333625" cy="498475"/>
          </a:xfrm>
          <a:prstGeom prst="rect">
            <a:avLst/>
          </a:prstGeom>
          <a:noFill/>
          <a:ln w="12700">
            <a:solidFill>
              <a:srgbClr val="0000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Freeform 39"/>
          <p:cNvSpPr>
            <a:spLocks/>
          </p:cNvSpPr>
          <p:nvPr/>
        </p:nvSpPr>
        <p:spPr bwMode="auto">
          <a:xfrm>
            <a:off x="1600200" y="3352800"/>
            <a:ext cx="3200400" cy="1468438"/>
          </a:xfrm>
          <a:custGeom>
            <a:avLst/>
            <a:gdLst>
              <a:gd name="T0" fmla="*/ 0 w 2016"/>
              <a:gd name="T1" fmla="*/ 432 h 925"/>
              <a:gd name="T2" fmla="*/ 1466 w 2016"/>
              <a:gd name="T3" fmla="*/ 441 h 925"/>
              <a:gd name="T4" fmla="*/ 1466 w 2016"/>
              <a:gd name="T5" fmla="*/ 925 h 925"/>
              <a:gd name="T6" fmla="*/ 1593 w 2016"/>
              <a:gd name="T7" fmla="*/ 868 h 925"/>
              <a:gd name="T8" fmla="*/ 1728 w 2016"/>
              <a:gd name="T9" fmla="*/ 812 h 925"/>
              <a:gd name="T10" fmla="*/ 1841 w 2016"/>
              <a:gd name="T11" fmla="*/ 737 h 925"/>
              <a:gd name="T12" fmla="*/ 1937 w 2016"/>
              <a:gd name="T13" fmla="*/ 681 h 925"/>
              <a:gd name="T14" fmla="*/ 2016 w 2016"/>
              <a:gd name="T15" fmla="*/ 624 h 925"/>
              <a:gd name="T16" fmla="*/ 2016 w 2016"/>
              <a:gd name="T17" fmla="*/ 0 h 925"/>
              <a:gd name="T18" fmla="*/ 0 w 2016"/>
              <a:gd name="T19" fmla="*/ 0 h 925"/>
              <a:gd name="T20" fmla="*/ 0 w 2016"/>
              <a:gd name="T21" fmla="*/ 432 h 9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16"/>
              <a:gd name="T34" fmla="*/ 0 h 925"/>
              <a:gd name="T35" fmla="*/ 2016 w 2016"/>
              <a:gd name="T36" fmla="*/ 925 h 9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16" h="925">
                <a:moveTo>
                  <a:pt x="0" y="432"/>
                </a:moveTo>
                <a:lnTo>
                  <a:pt x="1466" y="441"/>
                </a:lnTo>
                <a:lnTo>
                  <a:pt x="1466" y="925"/>
                </a:lnTo>
                <a:lnTo>
                  <a:pt x="1593" y="868"/>
                </a:lnTo>
                <a:lnTo>
                  <a:pt x="1728" y="812"/>
                </a:lnTo>
                <a:lnTo>
                  <a:pt x="1841" y="737"/>
                </a:lnTo>
                <a:lnTo>
                  <a:pt x="1937" y="681"/>
                </a:lnTo>
                <a:lnTo>
                  <a:pt x="2016" y="624"/>
                </a:lnTo>
                <a:lnTo>
                  <a:pt x="2016" y="0"/>
                </a:lnTo>
                <a:lnTo>
                  <a:pt x="0" y="0"/>
                </a:lnTo>
                <a:lnTo>
                  <a:pt x="0" y="432"/>
                </a:lnTo>
                <a:close/>
              </a:path>
            </a:pathLst>
          </a:custGeom>
          <a:noFill/>
          <a:ln w="15875" cap="flat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Text Box 40"/>
          <p:cNvSpPr txBox="1">
            <a:spLocks noChangeArrowheads="1"/>
          </p:cNvSpPr>
          <p:nvPr/>
        </p:nvSpPr>
        <p:spPr bwMode="auto">
          <a:xfrm>
            <a:off x="3962400" y="28956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/>
              <a:t>D</a:t>
            </a:r>
          </a:p>
        </p:txBody>
      </p:sp>
      <p:sp>
        <p:nvSpPr>
          <p:cNvPr id="4132" name="Text Box 41"/>
          <p:cNvSpPr txBox="1">
            <a:spLocks noChangeArrowheads="1"/>
          </p:cNvSpPr>
          <p:nvPr/>
        </p:nvSpPr>
        <p:spPr bwMode="auto">
          <a:xfrm>
            <a:off x="5638800" y="15240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/>
              <a:t>D</a:t>
            </a:r>
            <a:r>
              <a:rPr lang="en-US" sz="2000"/>
              <a:t>   = dwc of monopoly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6" grpId="0" animBg="1"/>
      <p:bldP spid="12393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3399FF"/>
      </a:dk2>
      <a:lt2>
        <a:srgbClr val="FFFF00"/>
      </a:lt2>
      <a:accent1>
        <a:srgbClr val="FF9900"/>
      </a:accent1>
      <a:accent2>
        <a:srgbClr val="00FFFF"/>
      </a:accent2>
      <a:accent3>
        <a:srgbClr val="ADC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3464</TotalTime>
  <Words>599</Words>
  <Application>Microsoft Office PowerPoint</Application>
  <PresentationFormat>Overhead</PresentationFormat>
  <Paragraphs>93</Paragraphs>
  <Slides>8</Slides>
  <Notes>5</Notes>
  <HiddenSlides>3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Symbol</vt:lpstr>
      <vt:lpstr>Default Design</vt:lpstr>
      <vt:lpstr>Microsoft Equation 3.0</vt:lpstr>
      <vt:lpstr>Excise Tax Incidence with and without Cost Markups</vt:lpstr>
      <vt:lpstr>Tax Incidence with Imperfect Competition: Main Results</vt:lpstr>
      <vt:lpstr>Parallel demand shifts change elasticities, but not slopes</vt:lpstr>
      <vt:lpstr>Parallel demand shifts change elasticities, but not slopes</vt:lpstr>
      <vt:lpstr>Tax on Demanders</vt:lpstr>
      <vt:lpstr>Ad Valorem Taxes Combine Specific Excise and Pure Profit Taxes</vt:lpstr>
      <vt:lpstr>Ad Valorem Tax Incidence</vt:lpstr>
      <vt:lpstr>Ad Valorem Tax Incidence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Aggregate Intertemporal Substitution of Consumption  Main Ideas/Departures:</dc:title>
  <dc:creator>Casey B. Mulligan</dc:creator>
  <cp:lastModifiedBy>Casey B. Mulligan</cp:lastModifiedBy>
  <cp:revision>242</cp:revision>
  <dcterms:created xsi:type="dcterms:W3CDTF">2001-06-11T05:20:56Z</dcterms:created>
  <dcterms:modified xsi:type="dcterms:W3CDTF">2015-02-18T16:20:21Z</dcterms:modified>
</cp:coreProperties>
</file>