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89" r:id="rId4"/>
    <p:sldId id="280" r:id="rId5"/>
    <p:sldId id="290" r:id="rId6"/>
    <p:sldId id="288" r:id="rId7"/>
    <p:sldId id="291" r:id="rId8"/>
    <p:sldId id="287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54FDF0-9FB2-4651-9C32-6235D3114871}" type="datetimeFigureOut">
              <a:rPr lang="en-US" altLang="en-US"/>
              <a:pPr/>
              <a:t>10/28/2014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92D8A-4AA1-49C6-844C-8DF6BB08C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44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7384933-DE2F-4879-B5E9-270BDD23AEFB}" type="slidenum">
              <a:rPr lang="en-US" alt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E68F877-AB4A-4905-B27E-2029578FC30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2290CC7-0A0A-465E-B97E-8D202FC1A213}" type="slidenum">
              <a:rPr lang="en-US" alt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Blumberg et al “Why Employers Will Continue to Provide Health Insurance: The Impact of the Affordable Care Act</a:t>
            </a:r>
            <a:r>
              <a:rPr lang="en-US" altLang="en-US" smtClean="0"/>
              <a:t>”  October 2011</a:t>
            </a: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E68F877-AB4A-4905-B27E-2029578FC301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AE68F877-AB4A-4905-B27E-2029578FC30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E65902D1-6913-477D-8741-AF43BD523774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4D411-8477-4B84-BBC2-EDBC87FA7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2BF13-95B9-49BB-B7A5-DBC5855F8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2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90EE2-9075-4CB8-8D0B-241D92A581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C5BB-CF56-4850-B4A2-E18E2F4BA0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4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29D41-A4B6-4777-AF1C-81DB2E2913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29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B424D-9DB8-4173-B6C6-99EA6F9FA3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94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7950A-A54D-4176-9D75-DD783AF8D5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3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12C2-18CC-4E9E-B78F-3D3CAA823D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16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7037-348D-40DD-B261-94C91046B9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0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1E52-BFA9-4F72-85D2-E3CA418979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28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D13F-D450-4623-97C7-5D39327A7E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9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081C7-3D47-4E92-817A-580E2F70D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589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E9B7-FEEE-420E-94E5-53B8E5DA7F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1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9F9F-A83F-484F-9A46-CB42642EB59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03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CA0C-BF03-4C60-BA1F-7584148342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64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B33D-40DF-4239-9A6E-87A73C0B1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E96F-AEB0-44DA-B798-0994BA0602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44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3D7A-5657-42EC-8463-9A1951EF133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0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C3F70-97E5-49EB-81CC-6DE7D216D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4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8DFB1-42B7-4E90-90A9-079026CB8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5BAFC-C19B-4F63-A35A-6D2D6DCFD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6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9AA5-82E9-4D65-BEE0-12A218C4C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94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F3143-3088-45A6-95B8-8DEBF48C0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1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C664C-5EC5-468D-AD24-349E75A4B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5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305AB-2D8E-463E-B708-C7B7296C2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3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D5A9A2-FA51-4065-BC9B-2E548C5F94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62B7CB-86AD-46B9-AC6C-FA82ED82D773}" type="slidenum">
              <a:rPr lang="en-US">
                <a:solidFill>
                  <a:srgbClr val="FFFFFF"/>
                </a:solidFill>
                <a:latin typeface="Times New Roman" charset="0"/>
                <a:ea typeface="+mn-ea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61303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37B33D-40DF-4239-9A6E-87A73C0B1FC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imes New Rom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10/28/2014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E3E96F-AEB0-44DA-B798-0994BA06020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 New Roman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51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Market Analysis</a:t>
            </a:r>
            <a:endParaRPr lang="en-US" altLang="en-US" sz="28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Few taxes are levied on “Robinson </a:t>
            </a:r>
            <a:r>
              <a:rPr lang="en-US" altLang="en-US" sz="2800" dirty="0" err="1" smtClean="0"/>
              <a:t>Crusoes</a:t>
            </a:r>
            <a:r>
              <a:rPr lang="en-US" altLang="en-US" sz="2800" dirty="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Market results are often quite different than Robinson-Crusoe results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General theory: Equalizing differences (Smith/Rosen)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General theory: Market demand vs individual demand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Anti-trust penalties (Baker)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Investment tax credits (</a:t>
            </a:r>
            <a:r>
              <a:rPr lang="en-US" altLang="en-US" sz="2800" dirty="0" err="1" smtClean="0"/>
              <a:t>Goolsbee</a:t>
            </a:r>
            <a:r>
              <a:rPr lang="en-US" alt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Unemployment benefits and layoffs (</a:t>
            </a:r>
            <a:r>
              <a:rPr lang="en-US" altLang="en-US" sz="2800" dirty="0" err="1" smtClean="0"/>
              <a:t>Topel</a:t>
            </a:r>
            <a:r>
              <a:rPr lang="en-US" altLang="en-US" sz="2800" dirty="0" smtClean="0"/>
              <a:t> &amp; Welch)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Learning by doing is </a:t>
            </a:r>
            <a:r>
              <a:rPr lang="en-US" altLang="en-US" sz="2800" smtClean="0"/>
              <a:t>not free (Rosen)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Anti-competitive effects of the employer penalty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560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Market Analysis: Examples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Unemployment insurance subsidizes layoffs --&gt; more layoffs (</a:t>
            </a:r>
            <a:r>
              <a:rPr lang="en-US" altLang="en-US" dirty="0" err="1" smtClean="0"/>
              <a:t>Topel</a:t>
            </a:r>
            <a:r>
              <a:rPr lang="en-US" altLang="en-US" dirty="0" smtClean="0"/>
              <a:t> and Welch)</a:t>
            </a:r>
          </a:p>
          <a:p>
            <a:pPr eaLnBrk="1" hangingPunct="1"/>
            <a:r>
              <a:rPr lang="en-US" altLang="en-US" dirty="0" smtClean="0"/>
              <a:t>Investment tax incentives increase the investment expenditure but not the quantity of investment (</a:t>
            </a:r>
            <a:r>
              <a:rPr lang="en-US" altLang="en-US" dirty="0" err="1" smtClean="0"/>
              <a:t>Goolsbee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Penalizing high prices does not reduce prices if the customers receive the </a:t>
            </a:r>
            <a:r>
              <a:rPr lang="en-US" altLang="en-US" dirty="0" err="1" smtClean="0"/>
              <a:t>damanges</a:t>
            </a:r>
            <a:r>
              <a:rPr lang="en-US" altLang="en-US" dirty="0" smtClean="0"/>
              <a:t> (Baker)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Market Analysis: Example</a:t>
            </a:r>
            <a:endParaRPr lang="en-US" altLang="en-US" sz="28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individual employer has to offer the same benefits to all of his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Absent benefits, all employers have the same composition of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Only 25 percent of employees want an employer that has a paid education program, but lower salaries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Market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 combination of sorting (some specialize in offering employer education) and compensating differences (employees that want the program get paid a premium to work without 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Does not assume perfect sorting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Robinson-Crusoe analysis: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Zero employers have paid education programs because 75% of their employees don’t want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25 percent are in conflict with the 75 percent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E.g., Gruber GMSIM, CBO HISM, Urban’s HIPSM, RAND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37908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Example: The Urban Institute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15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“Most employers hire a mix of workers who face different </a:t>
            </a:r>
            <a:r>
              <a:rPr lang="en-US" altLang="en-US" sz="2800" dirty="0" smtClean="0"/>
              <a:t>circumstances…”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“Not </a:t>
            </a:r>
            <a:r>
              <a:rPr lang="en-US" altLang="en-US" sz="2800" dirty="0"/>
              <a:t>all workers will be pleased with any one </a:t>
            </a:r>
            <a:r>
              <a:rPr lang="en-US" altLang="en-US" sz="2800" dirty="0" smtClean="0"/>
              <a:t>[employer] decision…”</a:t>
            </a:r>
          </a:p>
          <a:p>
            <a:pPr lvl="1" eaLnBrk="1" hangingPunct="1"/>
            <a:r>
              <a:rPr lang="en-US" altLang="en-US" sz="2400" dirty="0" smtClean="0"/>
              <a:t>“pleased” relative to what?</a:t>
            </a:r>
          </a:p>
          <a:p>
            <a:pPr eaLnBrk="1" hangingPunct="1"/>
            <a:r>
              <a:rPr lang="en-US" altLang="en-US" sz="2800" dirty="0" smtClean="0"/>
              <a:t>“… </a:t>
            </a:r>
            <a:r>
              <a:rPr lang="en-US" altLang="en-US" sz="2800" dirty="0"/>
              <a:t>evidence suggests that the preferences of workers that are the most difficult to replace (e.g., highly skilled, often higher earners) will tend to carry the most </a:t>
            </a:r>
            <a:r>
              <a:rPr lang="en-US" altLang="en-US" sz="2800" dirty="0" smtClean="0"/>
              <a:t>weight in </a:t>
            </a:r>
            <a:r>
              <a:rPr lang="en-US" altLang="en-US" sz="2800" dirty="0"/>
              <a:t>employer decision-making</a:t>
            </a:r>
            <a:r>
              <a:rPr lang="en-US" altLang="en-US" sz="2800" dirty="0" smtClean="0"/>
              <a:t>.”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44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Antitrust Remedies Frustrated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15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Inverse demand curve = willingness to pay for the product = </a:t>
            </a:r>
            <a:r>
              <a:rPr lang="en-US" altLang="en-US" sz="2800" i="1" dirty="0" smtClean="0"/>
              <a:t>D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</a:t>
            </a:r>
          </a:p>
          <a:p>
            <a:pPr eaLnBrk="1" hangingPunct="1"/>
            <a:r>
              <a:rPr lang="en-US" altLang="en-US" sz="2800" dirty="0" smtClean="0"/>
              <a:t>Monopolist’s cost curve 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</a:t>
            </a:r>
          </a:p>
          <a:p>
            <a:pPr eaLnBrk="1" hangingPunct="1"/>
            <a:r>
              <a:rPr lang="en-US" altLang="en-US" sz="2800" dirty="0" smtClean="0"/>
              <a:t>Antitrust damages</a:t>
            </a:r>
          </a:p>
          <a:p>
            <a:pPr lvl="1" eaLnBrk="1" hangingPunct="1"/>
            <a:r>
              <a:rPr lang="en-US" altLang="en-US" sz="2400" dirty="0" smtClean="0"/>
              <a:t>There is a probability that the monopolist is caught “overcharging” and has to </a:t>
            </a:r>
            <a:r>
              <a:rPr lang="en-US" altLang="en-US" sz="2400" smtClean="0"/>
              <a:t>pay damages </a:t>
            </a:r>
            <a:r>
              <a:rPr lang="en-US" altLang="en-US" sz="2400" i="1" dirty="0" smtClean="0"/>
              <a:t>to the customers</a:t>
            </a:r>
            <a:r>
              <a:rPr lang="en-US" altLang="en-US" sz="2400" dirty="0" smtClean="0"/>
              <a:t>.</a:t>
            </a:r>
          </a:p>
          <a:p>
            <a:pPr lvl="1" eaLnBrk="1" hangingPunct="1"/>
            <a:r>
              <a:rPr lang="en-US" altLang="en-US" sz="2400" dirty="0" smtClean="0"/>
              <a:t>The expected damages are </a:t>
            </a:r>
            <a:r>
              <a:rPr lang="en-US" altLang="en-US" sz="2400" i="1" dirty="0" smtClean="0"/>
              <a:t>M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q</a:t>
            </a:r>
            <a:r>
              <a:rPr lang="en-US" altLang="en-US" sz="2400" dirty="0" smtClean="0"/>
              <a:t>), which reflect, for example, that less supply restriction (more </a:t>
            </a:r>
            <a:r>
              <a:rPr lang="en-US" altLang="en-US" sz="2400" i="1" dirty="0" smtClean="0"/>
              <a:t>q</a:t>
            </a:r>
            <a:r>
              <a:rPr lang="en-US" altLang="en-US" sz="2400" dirty="0" smtClean="0"/>
              <a:t>) means less likely to be found overcharging.</a:t>
            </a:r>
          </a:p>
          <a:p>
            <a:pPr eaLnBrk="1" hangingPunct="1"/>
            <a:r>
              <a:rPr lang="en-US" altLang="en-US" sz="2800" dirty="0" smtClean="0"/>
              <a:t>Customer willingness to pay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 = </a:t>
            </a:r>
            <a:r>
              <a:rPr lang="en-US" altLang="en-US" sz="2800" i="1" dirty="0" smtClean="0"/>
              <a:t>D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(</a:t>
            </a:r>
            <a:r>
              <a:rPr lang="en-US" altLang="en-US" sz="2800" i="1" dirty="0"/>
              <a:t>q</a:t>
            </a:r>
            <a:r>
              <a:rPr lang="en-US" altLang="en-US" sz="2800" dirty="0" smtClean="0"/>
              <a:t>)/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 </a:t>
            </a:r>
          </a:p>
          <a:p>
            <a:pPr eaLnBrk="1" hangingPunct="1"/>
            <a:r>
              <a:rPr lang="en-US" altLang="en-US" sz="2800" dirty="0" smtClean="0"/>
              <a:t>Monopolist’s profit function = </a:t>
            </a:r>
            <a:r>
              <a:rPr lang="en-US" altLang="en-US" sz="2800" i="1" dirty="0" err="1" smtClean="0"/>
              <a:t>qP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 – 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 – </a:t>
            </a:r>
            <a:r>
              <a:rPr lang="en-US" altLang="en-US" sz="2800" i="1" dirty="0" smtClean="0"/>
              <a:t>M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) = </a:t>
            </a:r>
            <a:r>
              <a:rPr lang="en-US" altLang="en-US" sz="2800" i="1" dirty="0" err="1" smtClean="0"/>
              <a:t>qD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q</a:t>
            </a:r>
            <a:r>
              <a:rPr lang="en-US" altLang="en-US" sz="2800" dirty="0"/>
              <a:t>) – </a:t>
            </a:r>
            <a:r>
              <a:rPr lang="en-US" altLang="en-US" sz="2800" i="1" dirty="0"/>
              <a:t>C</a:t>
            </a:r>
            <a:r>
              <a:rPr lang="en-US" altLang="en-US" sz="2800" dirty="0"/>
              <a:t>(</a:t>
            </a:r>
            <a:r>
              <a:rPr lang="en-US" altLang="en-US" sz="2800" i="1" dirty="0"/>
              <a:t>q</a:t>
            </a:r>
            <a:r>
              <a:rPr lang="en-US" altLang="en-US" sz="2800" dirty="0" smtClean="0"/>
              <a:t>)</a:t>
            </a:r>
          </a:p>
          <a:p>
            <a:pPr eaLnBrk="1" hangingPunct="1"/>
            <a:r>
              <a:rPr lang="en-US" altLang="en-US" sz="2800" dirty="0" smtClean="0"/>
              <a:t>Damages are irrelevant for the monopolist’s decision</a:t>
            </a:r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511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705600" cy="990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Market Analysis Prototype: Compensating Differences</a:t>
            </a:r>
            <a:endParaRPr lang="en-US" altLang="en-US" sz="2800" dirty="0" smtClean="0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Adam Smith’s </a:t>
            </a:r>
            <a:r>
              <a:rPr lang="en-US" altLang="en-US" i="1" dirty="0" smtClean="0"/>
              <a:t>Wealth of Nations</a:t>
            </a:r>
          </a:p>
          <a:p>
            <a:pPr eaLnBrk="1" hangingPunct="1"/>
            <a:r>
              <a:rPr lang="en-US" altLang="en-US" dirty="0" smtClean="0"/>
              <a:t>Survey by Sherwin Rosen</a:t>
            </a:r>
          </a:p>
          <a:p>
            <a:pPr eaLnBrk="1" hangingPunct="1"/>
            <a:r>
              <a:rPr lang="en-US" altLang="en-US" dirty="0" smtClean="0"/>
              <a:t>Examples</a:t>
            </a:r>
          </a:p>
          <a:p>
            <a:pPr lvl="1" eaLnBrk="1" hangingPunct="1"/>
            <a:r>
              <a:rPr lang="en-US" altLang="en-US" dirty="0" smtClean="0"/>
              <a:t>Value of a Statistical Life</a:t>
            </a:r>
          </a:p>
          <a:p>
            <a:pPr lvl="1" eaLnBrk="1" hangingPunct="1"/>
            <a:r>
              <a:rPr lang="en-US" altLang="en-US" dirty="0" smtClean="0"/>
              <a:t>Employer benefits</a:t>
            </a:r>
          </a:p>
          <a:p>
            <a:pPr lvl="1" eaLnBrk="1" hangingPunct="1"/>
            <a:r>
              <a:rPr lang="en-US" altLang="en-US" dirty="0" smtClean="0"/>
              <a:t>Work schedules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39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Wealth of Nations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Adam Smith.  1776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07" y="6332502"/>
            <a:ext cx="9101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Times New Roman"/>
              </a:rPr>
              <a:t>Sources</a:t>
            </a:r>
            <a:r>
              <a:rPr lang="en-US" sz="1100" dirty="0" smtClean="0">
                <a:solidFill>
                  <a:prstClr val="black"/>
                </a:solidFill>
                <a:latin typeface="Times New Roman"/>
              </a:rPr>
              <a:t>: Public domain photo download from Wikipedia Commons and credited to </a:t>
            </a:r>
            <a:r>
              <a:rPr lang="en-US" sz="1100" dirty="0">
                <a:solidFill>
                  <a:prstClr val="black"/>
                </a:solidFill>
                <a:latin typeface="Times New Roman"/>
              </a:rPr>
              <a:t>Etching created by </a:t>
            </a:r>
            <a:r>
              <a:rPr lang="en-US" sz="1100" dirty="0" err="1">
                <a:solidFill>
                  <a:prstClr val="black"/>
                </a:solidFill>
                <a:latin typeface="Times New Roman"/>
              </a:rPr>
              <a:t>Cadell</a:t>
            </a:r>
            <a:r>
              <a:rPr lang="en-US" sz="1100" dirty="0">
                <a:solidFill>
                  <a:prstClr val="black"/>
                </a:solidFill>
                <a:latin typeface="Times New Roman"/>
              </a:rPr>
              <a:t> and Davies (1811), John </a:t>
            </a:r>
            <a:r>
              <a:rPr lang="en-US" sz="1100" dirty="0" err="1">
                <a:solidFill>
                  <a:prstClr val="black"/>
                </a:solidFill>
                <a:latin typeface="Times New Roman"/>
              </a:rPr>
              <a:t>Horsburgh</a:t>
            </a:r>
            <a:r>
              <a:rPr lang="en-US" sz="1100" dirty="0">
                <a:solidFill>
                  <a:prstClr val="black"/>
                </a:solidFill>
                <a:latin typeface="Times New Roman"/>
              </a:rPr>
              <a:t> (1828) or R.C. Bell (1872</a:t>
            </a:r>
            <a:r>
              <a:rPr lang="en-US" sz="1100" dirty="0" smtClean="0">
                <a:solidFill>
                  <a:prstClr val="black"/>
                </a:solidFill>
                <a:latin typeface="Times New Roman"/>
              </a:rPr>
              <a:t>).</a:t>
            </a:r>
            <a:endParaRPr lang="en-US" sz="1100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4" name="Picture 2" descr="C:\Users\Casey Mulligan\Pictures\AdamSmi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7" y="1295400"/>
            <a:ext cx="3166208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51475" y="1828800"/>
            <a:ext cx="55852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If … there was any employment evidently either more or less advantageous than the </a:t>
            </a:r>
            <a:r>
              <a:rPr lang="en-US" dirty="0" smtClean="0">
                <a:solidFill>
                  <a:prstClr val="black"/>
                </a:solidFill>
              </a:rPr>
              <a:t>rest,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so </a:t>
            </a:r>
            <a:r>
              <a:rPr lang="en-US" dirty="0">
                <a:solidFill>
                  <a:prstClr val="black"/>
                </a:solidFill>
              </a:rPr>
              <a:t>many people would crowd into it in the one case, and so many would desert it in the </a:t>
            </a:r>
            <a:r>
              <a:rPr lang="en-US" dirty="0" smtClean="0">
                <a:solidFill>
                  <a:prstClr val="black"/>
                </a:solidFill>
              </a:rPr>
              <a:t>other,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that </a:t>
            </a:r>
            <a:r>
              <a:rPr lang="en-US" dirty="0">
                <a:solidFill>
                  <a:prstClr val="black"/>
                </a:solidFill>
              </a:rPr>
              <a:t>its advantages would soon return to the level of other employments. </a:t>
            </a:r>
          </a:p>
        </p:txBody>
      </p:sp>
    </p:spTree>
    <p:extLst>
      <p:ext uri="{BB962C8B-B14F-4D97-AF65-F5344CB8AC3E}">
        <p14:creationId xmlns:p14="http://schemas.microsoft.com/office/powerpoint/2010/main" val="49087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3399FF"/>
      </a:dk2>
      <a:lt2>
        <a:srgbClr val="FFFF00"/>
      </a:lt2>
      <a:accent1>
        <a:srgbClr val="FF9900"/>
      </a:accent1>
      <a:accent2>
        <a:srgbClr val="00FFFF"/>
      </a:accent2>
      <a:accent3>
        <a:srgbClr val="AD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3399FF"/>
      </a:dk2>
      <a:lt2>
        <a:srgbClr val="FFFF00"/>
      </a:lt2>
      <a:accent1>
        <a:srgbClr val="FF9900"/>
      </a:accent1>
      <a:accent2>
        <a:srgbClr val="00FFFF"/>
      </a:accent2>
      <a:accent3>
        <a:srgbClr val="AD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571</Words>
  <Application>Microsoft Office PowerPoint</Application>
  <PresentationFormat>On-screen Show (4:3)</PresentationFormat>
  <Paragraphs>60</Paragraphs>
  <Slides>7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1_Default Design</vt:lpstr>
      <vt:lpstr>1_Office Theme</vt:lpstr>
      <vt:lpstr>Market Analysis</vt:lpstr>
      <vt:lpstr>Market Analysis: Examples</vt:lpstr>
      <vt:lpstr>Market Analysis: Example</vt:lpstr>
      <vt:lpstr>Example: The Urban Institute</vt:lpstr>
      <vt:lpstr>Antitrust Remedies Frustrated</vt:lpstr>
      <vt:lpstr>Market Analysis Prototype: Compensating Differences</vt:lpstr>
      <vt:lpstr>The Wealth of Nations by Adam Smith.  1776</vt:lpstr>
    </vt:vector>
  </TitlesOfParts>
  <LinksUpToDate>false</LinksUpToDate>
  <SharedDoc>false</SharedDoc>
  <HyperlinkBase>c:\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B. Mulligan</dc:creator>
  <cp:lastModifiedBy>Windows User</cp:lastModifiedBy>
  <cp:revision>106</cp:revision>
  <dcterms:created xsi:type="dcterms:W3CDTF">2001-05-15T00:46:14Z</dcterms:created>
  <dcterms:modified xsi:type="dcterms:W3CDTF">2014-10-28T11:36:20Z</dcterms:modified>
</cp:coreProperties>
</file>