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0" r:id="rId3"/>
    <p:sldId id="293" r:id="rId4"/>
    <p:sldId id="287" r:id="rId5"/>
    <p:sldId id="285" r:id="rId6"/>
    <p:sldId id="286" r:id="rId7"/>
    <p:sldId id="288" r:id="rId8"/>
    <p:sldId id="289" r:id="rId9"/>
    <p:sldId id="294" r:id="rId10"/>
    <p:sldId id="290" r:id="rId11"/>
    <p:sldId id="291" r:id="rId12"/>
    <p:sldId id="292" r:id="rId13"/>
    <p:sldId id="296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54FDF0-9FB2-4651-9C32-6235D3114871}" type="datetimeFigureOut">
              <a:rPr lang="en-US" altLang="en-US"/>
              <a:pPr/>
              <a:t>1/4/2015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92D8A-4AA1-49C6-844C-8DF6BB08C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44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Explain why property</a:t>
            </a:r>
            <a:r>
              <a:rPr lang="en-US" altLang="en-US" baseline="0" dirty="0" smtClean="0"/>
              <a:t> rights cannot be allocated by auction or something like that</a:t>
            </a:r>
            <a:endParaRPr lang="en-US" alt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E68F877-AB4A-4905-B27E-2029578FC301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E68F877-AB4A-4905-B27E-2029578FC30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65902D1-6913-477D-8741-AF43BD52377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70BAE35-D0A0-4F57-804A-3AB443F3BA21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@ alternative demand curve? Won’t make sense unless probability function satisfies Inada</a:t>
            </a:r>
            <a:r>
              <a:rPr lang="en-US" baseline="0" dirty="0" smtClean="0"/>
              <a:t> condition</a:t>
            </a:r>
            <a:r>
              <a:rPr lang="en-US" dirty="0" smtClean="0"/>
              <a:t> @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92D8A-4AA1-49C6-844C-8DF6BB08CC8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38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38748A-D2F7-4726-8600-A611010A1C40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4D411-8477-4B84-BBC2-EDBC87FA7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2BF13-95B9-49BB-B7A5-DBC5855F8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2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90EE2-9075-4CB8-8D0B-241D92A58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404B7-1C5B-4F27-B35B-2DF227FC63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081C7-3D47-4E92-817A-580E2F70D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5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C3F70-97E5-49EB-81CC-6DE7D216D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4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8DFB1-42B7-4E90-90A9-079026CB8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5BAFC-C19B-4F63-A35A-6D2D6DCFD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6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9AA5-82E9-4D65-BEE0-12A218C4C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9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F3143-3088-45A6-95B8-8DEBF48C0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1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C664C-5EC5-468D-AD24-349E75A4B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5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305AB-2D8E-463E-B708-C7B7296C2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3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D5A9A2-FA51-4065-BC9B-2E548C5F94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E1B796-6948-430A-8BA9-980E86259A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Rent Seeking </a:t>
            </a:r>
            <a:r>
              <a:rPr lang="en-US" altLang="en-US" sz="3200" smtClean="0"/>
              <a:t>and Redistribution</a:t>
            </a:r>
            <a:endParaRPr lang="en-US" altLang="en-US" sz="280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867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Resources used (or created) in the process of obtaining property rights</a:t>
            </a:r>
          </a:p>
          <a:p>
            <a:pPr eaLnBrk="1" hangingPunct="1"/>
            <a:r>
              <a:rPr lang="en-US" altLang="en-US" dirty="0" smtClean="0"/>
              <a:t>Classic public finance assumes, without attempting proof, that the “rectangle” (i.e., tax revenue or profits) is just a transfer rather than a use of resources or loss of value</a:t>
            </a:r>
          </a:p>
          <a:p>
            <a:pPr lvl="1" eaLnBrk="1" hangingPunct="1"/>
            <a:r>
              <a:rPr lang="en-US" altLang="en-US" dirty="0" smtClean="0"/>
              <a:t>The lost value from taxation or market power is limited to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triangle, which refers to value lost from the exercise of property rights</a:t>
            </a:r>
          </a:p>
          <a:p>
            <a:pPr eaLnBrk="1" hangingPunct="1"/>
            <a:r>
              <a:rPr lang="en-US" altLang="en-US" dirty="0" smtClean="0"/>
              <a:t>But resources have to used to obtain the property rights in the first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Amount of Rent Seeking: Theory</a:t>
            </a:r>
            <a:endParaRPr lang="en-US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102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685800"/>
                <a:ext cx="8686800" cy="6172200"/>
              </a:xfrm>
            </p:spPr>
            <p:txBody>
              <a:bodyPr/>
              <a:lstStyle/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Symmetric equilibrium dissipation rate</a:t>
                </a:r>
              </a:p>
              <a:p>
                <a:pPr marL="0" indent="0" algn="ctr" eaLnBrk="1" hangingPunct="1">
                  <a:spcBef>
                    <a:spcPts val="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𝑥𝑁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𝑟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∈(0,1]</m:t>
                      </m:r>
                    </m:oMath>
                  </m:oMathPara>
                </a14:m>
                <a:endParaRPr lang="en-US" altLang="en-US" dirty="0" smtClean="0"/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Note that equilibrium rent seeking costs </a:t>
                </a:r>
                <a:r>
                  <a:rPr lang="en-US" altLang="en-US" i="1" dirty="0" err="1" smtClean="0"/>
                  <a:t>xN</a:t>
                </a:r>
                <a:r>
                  <a:rPr lang="en-US" altLang="en-US" dirty="0" smtClean="0"/>
                  <a:t> are proportional to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:	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“first order costs”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Alternative specifications of success probability could make </a:t>
                </a:r>
                <a:r>
                  <a:rPr lang="en-US" altLang="en-US" i="1" dirty="0" smtClean="0"/>
                  <a:t>x</a:t>
                </a:r>
                <a:r>
                  <a:rPr lang="en-US" altLang="en-US" dirty="0" smtClean="0"/>
                  <a:t> convex in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, with </a:t>
                </a:r>
                <a:r>
                  <a:rPr lang="en-US" altLang="en-US" i="1" dirty="0" smtClean="0"/>
                  <a:t>dx</a:t>
                </a:r>
                <a:r>
                  <a:rPr lang="en-US" altLang="en-US" dirty="0" smtClean="0"/>
                  <a:t>/</a:t>
                </a:r>
                <a:r>
                  <a:rPr lang="en-US" altLang="en-US" i="1" dirty="0" smtClean="0"/>
                  <a:t>dB</a:t>
                </a:r>
                <a:r>
                  <a:rPr lang="en-US" altLang="en-US" dirty="0" smtClean="0"/>
                  <a:t> = 0 at zero </a:t>
                </a:r>
                <a:r>
                  <a:rPr lang="en-US" altLang="en-US" i="1" dirty="0" smtClean="0"/>
                  <a:t>B</a:t>
                </a:r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Free entry into rent seeking makes this </a:t>
                </a:r>
                <a:r>
                  <a:rPr lang="en-US" altLang="en-US" i="1" dirty="0" smtClean="0"/>
                  <a:t>r</a:t>
                </a:r>
                <a:endParaRPr lang="en-US" altLang="en-US" dirty="0" smtClean="0"/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Other interpretations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 is the taxpayer surplus lost from the tax (trapezoid)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i="1" dirty="0"/>
                  <a:t>x</a:t>
                </a:r>
                <a:r>
                  <a:rPr lang="en-US" altLang="en-US" dirty="0" smtClean="0"/>
                  <a:t> is spending to obtain an exemption from the tax</a:t>
                </a:r>
              </a:p>
            </p:txBody>
          </p:sp>
        </mc:Choice>
        <mc:Fallback xmlns="">
          <p:sp>
            <p:nvSpPr>
              <p:cNvPr id="41987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685800"/>
                <a:ext cx="8686800" cy="6172200"/>
              </a:xfrm>
              <a:blipFill rotWithShape="1">
                <a:blip r:embed="rId3"/>
                <a:stretch>
                  <a:fillRect l="-1614" t="-1383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71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Amount of Rent Seeking: Evidence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Research and development expenditures are large and sensitive to expectations about </a:t>
            </a:r>
            <a:r>
              <a:rPr lang="en-US" altLang="en-US" i="1" dirty="0" smtClean="0"/>
              <a:t>B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E.g., search for disease cures as a function of prevalence, patient income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U.S. political lobbying/advertising expenditures (narrowly defined) are a few $ billion per year: orders of magnitude less than government revenue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Size and composition of capital cities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/>
              <a:t>C</a:t>
            </a:r>
            <a:r>
              <a:rPr lang="en-US" altLang="en-US" dirty="0" smtClean="0"/>
              <a:t>orporate responsibility and public relations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Strikes are rare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Wars?</a:t>
            </a:r>
          </a:p>
        </p:txBody>
      </p:sp>
    </p:spTree>
    <p:extLst>
      <p:ext uri="{BB962C8B-B14F-4D97-AF65-F5344CB8AC3E}">
        <p14:creationId xmlns:p14="http://schemas.microsoft.com/office/powerpoint/2010/main" val="3702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Z:\SkyDrive\quicktrans\IMG_11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Composition of State Capitals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1995 </a:t>
            </a:r>
            <a:r>
              <a:rPr lang="en-US" altLang="en-US" dirty="0"/>
              <a:t>e</a:t>
            </a:r>
            <a:r>
              <a:rPr lang="en-US" altLang="en-US" dirty="0" smtClean="0"/>
              <a:t>conomic stats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Revenues of $739 billion = 11.4% of national income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Excess legal services, labor unions, etc.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altLang="en-US" dirty="0" smtClean="0"/>
              <a:t>	</a:t>
            </a:r>
            <a:r>
              <a:rPr lang="en-US" altLang="en-US" sz="2800" dirty="0" smtClean="0"/>
              <a:t>= $18.4 billion = 5.0% of revenue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err="1" smtClean="0"/>
              <a:t>Harberger</a:t>
            </a:r>
            <a:r>
              <a:rPr lang="en-US" altLang="en-US" dirty="0" smtClean="0"/>
              <a:t> triangle at 11.4% tax rate</a:t>
            </a:r>
          </a:p>
          <a:p>
            <a:pPr marL="457200" lvl="1" indent="0" eaLnBrk="1" hangingPunct="1">
              <a:spcBef>
                <a:spcPts val="600"/>
              </a:spcBef>
              <a:buNone/>
            </a:pPr>
            <a:r>
              <a:rPr lang="en-US" altLang="en-US" smtClean="0"/>
              <a:t>	= 3-5</a:t>
            </a:r>
            <a:r>
              <a:rPr lang="en-US" altLang="en-US" dirty="0" smtClean="0"/>
              <a:t>% of revenue</a:t>
            </a:r>
          </a:p>
          <a:p>
            <a:pPr marL="457200" lvl="1" indent="0" eaLnBrk="1" hangingPunct="1">
              <a:spcBef>
                <a:spcPts val="600"/>
              </a:spcBef>
              <a:buNone/>
            </a:pPr>
            <a:r>
              <a:rPr lang="en-US" altLang="en-US" dirty="0" smtClean="0"/>
              <a:t>(supply elasticity ranging from 0.5 to 0.8)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Does not account for interaction between state taxes and other taxes</a:t>
            </a:r>
          </a:p>
          <a:p>
            <a:pPr eaLnBrk="1" hangingPunct="1"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8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Special Case: Struggle to Obtain Market Power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Monopoly I:</a:t>
            </a:r>
          </a:p>
          <a:p>
            <a:pPr lvl="1" eaLnBrk="1" hangingPunct="1"/>
            <a:r>
              <a:rPr lang="en-US" altLang="en-US" dirty="0" smtClean="0"/>
              <a:t>Use resources to erect barriers to market entry in order to obtain control over the market’s supply</a:t>
            </a:r>
          </a:p>
          <a:p>
            <a:pPr lvl="2" eaLnBrk="1" hangingPunct="1"/>
            <a:r>
              <a:rPr lang="en-US" altLang="en-US" dirty="0" smtClean="0"/>
              <a:t>Change the nature of the product in a way that harms entrants without creating commensurate value for customers.</a:t>
            </a:r>
          </a:p>
          <a:p>
            <a:pPr lvl="2" eaLnBrk="1" hangingPunct="1"/>
            <a:r>
              <a:rPr lang="en-US" altLang="en-US" dirty="0" smtClean="0"/>
              <a:t>E.g., adopt, with a cost, a production process merely because it is more difficult to reverse engineer</a:t>
            </a:r>
          </a:p>
          <a:p>
            <a:pPr lvl="2" eaLnBrk="1" hangingPunct="1"/>
            <a:r>
              <a:rPr lang="en-US" altLang="en-US" dirty="0" smtClean="0"/>
              <a:t>Sabotage competitors’ production </a:t>
            </a:r>
          </a:p>
          <a:p>
            <a:pPr lvl="1" eaLnBrk="1" hangingPunct="1"/>
            <a:r>
              <a:rPr lang="en-US" altLang="en-US" dirty="0" smtClean="0"/>
              <a:t>Based on the amount of supply controlled, elevate prices to maximize profit</a:t>
            </a:r>
          </a:p>
          <a:p>
            <a:pPr lvl="1" eaLnBrk="1" hangingPunct="1"/>
            <a:r>
              <a:rPr lang="en-US" altLang="en-US" dirty="0" smtClean="0"/>
              <a:t>Entry barriers erected is the rent seeking</a:t>
            </a:r>
          </a:p>
          <a:p>
            <a:pPr lvl="1" eaLnBrk="1" hangingPunct="1"/>
            <a:r>
              <a:rPr lang="en-US" altLang="en-US" dirty="0" smtClean="0"/>
              <a:t>Lost gains from trade (potential customers with value between price and MC) is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</a:t>
            </a:r>
          </a:p>
        </p:txBody>
      </p:sp>
    </p:spTree>
    <p:extLst>
      <p:ext uri="{BB962C8B-B14F-4D97-AF65-F5344CB8AC3E}">
        <p14:creationId xmlns:p14="http://schemas.microsoft.com/office/powerpoint/2010/main" val="6618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Rent Seeking – Monopoly I example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Labor union</a:t>
            </a:r>
          </a:p>
          <a:p>
            <a:pPr lvl="1" eaLnBrk="1" hangingPunct="1"/>
            <a:r>
              <a:rPr lang="en-US" altLang="en-US" dirty="0" err="1"/>
              <a:t>Harberger</a:t>
            </a:r>
            <a:r>
              <a:rPr lang="en-US" altLang="en-US" dirty="0"/>
              <a:t> triangle: workers who are excluded from the union because it is restricting supply</a:t>
            </a:r>
          </a:p>
          <a:p>
            <a:pPr lvl="1" eaLnBrk="1" hangingPunct="1"/>
            <a:r>
              <a:rPr lang="en-US" altLang="en-US" dirty="0" smtClean="0"/>
              <a:t>Rent seeking: union goes on strike to get a better wage contract</a:t>
            </a:r>
          </a:p>
          <a:p>
            <a:pPr lvl="1" eaLnBrk="1" hangingPunct="1"/>
            <a:r>
              <a:rPr lang="en-US" altLang="en-US" dirty="0" smtClean="0"/>
              <a:t>Rent seeking: management institutes a lockout so that the union will accept lower wages</a:t>
            </a:r>
          </a:p>
          <a:p>
            <a:pPr lvl="1" eaLnBrk="1" hangingPunct="1"/>
            <a:r>
              <a:rPr lang="en-US" altLang="en-US" dirty="0" smtClean="0"/>
              <a:t>Rent seeking: resources used to restrict supply (e.g., excessive qualifications)</a:t>
            </a:r>
          </a:p>
          <a:p>
            <a:pPr lvl="1" eaLnBrk="1" hangingPunct="1"/>
            <a:r>
              <a:rPr lang="en-US" altLang="en-US" dirty="0" smtClean="0"/>
              <a:t>Not rent seeking: fees charged to apprentices</a:t>
            </a:r>
          </a:p>
          <a:p>
            <a:pPr lvl="1" eaLnBrk="1" hangingPunct="1"/>
            <a:r>
              <a:rPr lang="en-US" altLang="en-US" dirty="0" smtClean="0"/>
              <a:t>Rent seeking: battle over how to use the apprentice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Rent Seeking</a:t>
            </a:r>
            <a:endParaRPr lang="en-US" altLang="en-US" sz="280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Monopoly II:</a:t>
            </a:r>
          </a:p>
          <a:p>
            <a:pPr lvl="1" eaLnBrk="1" hangingPunct="1"/>
            <a:r>
              <a:rPr lang="en-US" altLang="en-US" dirty="0" smtClean="0"/>
              <a:t>Create a new product in order to obtain a patent</a:t>
            </a:r>
          </a:p>
          <a:p>
            <a:pPr lvl="1" eaLnBrk="1" hangingPunct="1"/>
            <a:r>
              <a:rPr lang="en-US" altLang="en-US" dirty="0" smtClean="0"/>
              <a:t>With the monopoly granted by the patent, elevate prices to maximize profit</a:t>
            </a:r>
          </a:p>
          <a:p>
            <a:pPr lvl="1" eaLnBrk="1" hangingPunct="1"/>
            <a:r>
              <a:rPr lang="en-US" altLang="en-US" dirty="0" smtClean="0"/>
              <a:t>Creating a new product is the rent seeking, and may add value rather than destroy it</a:t>
            </a:r>
          </a:p>
          <a:p>
            <a:pPr lvl="1" eaLnBrk="1" hangingPunct="1"/>
            <a:r>
              <a:rPr lang="en-US" altLang="en-US" dirty="0" smtClean="0"/>
              <a:t>Lost gains from trade are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</a:t>
            </a:r>
          </a:p>
          <a:p>
            <a:pPr eaLnBrk="1" hangingPunct="1"/>
            <a:r>
              <a:rPr lang="en-US" altLang="en-US" dirty="0" smtClean="0"/>
              <a:t>Policy influence I</a:t>
            </a:r>
          </a:p>
          <a:p>
            <a:pPr lvl="1" eaLnBrk="1" hangingPunct="1"/>
            <a:r>
              <a:rPr lang="en-US" altLang="en-US" dirty="0" smtClean="0"/>
              <a:t>Use resources to win a contest for excise tax revenue</a:t>
            </a:r>
          </a:p>
          <a:p>
            <a:pPr lvl="1" eaLnBrk="1" hangingPunct="1"/>
            <a:r>
              <a:rPr lang="en-US" altLang="en-US" dirty="0" smtClean="0"/>
              <a:t>Those resources are rent seeking</a:t>
            </a:r>
          </a:p>
          <a:p>
            <a:pPr lvl="1" eaLnBrk="1" hangingPunct="1"/>
            <a:r>
              <a:rPr lang="en-US" altLang="en-US" dirty="0" smtClean="0"/>
              <a:t>The lost gains from trade due to excise tax is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Rent Seeking</a:t>
            </a:r>
            <a:endParaRPr lang="en-US" altLang="en-US" sz="280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Policy influence II</a:t>
            </a:r>
          </a:p>
          <a:p>
            <a:pPr lvl="1" eaLnBrk="1" hangingPunct="1"/>
            <a:r>
              <a:rPr lang="en-US" altLang="en-US" dirty="0" smtClean="0"/>
              <a:t>Use resources to influence which products or persons are liable for a tax</a:t>
            </a:r>
          </a:p>
          <a:p>
            <a:pPr lvl="1" eaLnBrk="1" hangingPunct="1"/>
            <a:r>
              <a:rPr lang="en-US" altLang="en-US" dirty="0" smtClean="0"/>
              <a:t>Those resources are rent seeking</a:t>
            </a:r>
          </a:p>
          <a:p>
            <a:pPr lvl="1" eaLnBrk="1" hangingPunct="1"/>
            <a:r>
              <a:rPr lang="en-US" altLang="en-US" dirty="0" smtClean="0"/>
              <a:t>The lost gains from trade due to tax is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</a:t>
            </a:r>
          </a:p>
          <a:p>
            <a:pPr eaLnBrk="1" hangingPunct="1"/>
            <a:r>
              <a:rPr lang="en-US" altLang="en-US" dirty="0" smtClean="0"/>
              <a:t>Not always clear whether rent seeking creates value, or how much</a:t>
            </a:r>
          </a:p>
          <a:p>
            <a:pPr lvl="1" eaLnBrk="1" hangingPunct="1"/>
            <a:r>
              <a:rPr lang="en-US" altLang="en-US" dirty="0" smtClean="0"/>
              <a:t>Creative destruction</a:t>
            </a:r>
          </a:p>
          <a:p>
            <a:pPr lvl="1" eaLnBrk="1" hangingPunct="1"/>
            <a:r>
              <a:rPr lang="en-US" altLang="en-US" dirty="0" smtClean="0"/>
              <a:t>Is voting a social waste?  Practicing law?</a:t>
            </a:r>
          </a:p>
          <a:p>
            <a:pPr lvl="1" eaLnBrk="1" hangingPunct="1"/>
            <a:r>
              <a:rPr lang="en-US" altLang="en-US" dirty="0" smtClean="0"/>
              <a:t>Bribes do not use resources by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2"/>
          <p:cNvGrpSpPr>
            <a:grpSpLocks/>
          </p:cNvGrpSpPr>
          <p:nvPr/>
        </p:nvGrpSpPr>
        <p:grpSpPr bwMode="auto">
          <a:xfrm>
            <a:off x="1600200" y="1066800"/>
            <a:ext cx="4343400" cy="4419600"/>
            <a:chOff x="1440" y="912"/>
            <a:chExt cx="2736" cy="2400"/>
          </a:xfrm>
        </p:grpSpPr>
        <p:sp>
          <p:nvSpPr>
            <p:cNvPr id="38937" name="Line 3"/>
            <p:cNvSpPr>
              <a:spLocks noChangeShapeType="1"/>
            </p:cNvSpPr>
            <p:nvPr/>
          </p:nvSpPr>
          <p:spPr bwMode="auto">
            <a:xfrm>
              <a:off x="1440" y="91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938" name="Line 4"/>
            <p:cNvSpPr>
              <a:spLocks noChangeShapeType="1"/>
            </p:cNvSpPr>
            <p:nvPr/>
          </p:nvSpPr>
          <p:spPr bwMode="auto">
            <a:xfrm>
              <a:off x="1440" y="331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8914" name="Object 5"/>
          <p:cNvGraphicFramePr>
            <a:graphicFrameLocks noChangeAspect="1"/>
          </p:cNvGraphicFramePr>
          <p:nvPr/>
        </p:nvGraphicFramePr>
        <p:xfrm>
          <a:off x="6053138" y="5299075"/>
          <a:ext cx="339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4" imgW="126780" imgH="164814" progId="Equation.3">
                  <p:embed/>
                </p:oleObj>
              </mc:Choice>
              <mc:Fallback>
                <p:oleObj name="Equation" r:id="rId4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299075"/>
                        <a:ext cx="3397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6"/>
          <p:cNvGraphicFramePr>
            <a:graphicFrameLocks noChangeAspect="1"/>
          </p:cNvGraphicFramePr>
          <p:nvPr/>
        </p:nvGraphicFramePr>
        <p:xfrm>
          <a:off x="1447800" y="609600"/>
          <a:ext cx="407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6" imgW="152268" imgH="164957" progId="Equation.3">
                  <p:embed/>
                </p:oleObj>
              </mc:Choice>
              <mc:Fallback>
                <p:oleObj name="Equation" r:id="rId6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"/>
                        <a:ext cx="4079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16" name="Group 7"/>
          <p:cNvGrpSpPr>
            <a:grpSpLocks/>
          </p:cNvGrpSpPr>
          <p:nvPr/>
        </p:nvGrpSpPr>
        <p:grpSpPr bwMode="auto">
          <a:xfrm>
            <a:off x="1905000" y="838200"/>
            <a:ext cx="5321300" cy="4343400"/>
            <a:chOff x="1200" y="528"/>
            <a:chExt cx="3352" cy="2736"/>
          </a:xfrm>
        </p:grpSpPr>
        <p:sp>
          <p:nvSpPr>
            <p:cNvPr id="38935" name="Freeform 8"/>
            <p:cNvSpPr>
              <a:spLocks/>
            </p:cNvSpPr>
            <p:nvPr/>
          </p:nvSpPr>
          <p:spPr bwMode="auto">
            <a:xfrm>
              <a:off x="1200" y="864"/>
              <a:ext cx="2160" cy="2400"/>
            </a:xfrm>
            <a:custGeom>
              <a:avLst/>
              <a:gdLst>
                <a:gd name="T0" fmla="*/ 0 w 2160"/>
                <a:gd name="T1" fmla="*/ 2400 h 2400"/>
                <a:gd name="T2" fmla="*/ 624 w 2160"/>
                <a:gd name="T3" fmla="*/ 1920 h 2400"/>
                <a:gd name="T4" fmla="*/ 864 w 2160"/>
                <a:gd name="T5" fmla="*/ 1728 h 2400"/>
                <a:gd name="T6" fmla="*/ 1344 w 2160"/>
                <a:gd name="T7" fmla="*/ 1008 h 2400"/>
                <a:gd name="T8" fmla="*/ 1872 w 2160"/>
                <a:gd name="T9" fmla="*/ 432 h 2400"/>
                <a:gd name="T10" fmla="*/ 2160 w 2160"/>
                <a:gd name="T11" fmla="*/ 0 h 2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2400"/>
                <a:gd name="T20" fmla="*/ 2160 w 2160"/>
                <a:gd name="T21" fmla="*/ 2400 h 24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2400">
                  <a:moveTo>
                    <a:pt x="0" y="2400"/>
                  </a:moveTo>
                  <a:cubicBezTo>
                    <a:pt x="240" y="2216"/>
                    <a:pt x="480" y="2032"/>
                    <a:pt x="624" y="1920"/>
                  </a:cubicBezTo>
                  <a:cubicBezTo>
                    <a:pt x="768" y="1808"/>
                    <a:pt x="744" y="1880"/>
                    <a:pt x="864" y="1728"/>
                  </a:cubicBezTo>
                  <a:cubicBezTo>
                    <a:pt x="984" y="1576"/>
                    <a:pt x="1176" y="1224"/>
                    <a:pt x="1344" y="1008"/>
                  </a:cubicBezTo>
                  <a:cubicBezTo>
                    <a:pt x="1512" y="792"/>
                    <a:pt x="1736" y="600"/>
                    <a:pt x="1872" y="432"/>
                  </a:cubicBezTo>
                  <a:cubicBezTo>
                    <a:pt x="2008" y="264"/>
                    <a:pt x="2084" y="132"/>
                    <a:pt x="2160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936" name="Text Box 9"/>
            <p:cNvSpPr txBox="1">
              <a:spLocks noChangeArrowheads="1"/>
            </p:cNvSpPr>
            <p:nvPr/>
          </p:nvSpPr>
          <p:spPr bwMode="auto">
            <a:xfrm>
              <a:off x="2976" y="528"/>
              <a:ext cx="1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3333CC"/>
                  </a:solidFill>
                </a:rPr>
                <a:t>industry cost curve</a:t>
              </a:r>
            </a:p>
          </p:txBody>
        </p:sp>
      </p:grpSp>
      <p:grpSp>
        <p:nvGrpSpPr>
          <p:cNvPr id="38917" name="Group 10"/>
          <p:cNvGrpSpPr>
            <a:grpSpLocks/>
          </p:cNvGrpSpPr>
          <p:nvPr/>
        </p:nvGrpSpPr>
        <p:grpSpPr bwMode="auto">
          <a:xfrm>
            <a:off x="2590800" y="1143000"/>
            <a:ext cx="6367463" cy="3763963"/>
            <a:chOff x="1632" y="720"/>
            <a:chExt cx="4011" cy="2371"/>
          </a:xfrm>
        </p:grpSpPr>
        <p:sp>
          <p:nvSpPr>
            <p:cNvPr id="38933" name="Freeform 11"/>
            <p:cNvSpPr>
              <a:spLocks/>
            </p:cNvSpPr>
            <p:nvPr/>
          </p:nvSpPr>
          <p:spPr bwMode="auto">
            <a:xfrm>
              <a:off x="1632" y="720"/>
              <a:ext cx="2112" cy="2112"/>
            </a:xfrm>
            <a:custGeom>
              <a:avLst/>
              <a:gdLst>
                <a:gd name="T0" fmla="*/ 0 w 2112"/>
                <a:gd name="T1" fmla="*/ 0 h 2112"/>
                <a:gd name="T2" fmla="*/ 144 w 2112"/>
                <a:gd name="T3" fmla="*/ 192 h 2112"/>
                <a:gd name="T4" fmla="*/ 624 w 2112"/>
                <a:gd name="T5" fmla="*/ 864 h 2112"/>
                <a:gd name="T6" fmla="*/ 1344 w 2112"/>
                <a:gd name="T7" fmla="*/ 1488 h 2112"/>
                <a:gd name="T8" fmla="*/ 2112 w 2112"/>
                <a:gd name="T9" fmla="*/ 2112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2112"/>
                <a:gd name="T17" fmla="*/ 2112 w 211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2112">
                  <a:moveTo>
                    <a:pt x="0" y="0"/>
                  </a:moveTo>
                  <a:cubicBezTo>
                    <a:pt x="20" y="24"/>
                    <a:pt x="40" y="48"/>
                    <a:pt x="144" y="192"/>
                  </a:cubicBezTo>
                  <a:cubicBezTo>
                    <a:pt x="248" y="336"/>
                    <a:pt x="424" y="648"/>
                    <a:pt x="624" y="864"/>
                  </a:cubicBezTo>
                  <a:cubicBezTo>
                    <a:pt x="824" y="1080"/>
                    <a:pt x="1096" y="1280"/>
                    <a:pt x="1344" y="1488"/>
                  </a:cubicBezTo>
                  <a:cubicBezTo>
                    <a:pt x="1592" y="1696"/>
                    <a:pt x="1852" y="1904"/>
                    <a:pt x="2112" y="211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934" name="Text Box 12"/>
            <p:cNvSpPr txBox="1">
              <a:spLocks noChangeArrowheads="1"/>
            </p:cNvSpPr>
            <p:nvPr/>
          </p:nvSpPr>
          <p:spPr bwMode="auto">
            <a:xfrm>
              <a:off x="3771" y="2573"/>
              <a:ext cx="18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marginal social value of industry output</a:t>
              </a:r>
            </a:p>
          </p:txBody>
        </p:sp>
      </p:grpSp>
      <p:sp>
        <p:nvSpPr>
          <p:cNvPr id="38918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Profit-Maximizing Monopolist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566863" y="1524000"/>
            <a:ext cx="2436812" cy="4722813"/>
            <a:chOff x="987" y="960"/>
            <a:chExt cx="1535" cy="2975"/>
          </a:xfrm>
        </p:grpSpPr>
        <p:grpSp>
          <p:nvGrpSpPr>
            <p:cNvPr id="38923" name="Group 14"/>
            <p:cNvGrpSpPr>
              <a:grpSpLocks/>
            </p:cNvGrpSpPr>
            <p:nvPr/>
          </p:nvGrpSpPr>
          <p:grpSpPr bwMode="auto">
            <a:xfrm>
              <a:off x="987" y="960"/>
              <a:ext cx="1535" cy="2975"/>
              <a:chOff x="987" y="960"/>
              <a:chExt cx="1535" cy="2975"/>
            </a:xfrm>
          </p:grpSpPr>
          <p:grpSp>
            <p:nvGrpSpPr>
              <p:cNvPr id="38925" name="Group 15"/>
              <p:cNvGrpSpPr>
                <a:grpSpLocks/>
              </p:cNvGrpSpPr>
              <p:nvPr/>
            </p:nvGrpSpPr>
            <p:grpSpPr bwMode="auto">
              <a:xfrm>
                <a:off x="2150" y="1585"/>
                <a:ext cx="278" cy="2350"/>
                <a:chOff x="2150" y="1585"/>
                <a:chExt cx="278" cy="2350"/>
              </a:xfrm>
            </p:grpSpPr>
            <p:sp>
              <p:nvSpPr>
                <p:cNvPr id="3893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64" y="1585"/>
                  <a:ext cx="0" cy="18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38932" name="Object 17"/>
                <p:cNvGraphicFramePr>
                  <a:graphicFrameLocks noChangeAspect="1"/>
                </p:cNvGraphicFramePr>
                <p:nvPr/>
              </p:nvGraphicFramePr>
              <p:xfrm>
                <a:off x="2150" y="3503"/>
                <a:ext cx="278" cy="4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589" name="Equation" r:id="rId8" imgW="164957" imgH="253780" progId="Equation.3">
                        <p:embed/>
                      </p:oleObj>
                    </mc:Choice>
                    <mc:Fallback>
                      <p:oleObj name="Equation" r:id="rId8" imgW="164957" imgH="2537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50" y="3503"/>
                              <a:ext cx="278" cy="4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8926" name="Line 18"/>
              <p:cNvSpPr>
                <a:spLocks noChangeShapeType="1"/>
              </p:cNvSpPr>
              <p:nvPr/>
            </p:nvSpPr>
            <p:spPr bwMode="auto">
              <a:xfrm flipH="1">
                <a:off x="987" y="229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8927" name="Text Box 19"/>
              <p:cNvSpPr txBox="1">
                <a:spLocks noChangeArrowheads="1"/>
              </p:cNvSpPr>
              <p:nvPr/>
            </p:nvSpPr>
            <p:spPr bwMode="auto">
              <a:xfrm>
                <a:off x="1392" y="960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8928" name="Text Box 20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3333CC"/>
                    </a:solidFill>
                  </a:rPr>
                  <a:t>C</a:t>
                </a:r>
              </a:p>
            </p:txBody>
          </p:sp>
          <p:sp>
            <p:nvSpPr>
              <p:cNvPr id="38929" name="Text Box 21"/>
              <p:cNvSpPr txBox="1">
                <a:spLocks noChangeArrowheads="1"/>
              </p:cNvSpPr>
              <p:nvPr/>
            </p:nvSpPr>
            <p:spPr bwMode="auto">
              <a:xfrm>
                <a:off x="2244" y="1719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8930" name="Text Box 22"/>
              <p:cNvSpPr txBox="1">
                <a:spLocks noChangeArrowheads="1"/>
              </p:cNvSpPr>
              <p:nvPr/>
            </p:nvSpPr>
            <p:spPr bwMode="auto">
              <a:xfrm>
                <a:off x="1392" y="1776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38924" name="Line 24"/>
            <p:cNvSpPr>
              <a:spLocks noChangeShapeType="1"/>
            </p:cNvSpPr>
            <p:nvPr/>
          </p:nvSpPr>
          <p:spPr bwMode="auto">
            <a:xfrm flipH="1">
              <a:off x="1017" y="1602"/>
              <a:ext cx="124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052638" y="1114425"/>
            <a:ext cx="4892675" cy="4321175"/>
            <a:chOff x="1293" y="702"/>
            <a:chExt cx="3082" cy="2722"/>
          </a:xfrm>
        </p:grpSpPr>
        <p:sp>
          <p:nvSpPr>
            <p:cNvPr id="38921" name="Freeform 27"/>
            <p:cNvSpPr>
              <a:spLocks/>
            </p:cNvSpPr>
            <p:nvPr/>
          </p:nvSpPr>
          <p:spPr bwMode="auto">
            <a:xfrm>
              <a:off x="1293" y="702"/>
              <a:ext cx="1728" cy="2448"/>
            </a:xfrm>
            <a:custGeom>
              <a:avLst/>
              <a:gdLst>
                <a:gd name="T0" fmla="*/ 0 w 2112"/>
                <a:gd name="T1" fmla="*/ 0 h 2112"/>
                <a:gd name="T2" fmla="*/ 79 w 2112"/>
                <a:gd name="T3" fmla="*/ 299 h 2112"/>
                <a:gd name="T4" fmla="*/ 342 w 2112"/>
                <a:gd name="T5" fmla="*/ 1345 h 2112"/>
                <a:gd name="T6" fmla="*/ 736 w 2112"/>
                <a:gd name="T7" fmla="*/ 2317 h 2112"/>
                <a:gd name="T8" fmla="*/ 1157 w 2112"/>
                <a:gd name="T9" fmla="*/ 3288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2112"/>
                <a:gd name="T17" fmla="*/ 2112 w 211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2112">
                  <a:moveTo>
                    <a:pt x="0" y="0"/>
                  </a:moveTo>
                  <a:cubicBezTo>
                    <a:pt x="20" y="24"/>
                    <a:pt x="40" y="48"/>
                    <a:pt x="144" y="192"/>
                  </a:cubicBezTo>
                  <a:cubicBezTo>
                    <a:pt x="248" y="336"/>
                    <a:pt x="424" y="648"/>
                    <a:pt x="624" y="864"/>
                  </a:cubicBezTo>
                  <a:cubicBezTo>
                    <a:pt x="824" y="1080"/>
                    <a:pt x="1096" y="1280"/>
                    <a:pt x="1344" y="1488"/>
                  </a:cubicBezTo>
                  <a:cubicBezTo>
                    <a:pt x="1592" y="1696"/>
                    <a:pt x="1852" y="1904"/>
                    <a:pt x="2112" y="211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922" name="Text Box 29"/>
            <p:cNvSpPr txBox="1">
              <a:spLocks noChangeArrowheads="1"/>
            </p:cNvSpPr>
            <p:nvPr/>
          </p:nvSpPr>
          <p:spPr bwMode="auto">
            <a:xfrm>
              <a:off x="3021" y="2906"/>
              <a:ext cx="13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marginal revenue curve</a:t>
              </a:r>
            </a:p>
          </p:txBody>
        </p: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540375" y="1492027"/>
            <a:ext cx="2940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B</a:t>
            </a:r>
            <a:r>
              <a:rPr lang="en-US" altLang="en-US" sz="2000" dirty="0">
                <a:solidFill>
                  <a:srgbClr val="000000"/>
                </a:solidFill>
              </a:rPr>
              <a:t> = </a:t>
            </a:r>
            <a:r>
              <a:rPr lang="en-US" altLang="en-US" sz="2000" dirty="0" smtClean="0">
                <a:solidFill>
                  <a:srgbClr val="000000"/>
                </a:solidFill>
              </a:rPr>
              <a:t>monopoly profits.</a:t>
            </a:r>
          </a:p>
          <a:p>
            <a:pPr eaLnBrk="1" hangingPunct="1"/>
            <a:r>
              <a:rPr lang="en-US" altLang="en-US" sz="2000" dirty="0" smtClean="0">
                <a:solidFill>
                  <a:srgbClr val="000000"/>
                </a:solidFill>
              </a:rPr>
              <a:t>Rent seeking refers to efforts to obtain the rights to those profits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324600" y="2740194"/>
            <a:ext cx="2940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000" dirty="0" smtClean="0"/>
              <a:t>D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00"/>
                </a:solidFill>
              </a:rPr>
              <a:t>= </a:t>
            </a:r>
            <a:r>
              <a:rPr lang="en-US" altLang="en-US" sz="2000" dirty="0" smtClean="0">
                <a:solidFill>
                  <a:srgbClr val="000000"/>
                </a:solidFill>
              </a:rPr>
              <a:t>lost gains from trade due to the monopoly distortion.  There may also be rent seeking to avoid D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Amount of Rent Seeking: First or Second Order?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n-US" altLang="en-US" dirty="0" smtClean="0"/>
              <a:t>Is rent seeking just another form of tax avoidance?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dirty="0" smtClean="0"/>
              <a:t>Actions that reduce the tax base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Featured in the </a:t>
            </a:r>
            <a:r>
              <a:rPr lang="en-US" altLang="en-US" dirty="0" err="1" smtClean="0"/>
              <a:t>Harberger</a:t>
            </a:r>
            <a:r>
              <a:rPr lang="en-US" altLang="en-US" dirty="0" smtClean="0"/>
              <a:t> triangle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Taxpayer optimization implies that the first avoidance actions have no marginal cost --&gt; “costs are 2nd order”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dirty="0" smtClean="0"/>
              <a:t>Actions to affect property rights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If obtaining the first bit (i.e., probability, or ownership share) of property rights had zero marginal cost, then rent seeking would also be second order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No economic argument for (or against) this assumption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Literature assumes strictly positive marginal cost --&gt; rent seeking costs are first order</a:t>
            </a:r>
          </a:p>
          <a:p>
            <a:pPr lvl="1" eaLnBrk="1" hangingPunct="1">
              <a:spcBef>
                <a:spcPts val="200"/>
              </a:spcBef>
            </a:pPr>
            <a:r>
              <a:rPr lang="en-US" altLang="en-US" dirty="0" smtClean="0"/>
              <a:t>Zero-sum argument that rent seeking is proportional</a:t>
            </a:r>
          </a:p>
        </p:txBody>
      </p:sp>
    </p:spTree>
    <p:extLst>
      <p:ext uri="{BB962C8B-B14F-4D97-AF65-F5344CB8AC3E}">
        <p14:creationId xmlns:p14="http://schemas.microsoft.com/office/powerpoint/2010/main" val="405112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Amount of Rent Seeking: Theory</a:t>
            </a:r>
            <a:endParaRPr lang="en-US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102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685800"/>
                <a:ext cx="8686800" cy="6172200"/>
              </a:xfrm>
            </p:spPr>
            <p:txBody>
              <a:bodyPr/>
              <a:lstStyle/>
              <a:p>
                <a:pPr eaLnBrk="1" hangingPunct="1">
                  <a:spcBef>
                    <a:spcPts val="200"/>
                  </a:spcBef>
                </a:pPr>
                <a:r>
                  <a:rPr lang="en-US" altLang="en-US" i="1" dirty="0" smtClean="0"/>
                  <a:t>N</a:t>
                </a:r>
                <a:r>
                  <a:rPr lang="en-US" altLang="en-US" dirty="0" smtClean="0"/>
                  <a:t> possible owners of the “rent”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 (i.e., wealth transfer such as monopoly profits or tax revenue)</a:t>
                </a:r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i="1" dirty="0" err="1" smtClean="0"/>
                  <a:t>i</a:t>
                </a:r>
                <a:r>
                  <a:rPr lang="en-US" altLang="en-US" dirty="0" err="1" smtClean="0"/>
                  <a:t>th</a:t>
                </a:r>
                <a:r>
                  <a:rPr lang="en-US" altLang="en-US" dirty="0" smtClean="0"/>
                  <a:t> possible owner pays </a:t>
                </a:r>
                <a:r>
                  <a:rPr lang="en-US" altLang="en-US" i="1" dirty="0" smtClean="0"/>
                  <a:t>x</a:t>
                </a:r>
                <a:r>
                  <a:rPr lang="en-US" altLang="en-US" i="1" baseline="-25000" dirty="0" smtClean="0"/>
                  <a:t>i</a:t>
                </a:r>
                <a:r>
                  <a:rPr lang="en-US" altLang="en-US" dirty="0" smtClean="0"/>
                  <a:t> in attempt obtain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.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E.g., inventing a better product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Obtaining closer proximity to the politically powerful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Litigation</a:t>
                </a:r>
              </a:p>
              <a:p>
                <a:pPr lvl="1"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Theft</a:t>
                </a:r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Probability of success: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en-US" alt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∈</m:t>
                    </m:r>
                    <m:d>
                      <m:dPr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0,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 smtClean="0"/>
              </a:p>
              <a:p>
                <a:pPr eaLnBrk="1" hangingPunct="1">
                  <a:spcBef>
                    <a:spcPts val="200"/>
                  </a:spcBef>
                </a:pPr>
                <a:r>
                  <a:rPr lang="en-US" altLang="en-US" dirty="0" smtClean="0"/>
                  <a:t>Symmetric pure strategy Nash equilibrium with payoffs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bSup>
                          </m:e>
                        </m:nary>
                      </m:den>
                    </m:f>
                    <m:r>
                      <a:rPr lang="en-US" altLang="en-US" b="0" i="1" smtClean="0">
                        <a:latin typeface="Cambria Math"/>
                      </a:rPr>
                      <m:t>𝐵</m:t>
                    </m:r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dirty="0" smtClean="0"/>
              </a:p>
            </p:txBody>
          </p:sp>
        </mc:Choice>
        <mc:Fallback xmlns="">
          <p:sp>
            <p:nvSpPr>
              <p:cNvPr id="41987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685800"/>
                <a:ext cx="8686800" cy="6172200"/>
              </a:xfrm>
              <a:blipFill rotWithShape="1">
                <a:blip r:embed="rId3"/>
                <a:stretch>
                  <a:fillRect l="-1614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79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Z:\SkyDrive\quicktrans\Screen Shot 2014-09-30 at 8.28.34 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3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2362200" y="904594"/>
            <a:ext cx="402771" cy="44523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63585" y="1349829"/>
            <a:ext cx="321129" cy="1611085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3399FF"/>
      </a:dk2>
      <a:lt2>
        <a:srgbClr val="FFFF00"/>
      </a:lt2>
      <a:accent1>
        <a:srgbClr val="FF9900"/>
      </a:accent1>
      <a:accent2>
        <a:srgbClr val="00FFFF"/>
      </a:accent2>
      <a:accent3>
        <a:srgbClr val="AD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904</Words>
  <Application>Microsoft Office PowerPoint</Application>
  <PresentationFormat>On-screen Show (4:3)</PresentationFormat>
  <Paragraphs>111</Paragraphs>
  <Slides>13</Slides>
  <Notes>11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1_Default Design</vt:lpstr>
      <vt:lpstr>Equation</vt:lpstr>
      <vt:lpstr>Rent Seeking and Redistribution</vt:lpstr>
      <vt:lpstr>Special Case: Struggle to Obtain Market Power</vt:lpstr>
      <vt:lpstr>Rent Seeking – Monopoly I example</vt:lpstr>
      <vt:lpstr>Rent Seeking</vt:lpstr>
      <vt:lpstr>Rent Seeking</vt:lpstr>
      <vt:lpstr>Profit-Maximizing Monopolist</vt:lpstr>
      <vt:lpstr>Amount of Rent Seeking: First or Second Order?</vt:lpstr>
      <vt:lpstr>Amount of Rent Seeking: Theory</vt:lpstr>
      <vt:lpstr>PowerPoint Presentation</vt:lpstr>
      <vt:lpstr>Amount of Rent Seeking: Theory</vt:lpstr>
      <vt:lpstr>Amount of Rent Seeking: Evidence</vt:lpstr>
      <vt:lpstr>PowerPoint Presentation</vt:lpstr>
      <vt:lpstr>Composition of State Capitals</vt:lpstr>
    </vt:vector>
  </TitlesOfParts>
  <LinksUpToDate>false</LinksUpToDate>
  <SharedDoc>false</SharedDoc>
  <HyperlinkBase>c:\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B. Mulligan</dc:creator>
  <cp:lastModifiedBy>Casey B. Mulligan</cp:lastModifiedBy>
  <cp:revision>110</cp:revision>
  <dcterms:created xsi:type="dcterms:W3CDTF">2001-05-15T00:46:14Z</dcterms:created>
  <dcterms:modified xsi:type="dcterms:W3CDTF">2015-01-05T02:50:53Z</dcterms:modified>
</cp:coreProperties>
</file>