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theme/theme10.xml" ContentType="application/vnd.openxmlformats-officedocument.theme+xml"/>
  <Override PartName="/ppt/slideLayouts/slideLayout22.xml" ContentType="application/vnd.openxmlformats-officedocument.presentationml.slideLayout+xml"/>
  <Override PartName="/ppt/theme/theme11.xml" ContentType="application/vnd.openxmlformats-officedocument.theme+xml"/>
  <Override PartName="/ppt/slideLayouts/slideLayout23.xml" ContentType="application/vnd.openxmlformats-officedocument.presentationml.slideLayout+xml"/>
  <Override PartName="/ppt/theme/theme12.xml" ContentType="application/vnd.openxmlformats-officedocument.theme+xml"/>
  <Override PartName="/ppt/slideLayouts/slideLayout24.xml" ContentType="application/vnd.openxmlformats-officedocument.presentationml.slideLayout+xml"/>
  <Override PartName="/ppt/theme/theme13.xml" ContentType="application/vnd.openxmlformats-officedocument.theme+xml"/>
  <Override PartName="/ppt/slideLayouts/slideLayout25.xml" ContentType="application/vnd.openxmlformats-officedocument.presentationml.slideLayout+xml"/>
  <Override PartName="/ppt/theme/theme14.xml" ContentType="application/vnd.openxmlformats-officedocument.theme+xml"/>
  <Override PartName="/ppt/slideLayouts/slideLayout26.xml" ContentType="application/vnd.openxmlformats-officedocument.presentationml.slideLayout+xml"/>
  <Override PartName="/ppt/theme/theme15.xml" ContentType="application/vnd.openxmlformats-officedocument.theme+xml"/>
  <Override PartName="/ppt/slideLayouts/slideLayout27.xml" ContentType="application/vnd.openxmlformats-officedocument.presentationml.slideLayout+xml"/>
  <Override PartName="/ppt/theme/theme16.xml" ContentType="application/vnd.openxmlformats-officedocument.theme+xml"/>
  <Override PartName="/ppt/slideLayouts/slideLayout28.xml" ContentType="application/vnd.openxmlformats-officedocument.presentationml.slideLayout+xml"/>
  <Override PartName="/ppt/theme/theme17.xml" ContentType="application/vnd.openxmlformats-officedocument.theme+xml"/>
  <Override PartName="/ppt/slideLayouts/slideLayout29.xml" ContentType="application/vnd.openxmlformats-officedocument.presentationml.slideLayout+xml"/>
  <Override PartName="/ppt/theme/theme18.xml" ContentType="application/vnd.openxmlformats-officedocument.theme+xml"/>
  <Override PartName="/ppt/slideLayouts/slideLayout30.xml" ContentType="application/vnd.openxmlformats-officedocument.presentationml.slideLayout+xml"/>
  <Override PartName="/ppt/theme/theme19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notesSlides/notesSlide37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22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3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51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  <p:sldMasterId id="2147483680" r:id="rId12"/>
    <p:sldMasterId id="2147483719" r:id="rId13"/>
    <p:sldMasterId id="2147483721" r:id="rId14"/>
    <p:sldMasterId id="2147483723" r:id="rId15"/>
    <p:sldMasterId id="2147483727" r:id="rId16"/>
    <p:sldMasterId id="2147483864" r:id="rId17"/>
    <p:sldMasterId id="2147483866" r:id="rId18"/>
    <p:sldMasterId id="2147483868" r:id="rId19"/>
    <p:sldMasterId id="2147483872" r:id="rId20"/>
    <p:sldMasterId id="2147484141" r:id="rId21"/>
  </p:sldMasterIdLst>
  <p:notesMasterIdLst>
    <p:notesMasterId r:id="rId90"/>
  </p:notesMasterIdLst>
  <p:handoutMasterIdLst>
    <p:handoutMasterId r:id="rId91"/>
  </p:handoutMasterIdLst>
  <p:sldIdLst>
    <p:sldId id="266" r:id="rId22"/>
    <p:sldId id="275" r:id="rId23"/>
    <p:sldId id="267" r:id="rId24"/>
    <p:sldId id="334" r:id="rId25"/>
    <p:sldId id="336" r:id="rId26"/>
    <p:sldId id="276" r:id="rId27"/>
    <p:sldId id="287" r:id="rId28"/>
    <p:sldId id="337" r:id="rId29"/>
    <p:sldId id="300" r:id="rId30"/>
    <p:sldId id="301" r:id="rId31"/>
    <p:sldId id="297" r:id="rId32"/>
    <p:sldId id="298" r:id="rId33"/>
    <p:sldId id="338" r:id="rId34"/>
    <p:sldId id="302" r:id="rId35"/>
    <p:sldId id="321" r:id="rId36"/>
    <p:sldId id="317" r:id="rId37"/>
    <p:sldId id="348" r:id="rId38"/>
    <p:sldId id="320" r:id="rId39"/>
    <p:sldId id="278" r:id="rId40"/>
    <p:sldId id="296" r:id="rId41"/>
    <p:sldId id="295" r:id="rId42"/>
    <p:sldId id="279" r:id="rId43"/>
    <p:sldId id="283" r:id="rId44"/>
    <p:sldId id="299" r:id="rId45"/>
    <p:sldId id="303" r:id="rId46"/>
    <p:sldId id="347" r:id="rId47"/>
    <p:sldId id="304" r:id="rId48"/>
    <p:sldId id="305" r:id="rId49"/>
    <p:sldId id="306" r:id="rId50"/>
    <p:sldId id="307" r:id="rId51"/>
    <p:sldId id="308" r:id="rId52"/>
    <p:sldId id="322" r:id="rId53"/>
    <p:sldId id="323" r:id="rId54"/>
    <p:sldId id="324" r:id="rId55"/>
    <p:sldId id="326" r:id="rId56"/>
    <p:sldId id="349" r:id="rId57"/>
    <p:sldId id="350" r:id="rId58"/>
    <p:sldId id="281" r:id="rId59"/>
    <p:sldId id="339" r:id="rId60"/>
    <p:sldId id="309" r:id="rId61"/>
    <p:sldId id="310" r:id="rId62"/>
    <p:sldId id="311" r:id="rId63"/>
    <p:sldId id="312" r:id="rId64"/>
    <p:sldId id="340" r:id="rId65"/>
    <p:sldId id="341" r:id="rId66"/>
    <p:sldId id="342" r:id="rId67"/>
    <p:sldId id="313" r:id="rId68"/>
    <p:sldId id="293" r:id="rId69"/>
    <p:sldId id="286" r:id="rId70"/>
    <p:sldId id="288" r:id="rId71"/>
    <p:sldId id="315" r:id="rId72"/>
    <p:sldId id="316" r:id="rId73"/>
    <p:sldId id="291" r:id="rId74"/>
    <p:sldId id="294" r:id="rId75"/>
    <p:sldId id="329" r:id="rId76"/>
    <p:sldId id="331" r:id="rId77"/>
    <p:sldId id="330" r:id="rId78"/>
    <p:sldId id="333" r:id="rId79"/>
    <p:sldId id="327" r:id="rId80"/>
    <p:sldId id="328" r:id="rId81"/>
    <p:sldId id="332" r:id="rId82"/>
    <p:sldId id="319" r:id="rId83"/>
    <p:sldId id="292" r:id="rId84"/>
    <p:sldId id="285" r:id="rId85"/>
    <p:sldId id="290" r:id="rId86"/>
    <p:sldId id="343" r:id="rId87"/>
    <p:sldId id="345" r:id="rId88"/>
    <p:sldId id="344" r:id="rId8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59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slide" Target="slides/slide55.xml"/><Relationship Id="rId84" Type="http://schemas.openxmlformats.org/officeDocument/2006/relationships/slide" Target="slides/slide63.xml"/><Relationship Id="rId89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87" Type="http://schemas.openxmlformats.org/officeDocument/2006/relationships/slide" Target="slides/slide66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slide" Target="slides/slide6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160392622155104"/>
          <c:y val="1.923076923076923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Non-elderly</c:v>
                </c:pt>
                <c:pt idx="1">
                  <c:v>Elderly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160392622155104"/>
          <c:y val="1.923076923076923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Labor income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Non-elderly</c:v>
                </c:pt>
                <c:pt idx="1">
                  <c:v>Elderly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71.400000000000006</c:v>
                </c:pt>
                <c:pt idx="1">
                  <c:v>28.6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160392622155104"/>
          <c:y val="1.923076923076923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Non-elderly</c:v>
                </c:pt>
                <c:pt idx="1">
                  <c:v>Elderly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6160392622155104"/>
          <c:y val="1.923076923076923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Labor income</c:v>
                </c:pt>
              </c:strCache>
            </c:strRef>
          </c:tx>
          <c:dPt>
            <c:idx val="1"/>
            <c:bubble3D val="0"/>
            <c:spPr>
              <a:pattFill prst="ltVert">
                <a:fgClr>
                  <a:srgbClr val="00B0F0"/>
                </a:fgClr>
                <a:bgClr>
                  <a:schemeClr val="accent2"/>
                </a:bgClr>
              </a:pattFill>
            </c:spPr>
          </c:dPt>
          <c:dPt>
            <c:idx val="2"/>
            <c:bubble3D val="0"/>
            <c:spPr>
              <a:pattFill prst="pct5">
                <a:fgClr>
                  <a:schemeClr val="accent2"/>
                </a:fgClr>
                <a:bgClr>
                  <a:srgbClr val="00B0F0"/>
                </a:bgClr>
              </a:pattFill>
            </c:spPr>
          </c:dPt>
          <c:cat>
            <c:strRef>
              <c:f>Sheet1!$A$2:$A$4</c:f>
              <c:strCache>
                <c:ptCount val="3"/>
                <c:pt idx="0">
                  <c:v>Non-elderly</c:v>
                </c:pt>
                <c:pt idx="1">
                  <c:v>Elderly - SS</c:v>
                </c:pt>
                <c:pt idx="2">
                  <c:v>Elderly - wages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71.400000000000006</c:v>
                </c:pt>
                <c:pt idx="1">
                  <c:v>23.32</c:v>
                </c:pt>
                <c:pt idx="2">
                  <c:v>5.2799999999999994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AE813D-04C5-4BF4-AFB2-9746FCF6B8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6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5C7148-2E1E-4069-A003-0CDB19EFEEFA}" type="datetimeFigureOut">
              <a:rPr lang="en-US"/>
              <a:pPr/>
              <a:t>9/24/2015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13E0DB-8499-420A-BB28-129AD8B2A5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50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32C1A46-4CA0-4A00-8AE7-E99E73C702CA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5429C6D-81CA-495E-B6C4-EFF7B71903AF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9474B50-46DF-4394-8A99-316F1ADEBB3A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73FBAFD-459B-46F7-85F9-277820AB9986}" type="slidenum">
              <a:rPr lang="en-US" sz="1200"/>
              <a:pPr eaLnBrk="1" hangingPunct="1"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437F882-77E0-4223-88E2-2ED7279AEB14}" type="slidenum">
              <a:rPr lang="en-US" sz="1200"/>
              <a:pPr eaLnBrk="1" hangingPunct="1"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EF812ED-4E0E-4BD3-BEF3-993FEF706409}" type="slidenum">
              <a:rPr lang="en-US" sz="1200"/>
              <a:pPr eaLnBrk="1" hangingPunct="1"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AE8DFEC-2CF3-4038-8502-AF5AF63693D6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9A36E37-A350-4A75-B17A-B89EE94C3BAD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54013F-7597-4E6E-95BF-940B281DA598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B701AD9-B339-45C4-9707-5B2D732ED0F3}" type="slidenum">
              <a:rPr lang="en-US" sz="1200">
                <a:solidFill>
                  <a:srgbClr val="000000"/>
                </a:solidFill>
              </a:rPr>
              <a:pPr eaLnBrk="1" hangingPunct="1"/>
              <a:t>18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39BA5A1-4416-467E-B5FA-3A1D5F40E8D4}" type="slidenum">
              <a:rPr lang="en-US" sz="1200"/>
              <a:pPr eaLnBrk="1" hangingPunct="1"/>
              <a:t>19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AE8D2D2-0028-4B29-B801-D101D0B08FA9}" type="slidenum">
              <a:rPr lang="en-US" sz="1200"/>
              <a:pPr eaLnBrk="1" hangingPunct="1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5B0140D-2546-4742-8FF4-A5125CC49C0A}" type="slidenum">
              <a:rPr lang="en-US" sz="1200"/>
              <a:pPr eaLnBrk="1" hangingPunct="1"/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D971E13-E659-4598-B438-BE6C9C9F390A}" type="slidenum">
              <a:rPr lang="en-US" sz="1200"/>
              <a:pPr eaLnBrk="1" hangingPunct="1"/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3AB05A8-B151-462E-A78E-4B003EA46759}" type="slidenum">
              <a:rPr lang="en-US" sz="1200"/>
              <a:pPr eaLnBrk="1" hangingPunct="1"/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E914AF5-BEDA-443C-A530-6FBE42360077}" type="slidenum">
              <a:rPr lang="en-US" sz="1200"/>
              <a:pPr eaLnBrk="1" hangingPunct="1"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C088F68-6CD4-40F8-91B1-CDDBF316E61E}" type="slidenum">
              <a:rPr lang="en-US" sz="1200"/>
              <a:pPr eaLnBrk="1" hangingPunct="1"/>
              <a:t>24</a:t>
            </a:fld>
            <a:endParaRPr 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84831F0D-CB98-4B91-959C-EEB7C864EC42}" type="slidenum">
              <a:rPr lang="en-US" sz="1200">
                <a:solidFill>
                  <a:srgbClr val="000000"/>
                </a:solidFill>
              </a:rPr>
              <a:pPr eaLnBrk="1" hangingPunct="1"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rPr>
              <a:t>2011. </a:t>
            </a:r>
            <a:r>
              <a:rPr lang="en-US" sz="1200" kern="1200" baseline="30000" smtClean="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rPr>
              <a:t>http://dx.doi.org/10.1787/888933155029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3E0DB-8499-420A-BB28-129AD8B2A59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987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ACAA71B-6F62-46E8-8BB5-B15E246A1D0B}" type="slidenum">
              <a:rPr lang="en-US" sz="1200">
                <a:solidFill>
                  <a:srgbClr val="000000"/>
                </a:solidFill>
              </a:rPr>
              <a:pPr eaLnBrk="1" hangingPunct="1"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EC5DF36-B065-42F4-A90C-46E9CE45139F}" type="slidenum">
              <a:rPr 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B5863A9-F853-4712-8FAD-F52416460031}" type="slidenum">
              <a:rPr lang="en-US" sz="1200">
                <a:solidFill>
                  <a:srgbClr val="000000"/>
                </a:solidFill>
              </a:rPr>
              <a:pPr eaLnBrk="1" hangingPunct="1"/>
              <a:t>29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836C678-B037-4E9B-86FF-73CAEAC83110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792A517-4122-46AA-B2D5-554665A855F2}" type="slidenum">
              <a:rPr lang="en-US" sz="1200">
                <a:solidFill>
                  <a:srgbClr val="000000"/>
                </a:solidFill>
              </a:rPr>
              <a:pPr eaLnBrk="1" hangingPunct="1"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6B25E83-EE9B-47EE-9A02-85339CBBDBB0}" type="slidenum">
              <a:rPr lang="en-US" sz="1200">
                <a:solidFill>
                  <a:srgbClr val="000000"/>
                </a:solidFill>
              </a:rPr>
              <a:pPr eaLnBrk="1" hangingPunct="1"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Primarilyy economic trends: low-skill wages going down, with cash benefits fixed and medical benefits getting more valuable</a:t>
            </a: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CB36392-C45D-45B8-A814-DE1673F3D5D8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34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99876A5-6622-4A92-9ED1-2ADC8EB85731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35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99876A5-6622-4A92-9ED1-2ADC8EB85731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36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99876A5-6622-4A92-9ED1-2ADC8EB85731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 eaLnBrk="1" hangingPunct="1"/>
              <a:t>37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6A72FED-870E-4B52-ACFB-11678E73DD43}" type="slidenum">
              <a:rPr lang="en-US" sz="1200"/>
              <a:pPr eaLnBrk="1" hangingPunct="1"/>
              <a:t>38</a:t>
            </a:fld>
            <a:endParaRPr lang="en-US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B0D541F-74D2-4C94-8F4E-FA878C3CAF18}" type="slidenum">
              <a:rPr lang="en-US" sz="1200">
                <a:solidFill>
                  <a:srgbClr val="000000"/>
                </a:solidFill>
              </a:rPr>
              <a:pPr eaLnBrk="1" hangingPunct="1"/>
              <a:t>40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B767FF5-C811-42EF-8D1E-2EDDC893DFED}" type="slidenum">
              <a:rPr lang="en-US" sz="1200">
                <a:solidFill>
                  <a:srgbClr val="000000"/>
                </a:solidFill>
              </a:rPr>
              <a:pPr eaLnBrk="1" hangingPunct="1"/>
              <a:t>41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0A2C4384-0A86-4BDD-BDD8-AC051ECE2C71}" type="slidenum">
              <a:rPr lang="en-US" sz="1200">
                <a:solidFill>
                  <a:srgbClr val="000000"/>
                </a:solidFill>
              </a:rPr>
              <a:pPr eaLnBrk="1" hangingPunct="1"/>
              <a:t>42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026F943-F749-473B-BA79-3E27A97BAD16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F26E46A-FAB5-46ED-A4D4-93A5FD53784E}" type="slidenum">
              <a:rPr lang="en-US" sz="1200">
                <a:solidFill>
                  <a:srgbClr val="000000"/>
                </a:solidFill>
              </a:rPr>
              <a:pPr eaLnBrk="1" hangingPunct="1"/>
              <a:t>43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F26E46A-FAB5-46ED-A4D4-93A5FD53784E}" type="slidenum">
              <a:rPr lang="en-US" sz="1200">
                <a:solidFill>
                  <a:srgbClr val="000000"/>
                </a:solidFill>
              </a:rPr>
              <a:pPr eaLnBrk="1" hangingPunct="1"/>
              <a:t>46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7F4C782-C8F4-49A2-9A7B-1F0111FF449A}" type="slidenum">
              <a:rPr lang="en-US" sz="1200">
                <a:solidFill>
                  <a:srgbClr val="000000"/>
                </a:solidFill>
              </a:rPr>
              <a:pPr eaLnBrk="1" hangingPunct="1"/>
              <a:t>47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5270549-76A5-4D48-96DB-0BEA6B6EF5DA}" type="slidenum">
              <a:rPr lang="en-US" sz="1200"/>
              <a:pPr eaLnBrk="1" hangingPunct="1"/>
              <a:t>48</a:t>
            </a:fld>
            <a:endParaRPr lang="en-US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A946703-25F3-4845-B773-0C9A4B7B3C84}" type="slidenum">
              <a:rPr lang="en-US" sz="1200"/>
              <a:pPr eaLnBrk="1" hangingPunct="1"/>
              <a:t>49</a:t>
            </a:fld>
            <a:endParaRPr lang="en-US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8819D09-8182-4C80-AE6D-E76F35D77E92}" type="slidenum">
              <a:rPr lang="en-US" sz="1200"/>
              <a:pPr eaLnBrk="1" hangingPunct="1"/>
              <a:t>50</a:t>
            </a:fld>
            <a:endParaRPr lang="en-US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http://www.usnews.com/dbimages/master/6339/GR_PR_080815_Tax2.png</a:t>
            </a:r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F7BF8D80-1E4C-4A54-832A-38520699B25F}" type="slidenum">
              <a:rPr lang="en-US" sz="1200">
                <a:solidFill>
                  <a:srgbClr val="000000"/>
                </a:solidFill>
              </a:rPr>
              <a:pPr eaLnBrk="1" hangingPunct="1"/>
              <a:t>51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http://taxfoundation.org/article/us-corporate-taxes-now-50-percent-higher-oecd-average</a:t>
            </a: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AB7868D-1122-4A15-846D-59C4ECB952E5}" type="slidenum">
              <a:rPr lang="en-US" sz="1200">
                <a:solidFill>
                  <a:srgbClr val="000000"/>
                </a:solidFill>
              </a:rPr>
              <a:pPr eaLnBrk="1" hangingPunct="1"/>
              <a:t>52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AC9BC7F-238D-47EB-8637-3B8C7B7392FC}" type="slidenum">
              <a:rPr lang="en-US" sz="1200"/>
              <a:pPr eaLnBrk="1" hangingPunct="1"/>
              <a:t>53</a:t>
            </a:fld>
            <a:endParaRPr lang="en-US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07C0916-96F0-4C4E-9DAA-8ED78ACE3F03}" type="slidenum">
              <a:rPr lang="en-US" sz="1200"/>
              <a:pPr eaLnBrk="1" hangingPunct="1"/>
              <a:t>54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A33F283D-CFEE-42E2-8207-6B9A2030CF70}" type="slidenum">
              <a:rPr 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Each country equal weight; includes colonies</a:t>
            </a:r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93F7A0A-B91B-4B79-8A66-6506EC02DB8B}" type="slidenum">
              <a:rPr lang="en-US" sz="1200"/>
              <a:pPr eaLnBrk="1" hangingPunct="1"/>
              <a:t>55</a:t>
            </a:fld>
            <a:endParaRPr lang="en-US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Each country equal weight, no colonies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964A056-115A-49C9-8B1D-D6B756196386}" type="slidenum">
              <a:rPr lang="en-US" sz="1200"/>
              <a:pPr eaLnBrk="1" hangingPunct="1"/>
              <a:t>56</a:t>
            </a:fld>
            <a:endParaRPr lang="en-US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Weighted by people</a:t>
            </a:r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DCD6F5C-3F27-43AE-AD83-7619F975D6CE}" type="slidenum">
              <a:rPr lang="en-US" sz="1200"/>
              <a:pPr eaLnBrk="1" hangingPunct="1"/>
              <a:t>57</a:t>
            </a:fld>
            <a:endParaRPr lang="en-US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05214DA-3C21-4CAD-BBED-53A42CB4F343}" type="slidenum">
              <a:rPr lang="en-US" sz="1200"/>
              <a:pPr eaLnBrk="1" hangingPunct="1"/>
              <a:t>58</a:t>
            </a:fld>
            <a:endParaRPr lang="en-US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3764F7D-508A-40EC-9CC8-E5BEF60DDCF2}" type="slidenum">
              <a:rPr lang="en-US" sz="1200">
                <a:solidFill>
                  <a:srgbClr val="000000"/>
                </a:solidFill>
              </a:rPr>
              <a:pPr eaLnBrk="1" hangingPunct="1"/>
              <a:t>59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47032818-20A0-4F45-A85B-BE96EF34950B}" type="slidenum">
              <a:rPr lang="en-US" sz="1200">
                <a:solidFill>
                  <a:srgbClr val="000000"/>
                </a:solidFill>
              </a:rPr>
              <a:pPr eaLnBrk="1" hangingPunct="1"/>
              <a:t>60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7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2C076E2-AE75-4A84-99A6-FDFFB68D4064}" type="slidenum">
              <a:rPr lang="en-US" sz="1200"/>
              <a:pPr eaLnBrk="1" hangingPunct="1"/>
              <a:t>61</a:t>
            </a:fld>
            <a:endParaRPr lang="en-US" sz="12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FB03183-9984-4AC1-B482-E18E63DEB5E8}" type="slidenum">
              <a:rPr lang="en-US" sz="1200">
                <a:solidFill>
                  <a:srgbClr val="000000"/>
                </a:solidFill>
              </a:rPr>
              <a:pPr eaLnBrk="1" hangingPunct="1"/>
              <a:t>62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2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1869114A-CB0A-4776-87E9-C9744B0ECB9C}" type="slidenum">
              <a:rPr lang="en-US" sz="1200"/>
              <a:pPr eaLnBrk="1" hangingPunct="1"/>
              <a:t>63</a:t>
            </a:fld>
            <a:endParaRPr lang="en-US" sz="120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56EE4EBB-CEB6-4622-9C75-FCD3A6D8B561}" type="slidenum">
              <a:rPr lang="en-US" sz="1200"/>
              <a:pPr eaLnBrk="1" hangingPunct="1"/>
              <a:t>64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9D88692C-E9D6-4E71-B5BA-0DF13CAF014B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6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C8923BED-F471-4E1D-B0A7-3D639A244F3F}" type="slidenum">
              <a:rPr lang="en-US" sz="1200"/>
              <a:pPr eaLnBrk="1" hangingPunct="1"/>
              <a:t>65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76F75C26-A4A4-413E-B169-B0FF7FAA49B3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38F2BB2E-DF72-4B1D-B3A5-ECBC841E9A5F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28F66051-4DBE-4D56-A110-011A3B5BE0C8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5C119-7BDB-4AEF-B5E9-EE9EF80A9F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1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89139-36F1-41FE-9B08-0BD2732ED2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5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DF0937-8557-4D14-970E-132D8D053C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93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43F28-011E-421D-B57B-69EBF69D0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56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B75D8-4E7B-436B-AB42-1B051CEDEB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5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358A54-966D-425E-83D5-C16F9210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4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C0487-D062-4F9C-8C0B-5651C7A00A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19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A087F-0687-4A88-8756-CB5A9CA14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73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44827-ED90-49EB-AB70-E79605CD73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97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C28B1-3DAE-4F7C-BA93-9C1DCE7A94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42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6C2F9-E67E-49E5-8AA0-1BAEBFC6E0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6C2F9-E67E-49E5-8AA0-1BAEBFC6E0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0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3E90B-D48E-4B8B-8BA0-2157E48C71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9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C1E0C-54DD-4B4F-A130-FADE4B2B30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43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6FC8A-99EB-4AD3-A47C-AE1808EE0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386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E388A-DD99-47AE-A4CB-1191D6F28F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20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DF263-0CF1-4539-9EB3-EA31BDFF2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59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D82BE-7005-4360-810A-980921AE77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69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9DA9B-21F4-4D47-907D-387354A511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45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9E89FF-F838-400F-B86B-B99C9440D5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4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D4F1EA62-FFAF-4FE5-8868-B82797A07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3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648E3812-6C8C-4EA2-8F76-C6E6842B5E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5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1B709-3F53-4776-A86D-143A72FEB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60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06602B2F-3E18-4A1D-B564-23BB7076BA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780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7102B63C-1FBD-4EA1-A7F5-E9C73E8AB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865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43F28-011E-421D-B57B-69EBF69D0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56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FC05B-1D3C-4956-BBBA-29D88F1F9B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8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858AA-2D0F-4F37-91FF-D2803FEA4B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85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3C02F-8D38-4664-B1DF-E6F3111491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33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CD1AF-7F28-4E71-8184-8F9472080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837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42E54-7628-453C-A4E4-7014639B6C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7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3814A-7CCE-4065-9C81-6E10669614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15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33511-98D5-480E-823C-75561C80ED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3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CDFE6-377A-49E6-BF84-5022E467EC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794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7214-B25E-4E34-AC86-9291BB17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1422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B55D-8911-4956-9202-0367369584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429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E9F23-BAC7-4E46-9510-5779689E7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5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92968-1273-4CAF-9CCE-10C02E263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42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4F103E-46E1-4B6E-95D2-19414725B9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01B051-0A14-4A86-9376-8500B3628A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8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B3C82-526B-492C-B9CE-B48B27F17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7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4E23ED-903C-4A1B-BECE-349CD2BD34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0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98873-9F57-430F-8334-607C69183E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1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3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4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5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6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7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8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9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727D146-078B-498A-BA0B-1892FBFC3F3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109" r:id="rId3"/>
    <p:sldLayoutId id="2147484110" r:id="rId4"/>
    <p:sldLayoutId id="2147484111" r:id="rId5"/>
    <p:sldLayoutId id="2147484112" r:id="rId6"/>
    <p:sldLayoutId id="2147484113" r:id="rId7"/>
    <p:sldLayoutId id="2147484114" r:id="rId8"/>
    <p:sldLayoutId id="2147484115" r:id="rId9"/>
    <p:sldLayoutId id="2147484116" r:id="rId10"/>
    <p:sldLayoutId id="21474841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CBD706DF-230A-4D31-A957-065954D62FD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C88FBCE3-FE2E-480A-BCBD-C794CA5E85D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E2AFF5E8-7B43-4B84-811D-5F05F80D240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18C0CB95-C8D6-4D99-8AC0-88C5139FE77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DA093283-D30A-42A7-A432-BC3480F6D325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96E5FDA-EFCD-4F3F-90F9-A99A098D22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A3500928-07BB-40F7-904F-F580B1FEB2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58456FAB-49D7-4303-A83A-AB05DA3F25A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9EA0D3A-C9F9-4B14-813B-20505C7AB2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A5D10603-A225-49ED-91BD-E31378E88D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5702C95F-8647-4291-B04E-6ABDA7B97A2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CB4B52A-356D-400F-9806-8B84C156D8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4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CA3221B2-9B1B-4730-AFE0-59F4F605893D}" type="slidenum">
              <a:rPr lang="en-US">
                <a:solidFill>
                  <a:srgbClr val="000000"/>
                </a:solidFill>
                <a:ea typeface="+mn-ea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018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410D942C-B366-44DA-912F-F2F12F04A24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DB22F4A7-27EB-4669-A387-FD22C344C3C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D543C9A9-39A7-4D19-988E-BAC7C780F02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0AABC6D2-E9E7-45B8-B964-7E21D51131A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D87E184C-FDE6-42FA-9127-A66B320A056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8F72AA83-68E4-41A6-AA68-958985843E9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4" r:id="rId1"/>
    <p:sldLayoutId id="214748413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50437D57-BE96-4AE3-BC6E-E85CF5662A7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embed/4gUwzFAPb3s?start=1931&amp;end=195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behavior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0.xml"/><Relationship Id="rId1" Type="http://schemas.openxmlformats.org/officeDocument/2006/relationships/themeOverride" Target="../theme/themeOverride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22.xml"/><Relationship Id="rId4" Type="http://schemas.openxmlformats.org/officeDocument/2006/relationships/chart" Target="../charts/char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4.xml"/><Relationship Id="rId4" Type="http://schemas.openxmlformats.org/officeDocument/2006/relationships/image" Target="../media/image3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26.xml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8.xml"/><Relationship Id="rId4" Type="http://schemas.openxmlformats.org/officeDocument/2006/relationships/image" Target="../media/image36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37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0.xml"/><Relationship Id="rId4" Type="http://schemas.openxmlformats.org/officeDocument/2006/relationships/image" Target="../media/image3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39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uofc/cbmhome/clemsonpf/statecharactercount.pdf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hyperlink" Target="UOFC/BECKER/taxes/mtr%20simulation/Labor%20Regulations%20(derived%20series).wb3" TargetMode="External"/><Relationship Id="rId4" Type="http://schemas.openxmlformats.org/officeDocument/2006/relationships/hyperlink" Target="UOFC/BECKER/taxes/CONSTAFF.WB1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oecdreg.wb3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0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z="3800" smtClean="0"/>
              <a:t>Public </a:t>
            </a:r>
            <a:r>
              <a:rPr lang="en-US" sz="3800" dirty="0" smtClean="0"/>
              <a:t>Sector Economics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6781800" cy="1752600"/>
          </a:xfrm>
        </p:spPr>
        <p:txBody>
          <a:bodyPr/>
          <a:lstStyle/>
          <a:p>
            <a:pPr eaLnBrk="1" hangingPunct="1"/>
            <a:r>
              <a:rPr lang="en-US" sz="2800" smtClean="0"/>
              <a:t>Comparative Public Finance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Long-Term Government Growth in 7 countries</a:t>
            </a:r>
            <a:br>
              <a:rPr lang="en-US" sz="2800" smtClean="0"/>
            </a:br>
            <a:r>
              <a:rPr lang="en-US" sz="2800" smtClean="0"/>
              <a:t>(Mitchell, B.R.  </a:t>
            </a:r>
            <a:r>
              <a:rPr lang="en-US" sz="2800" i="1" smtClean="0"/>
              <a:t>International Historical Statistics</a:t>
            </a:r>
            <a:r>
              <a:rPr lang="en-US" sz="2800" smtClean="0"/>
              <a:t>)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spending has grown in all upper and middle income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mainly a 20</a:t>
            </a:r>
            <a:r>
              <a:rPr lang="en-US" sz="2800" baseline="30000" smtClean="0"/>
              <a:t>th</a:t>
            </a:r>
            <a:r>
              <a:rPr lang="en-US" sz="2800" smtClean="0"/>
              <a:t> century phenomenon (see U.K. 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decline of Customs taxes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US, UK, CA, SW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growing in India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low level and less trend in JA and SP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JA: a first lesson in measuring government policy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small tax rates do not necessarily mean small distortions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small tax revenues do not necessarily mean small tax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1" descr="Screen Shot 2014-09-20 at 1.52.21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 descr="Screen Shot 2014-09-20 at 1.52.41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3" descr="Screen Shot 2014-09-22 at 1.09.21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TextBox 2"/>
          <p:cNvSpPr txBox="1">
            <a:spLocks noChangeArrowheads="1"/>
          </p:cNvSpPr>
          <p:nvPr/>
        </p:nvSpPr>
        <p:spPr bwMode="auto">
          <a:xfrm>
            <a:off x="0" y="5486400"/>
            <a:ext cx="302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/>
              <a:t>Source: Besley and Persson.  2013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Long-Term Government Growth in 7 countries</a:t>
            </a:r>
            <a:br>
              <a:rPr lang="en-US" sz="2800" smtClean="0"/>
            </a:br>
            <a:r>
              <a:rPr lang="en-US" sz="2800" smtClean="0"/>
              <a:t>(Mitchell, B.R.  </a:t>
            </a:r>
            <a:r>
              <a:rPr lang="en-US" sz="2800" i="1" smtClean="0"/>
              <a:t>International Historical Statistics</a:t>
            </a:r>
            <a:r>
              <a:rPr lang="en-US" sz="2800" smtClean="0"/>
              <a:t>)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spending has grown in all upper and middle income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mainly a 20</a:t>
            </a:r>
            <a:r>
              <a:rPr lang="en-US" sz="2800" baseline="30000" smtClean="0"/>
              <a:t>th</a:t>
            </a:r>
            <a:r>
              <a:rPr lang="en-US" sz="2800" smtClean="0"/>
              <a:t> century phenomenon (see U.K. 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decline of Customs taxes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US, UK, CA, SW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growing in India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low level and less trend in JA and SP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JA: a first lesson in measuring government policy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small tax rates do not necessarily mean small distortions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small tax revenues do not necessarily mean small tax rates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growth of payroll and personal income taxes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much government growth is transfers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see, e.g., Mueller for 17 other OECD countries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3"/>
            <a:ext cx="9144000" cy="663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066800"/>
            <a:ext cx="5719400" cy="49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06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914400"/>
            <a:ext cx="8077200" cy="5029200"/>
          </a:xfrm>
        </p:spPr>
        <p:txBody>
          <a:bodyPr/>
          <a:lstStyle/>
          <a:p>
            <a:pPr marL="731838" indent="-342900" defTabSz="280988" eaLnBrk="1" hangingPunct="1">
              <a:buFontTx/>
              <a:buChar char="•"/>
            </a:pPr>
            <a:endParaRPr lang="en-US" sz="2400" smtClean="0">
              <a:cs typeface="Times New Roman" pitchFamily="18" charset="0"/>
            </a:endParaRPr>
          </a:p>
          <a:p>
            <a:pPr marL="731838" indent="-342900" algn="l" defTabSz="280988" eaLnBrk="1" hangingPunct="1">
              <a:buFontTx/>
              <a:buChar char="•"/>
            </a:pPr>
            <a:r>
              <a:rPr lang="en-US" sz="2400" b="1" smtClean="0">
                <a:latin typeface="Cartoon" pitchFamily="2" charset="0"/>
                <a:cs typeface="Times New Roman" pitchFamily="18" charset="0"/>
              </a:rPr>
              <a:t> </a:t>
            </a:r>
            <a:r>
              <a:rPr lang="en-US" sz="1800" smtClean="0">
                <a:cs typeface="Times New Roman" pitchFamily="18" charset="0"/>
              </a:rPr>
              <a:t>Dr. Chad Stone, Chief Economist, Center for Budget and Policy Priorities</a:t>
            </a:r>
            <a:endParaRPr lang="en-US" sz="2400" smtClean="0">
              <a:cs typeface="Times New Roman" pitchFamily="18" charset="0"/>
            </a:endParaRPr>
          </a:p>
          <a:p>
            <a:pPr marL="731838" indent="-342900" algn="l" defTabSz="280988" eaLnBrk="1" hangingPunct="1"/>
            <a:r>
              <a:rPr lang="en-US" altLang="en-US" sz="1800" b="1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I know it sounds strange to people used to talking about </a:t>
            </a:r>
            <a:r>
              <a:rPr lang="en-US" altLang="en-US" sz="1800" b="1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out-of-control</a:t>
            </a:r>
            <a:r>
              <a:rPr lang="en-US" altLang="en-US" sz="1800" b="1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smtClean="0">
                <a:latin typeface="Arial" pitchFamily="34" charset="0"/>
                <a:cs typeface="Arial" pitchFamily="34" charset="0"/>
              </a:rPr>
              <a:t>government spending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, but changes in combined federal and state and local </a:t>
            </a:r>
            <a:r>
              <a:rPr lang="en-US" sz="1800" b="1" i="1" smtClean="0">
                <a:latin typeface="Arial" pitchFamily="34" charset="0"/>
                <a:cs typeface="Arial" pitchFamily="34" charset="0"/>
              </a:rPr>
              <a:t>spending on goods and services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 have made a negative contribution to economic growth since 2009 — not because </a:t>
            </a:r>
            <a:r>
              <a:rPr lang="en-US" sz="1800" b="1" i="1" smtClean="0">
                <a:latin typeface="Arial" pitchFamily="34" charset="0"/>
                <a:cs typeface="Arial" pitchFamily="34" charset="0"/>
              </a:rPr>
              <a:t>government spending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 has been growing, because it has not.</a:t>
            </a:r>
            <a:r>
              <a:rPr lang="en-US" altLang="en-US" sz="1800" b="1" smtClean="0">
                <a:latin typeface="Arial" pitchFamily="34" charset="0"/>
                <a:cs typeface="Arial" pitchFamily="34" charset="0"/>
              </a:rPr>
              <a:t>”</a:t>
            </a:r>
            <a:r>
              <a:rPr lang="en-US" sz="1800" b="1" smtClean="0">
                <a:latin typeface="Arial" pitchFamily="34" charset="0"/>
                <a:cs typeface="Arial" pitchFamily="34" charset="0"/>
              </a:rPr>
              <a:t> [written testimony.  italics added]</a:t>
            </a:r>
          </a:p>
          <a:p>
            <a:pPr marL="731838" indent="-342900" algn="l" defTabSz="280988" eaLnBrk="1" hangingPunct="1"/>
            <a:endParaRPr lang="en-US" sz="2400" b="1" smtClean="0">
              <a:latin typeface="Cartoon" pitchFamily="2" charset="0"/>
              <a:cs typeface="Times New Roman" pitchFamily="18" charset="0"/>
            </a:endParaRPr>
          </a:p>
          <a:p>
            <a:pPr marL="731838" indent="-342900" algn="l" defTabSz="280988" eaLnBrk="1" hangingPunct="1"/>
            <a:r>
              <a:rPr lang="en-US" sz="2400" b="1" smtClean="0">
                <a:latin typeface="Cartoon" pitchFamily="2" charset="0"/>
                <a:cs typeface="Times New Roman" pitchFamily="18" charset="0"/>
              </a:rPr>
              <a:t> </a:t>
            </a:r>
          </a:p>
          <a:p>
            <a:pPr marL="731838" indent="-342900" algn="l" defTabSz="280988" eaLnBrk="1" hangingPunct="1">
              <a:buFontTx/>
              <a:buChar char="•"/>
            </a:pPr>
            <a:endParaRPr lang="en-US" sz="2400" b="1" smtClean="0">
              <a:latin typeface="Cartoon" pitchFamily="2" charset="0"/>
              <a:cs typeface="Times New Roman" pitchFamily="18" charset="0"/>
            </a:endParaRPr>
          </a:p>
          <a:p>
            <a:pPr marL="731838" indent="-342900" algn="l" defTabSz="280988" eaLnBrk="1" hangingPunct="1">
              <a:buFontTx/>
              <a:buChar char="•"/>
            </a:pPr>
            <a:endParaRPr lang="en-US" sz="2400" b="1" smtClean="0">
              <a:latin typeface="Cartoon" pitchFamily="2" charset="0"/>
              <a:cs typeface="Times New Roman" pitchFamily="18" charset="0"/>
            </a:endParaRPr>
          </a:p>
          <a:p>
            <a:pPr marL="731838" indent="-342900" algn="l" defTabSz="280988" eaLnBrk="1" hangingPunct="1">
              <a:buFontTx/>
              <a:buChar char="•"/>
            </a:pPr>
            <a:endParaRPr lang="en-US" sz="2400" b="1" smtClean="0">
              <a:latin typeface="Cartoon" pitchFamily="2" charset="0"/>
              <a:cs typeface="Times New Roman" pitchFamily="18" charset="0"/>
            </a:endParaRPr>
          </a:p>
          <a:p>
            <a:pPr marL="731838" indent="-342900" algn="l" defTabSz="280988" eaLnBrk="1" hangingPunct="1">
              <a:buFontTx/>
              <a:buChar char="•"/>
            </a:pPr>
            <a:r>
              <a:rPr lang="en-US" sz="2400" b="1" smtClean="0">
                <a:latin typeface="Cartoon" pitchFamily="2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chemeClr val="accent2"/>
                </a:solidFill>
                <a:latin typeface="Cartoon" pitchFamily="2" charset="0"/>
                <a:cs typeface="Times New Roman" pitchFamily="18" charset="0"/>
              </a:rPr>
              <a:t>Valerie Ramey </a:t>
            </a:r>
            <a:r>
              <a:rPr lang="en-US" sz="2400" b="1" i="1" smtClean="0">
                <a:solidFill>
                  <a:schemeClr val="accent2"/>
                </a:solidFill>
                <a:latin typeface="Cartoon" pitchFamily="2" charset="0"/>
                <a:cs typeface="Times New Roman" pitchFamily="18" charset="0"/>
              </a:rPr>
              <a:t>QJE</a:t>
            </a:r>
            <a:r>
              <a:rPr lang="en-US" sz="2400" b="1" smtClean="0">
                <a:solidFill>
                  <a:schemeClr val="accent2"/>
                </a:solidFill>
                <a:latin typeface="Cartoon" pitchFamily="2" charset="0"/>
                <a:cs typeface="Times New Roman" pitchFamily="18" charset="0"/>
              </a:rPr>
              <a:t> 2011 </a:t>
            </a:r>
          </a:p>
          <a:p>
            <a:pPr marL="731838" indent="-342900" algn="l" defTabSz="280988" eaLnBrk="1" hangingPunct="1"/>
            <a:r>
              <a:rPr lang="en-US" altLang="en-US" sz="2400" b="1" smtClean="0">
                <a:solidFill>
                  <a:schemeClr val="accent2"/>
                </a:solidFill>
                <a:latin typeface="Cartoon" pitchFamily="2" charset="0"/>
                <a:cs typeface="Times New Roman" pitchFamily="18" charset="0"/>
              </a:rPr>
              <a:t>“</a:t>
            </a:r>
            <a:r>
              <a:rPr lang="en-US" sz="2400" b="1" smtClean="0">
                <a:solidFill>
                  <a:schemeClr val="accent2"/>
                </a:solidFill>
                <a:latin typeface="Cartoon" pitchFamily="2" charset="0"/>
                <a:cs typeface="Times New Roman" pitchFamily="18" charset="0"/>
              </a:rPr>
              <a:t>Identifying Government Spending Shocks: It</a:t>
            </a:r>
            <a:r>
              <a:rPr lang="en-US" altLang="en-US" sz="2400" b="1" smtClean="0">
                <a:solidFill>
                  <a:schemeClr val="accent2"/>
                </a:solidFill>
                <a:latin typeface="Cartoon" pitchFamily="2" charset="0"/>
                <a:cs typeface="Times New Roman" pitchFamily="18" charset="0"/>
              </a:rPr>
              <a:t>’</a:t>
            </a:r>
            <a:r>
              <a:rPr lang="en-US" sz="2400" b="1" smtClean="0">
                <a:solidFill>
                  <a:schemeClr val="accent2"/>
                </a:solidFill>
                <a:latin typeface="Cartoon" pitchFamily="2" charset="0"/>
                <a:cs typeface="Times New Roman" pitchFamily="18" charset="0"/>
              </a:rPr>
              <a:t>s All in the Timing</a:t>
            </a:r>
            <a:r>
              <a:rPr lang="en-US" altLang="en-US" sz="2400" b="1" smtClean="0">
                <a:solidFill>
                  <a:schemeClr val="accent2"/>
                </a:solidFill>
                <a:latin typeface="Cartoon" pitchFamily="2" charset="0"/>
                <a:cs typeface="Times New Roman" pitchFamily="18" charset="0"/>
              </a:rPr>
              <a:t>”</a:t>
            </a:r>
            <a:endParaRPr lang="en-US" sz="2400" b="1" smtClean="0">
              <a:solidFill>
                <a:schemeClr val="accent2"/>
              </a:solidFill>
              <a:latin typeface="Cartoon" pitchFamily="2" charset="0"/>
              <a:cs typeface="Times New Roman" pitchFamily="18" charset="0"/>
            </a:endParaRPr>
          </a:p>
        </p:txBody>
      </p:sp>
      <p:sp>
        <p:nvSpPr>
          <p:cNvPr id="9318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76200"/>
            <a:ext cx="8763000" cy="838200"/>
          </a:xfrm>
        </p:spPr>
        <p:txBody>
          <a:bodyPr/>
          <a:lstStyle/>
          <a:p>
            <a:pPr eaLnBrk="1" hangingPunct="1"/>
            <a:r>
              <a:rPr lang="en-US" sz="3200" smtClean="0"/>
              <a:t>Confusing government spending with purchases</a:t>
            </a:r>
          </a:p>
        </p:txBody>
      </p:sp>
      <p:pic>
        <p:nvPicPr>
          <p:cNvPr id="93187" name="Picture 1" descr="Screen Shot 2014-09-20 at 3.57.00 PM.jp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81400"/>
            <a:ext cx="26670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Regional Differences in Public Spending</a:t>
            </a:r>
            <a:br>
              <a:rPr lang="en-US" sz="2800" smtClean="0"/>
            </a:br>
            <a:r>
              <a:rPr lang="en-US" sz="2800" smtClean="0"/>
              <a:t>(I.M.F.  </a:t>
            </a:r>
            <a:r>
              <a:rPr lang="en-US" sz="2800" i="1" smtClean="0"/>
              <a:t>Government Finance Statistics</a:t>
            </a:r>
            <a:r>
              <a:rPr lang="en-US" sz="2800" smtClean="0"/>
              <a:t>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eaLnBrk="1" hangingPunct="1"/>
            <a:r>
              <a:rPr lang="en-US" smtClean="0"/>
              <a:t>poor data quality</a:t>
            </a:r>
          </a:p>
          <a:p>
            <a:pPr lvl="1" eaLnBrk="1" hangingPunct="1"/>
            <a:r>
              <a:rPr lang="en-US" smtClean="0"/>
              <a:t>definition changes over time and across countries</a:t>
            </a:r>
          </a:p>
          <a:p>
            <a:pPr lvl="1" eaLnBrk="1" hangingPunct="1"/>
            <a:r>
              <a:rPr lang="en-US" smtClean="0"/>
              <a:t>keypunch errors</a:t>
            </a:r>
          </a:p>
          <a:p>
            <a:pPr lvl="1" eaLnBrk="1" hangingPunct="1"/>
            <a:r>
              <a:rPr lang="en-US" smtClean="0"/>
              <a:t>discontinued by IMF</a:t>
            </a:r>
          </a:p>
          <a:p>
            <a:pPr eaLnBrk="1" hangingPunct="1"/>
            <a:r>
              <a:rPr lang="en-US" smtClean="0"/>
              <a:t>1972-90</a:t>
            </a:r>
          </a:p>
          <a:p>
            <a:pPr eaLnBrk="1" hangingPunct="1"/>
            <a:r>
              <a:rPr lang="en-US" altLang="en-US" smtClean="0"/>
              <a:t>“</a:t>
            </a:r>
            <a:r>
              <a:rPr lang="en-US" smtClean="0"/>
              <a:t>latitude</a:t>
            </a:r>
            <a:r>
              <a:rPr lang="en-US" altLang="en-US" smtClean="0"/>
              <a:t>”</a:t>
            </a:r>
            <a:r>
              <a:rPr lang="en-US" smtClean="0"/>
              <a:t> pattern</a:t>
            </a:r>
          </a:p>
          <a:p>
            <a:pPr lvl="1" eaLnBrk="1" hangingPunct="1"/>
            <a:r>
              <a:rPr lang="en-US" smtClean="0"/>
              <a:t>ie, development.  or aging?</a:t>
            </a:r>
          </a:p>
          <a:p>
            <a:pPr lvl="1" eaLnBrk="1" hangingPunct="1"/>
            <a:r>
              <a:rPr lang="en-US" smtClean="0"/>
              <a:t>exceptions: Chile, Israel, Egypt, Syria, Congo, Gabon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Very Common Areas of Nearly Total Public Monopoly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eaLnBrk="1" hangingPunct="1"/>
            <a:r>
              <a:rPr lang="en-US" smtClean="0"/>
              <a:t>law and order</a:t>
            </a:r>
          </a:p>
          <a:p>
            <a:pPr eaLnBrk="1" hangingPunct="1"/>
            <a:r>
              <a:rPr lang="en-US" smtClean="0"/>
              <a:t>defense</a:t>
            </a:r>
          </a:p>
          <a:p>
            <a:pPr eaLnBrk="1" hangingPunct="1"/>
            <a:r>
              <a:rPr lang="en-US" smtClean="0"/>
              <a:t>post office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(in developed countries)</a:t>
            </a:r>
          </a:p>
          <a:p>
            <a:pPr eaLnBrk="1" hangingPunct="1"/>
            <a:r>
              <a:rPr lang="en-US" smtClean="0"/>
              <a:t>pensions</a:t>
            </a:r>
          </a:p>
          <a:p>
            <a:pPr eaLnBrk="1" hangingPunct="1"/>
            <a:r>
              <a:rPr lang="en-US" smtClean="0"/>
              <a:t>medicine</a:t>
            </a:r>
          </a:p>
          <a:p>
            <a:pPr eaLnBrk="1" hangingPunct="1"/>
            <a:r>
              <a:rPr lang="en-US" smtClean="0"/>
              <a:t>schooling</a:t>
            </a:r>
          </a:p>
          <a:p>
            <a:pPr eaLnBrk="1" hangingPunct="1"/>
            <a:r>
              <a:rPr lang="en-US" smtClean="0"/>
              <a:t>banking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 descr="Screen Shot 2014-09-20 at 2.13.32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762000"/>
            <a:ext cx="9144000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 descr="Screen Shot 2014-09-20 at 2.13.43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2860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Regional Differences in Public Spending</a:t>
            </a:r>
            <a:br>
              <a:rPr lang="en-US" sz="2800" smtClean="0"/>
            </a:br>
            <a:r>
              <a:rPr lang="en-US" sz="2800" smtClean="0"/>
              <a:t>(O.E.C.D.  </a:t>
            </a:r>
            <a:r>
              <a:rPr lang="en-US" sz="2800" i="1" smtClean="0"/>
              <a:t>Social Expenditure Database</a:t>
            </a:r>
            <a:r>
              <a:rPr lang="en-US" sz="2800" smtClean="0"/>
              <a:t>)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O.E.C.D. country-years since 1980 only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good data quality.  esp. spending comparisons for detailed categories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main categories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old age (OA) cash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disability (DI) cash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occupational injury and disease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sickness (HI)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services for OA &amp; DI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survivors (S)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family cash</a:t>
            </a:r>
          </a:p>
          <a:p>
            <a:pPr lvl="1"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O.E.C.D. data less detailed prior to 1980</a:t>
            </a:r>
          </a:p>
        </p:txBody>
      </p:sp>
      <p:sp>
        <p:nvSpPr>
          <p:cNvPr id="101379" name="Rectangle 4"/>
          <p:cNvSpPr>
            <a:spLocks noChangeArrowheads="1"/>
          </p:cNvSpPr>
          <p:nvPr/>
        </p:nvSpPr>
        <p:spPr bwMode="auto">
          <a:xfrm>
            <a:off x="4953000" y="2438400"/>
            <a:ext cx="3429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80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family services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active labour market programmes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unemployment (UI)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public expenditure on health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housing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other contingencies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The Prevalence of Wage and Wage-like Taxes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eaLnBrk="1" hangingPunct="1"/>
            <a:r>
              <a:rPr lang="en-US" smtClean="0"/>
              <a:t>many taxes can often be analyzed as if they were labor-income taxes (proof </a:t>
            </a:r>
            <a:r>
              <a:rPr lang="en-US" smtClean="0">
                <a:hlinkClick r:id="rId3" action="ppaction://hlinkfile"/>
              </a:rPr>
              <a:t>next lecture</a:t>
            </a:r>
            <a:r>
              <a:rPr lang="en-US" smtClean="0"/>
              <a:t>):</a:t>
            </a:r>
          </a:p>
          <a:p>
            <a:pPr lvl="1" eaLnBrk="1" hangingPunct="1"/>
            <a:r>
              <a:rPr lang="en-US" smtClean="0"/>
              <a:t>payroll taxes</a:t>
            </a:r>
          </a:p>
          <a:p>
            <a:pPr lvl="1" eaLnBrk="1" hangingPunct="1"/>
            <a:r>
              <a:rPr lang="en-US" smtClean="0"/>
              <a:t>personal income taxes</a:t>
            </a:r>
          </a:p>
          <a:p>
            <a:pPr lvl="1" eaLnBrk="1" hangingPunct="1"/>
            <a:r>
              <a:rPr lang="en-US" smtClean="0"/>
              <a:t>sales taxes</a:t>
            </a:r>
          </a:p>
          <a:p>
            <a:pPr lvl="1" eaLnBrk="1" hangingPunct="1"/>
            <a:r>
              <a:rPr lang="en-US" smtClean="0"/>
              <a:t>value-added taxes</a:t>
            </a:r>
          </a:p>
          <a:p>
            <a:pPr lvl="1" eaLnBrk="1" hangingPunct="1"/>
            <a:r>
              <a:rPr lang="en-US" smtClean="0"/>
              <a:t>conscription (?)</a:t>
            </a:r>
          </a:p>
          <a:p>
            <a:pPr eaLnBrk="1" hangingPunct="1"/>
            <a:r>
              <a:rPr lang="en-US" smtClean="0"/>
              <a:t>these taxes bring in a sizeable majority of all government revenue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3"/>
            <a:ext cx="9144000" cy="663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5763" y="4624388"/>
            <a:ext cx="4110037" cy="1746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6477000"/>
            <a:ext cx="1143000" cy="27146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3600" smtClean="0"/>
              <a:t>The Composition of Taxes in the United States</a:t>
            </a:r>
          </a:p>
        </p:txBody>
      </p:sp>
      <p:pic>
        <p:nvPicPr>
          <p:cNvPr id="107522" name="Picture 2" descr="C:\Users\cbm\SkyDrive\econ260\taxpieu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75"/>
            <a:ext cx="914400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472" y="1159364"/>
            <a:ext cx="6359978" cy="543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r>
              <a:rPr lang="en-US" sz="3600" dirty="0" smtClean="0">
                <a:solidFill>
                  <a:schemeClr val="bg2"/>
                </a:solidFill>
              </a:rPr>
              <a:t>The Composition of Taxes in OECD Countries</a:t>
            </a:r>
            <a:endParaRPr lang="en-US" sz="3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49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3600" smtClean="0"/>
              <a:t>The Composition of Taxes in Germany </a:t>
            </a:r>
          </a:p>
        </p:txBody>
      </p:sp>
      <p:pic>
        <p:nvPicPr>
          <p:cNvPr id="109570" name="Picture 2" descr="C:\Users\cbm\SkyDrive\econ260\taxpiegerma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3600" smtClean="0"/>
              <a:t>The Composition of Taxes in Japan</a:t>
            </a:r>
          </a:p>
        </p:txBody>
      </p:sp>
      <p:pic>
        <p:nvPicPr>
          <p:cNvPr id="111618" name="Picture 2" descr="C:\Users\cbm\SkyDrive\econ260\taxpiejap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98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3600" smtClean="0"/>
              <a:t>The Composition of Taxes in S. Korea </a:t>
            </a:r>
          </a:p>
        </p:txBody>
      </p:sp>
      <p:pic>
        <p:nvPicPr>
          <p:cNvPr id="113666" name="Picture 2" descr="C:\Users\cbm\SkyDrive\econ260\taxpiekore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Measuring the Size of Government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86400"/>
          </a:xfrm>
        </p:spPr>
        <p:txBody>
          <a:bodyPr/>
          <a:lstStyle/>
          <a:p>
            <a:pPr eaLnBrk="1" hangingPunct="1"/>
            <a:r>
              <a:rPr lang="en-US" smtClean="0"/>
              <a:t>Public enterprises (ie, public provision of private goods).  Which should be included as gov spending:</a:t>
            </a:r>
          </a:p>
          <a:p>
            <a:pPr lvl="1" eaLnBrk="1" hangingPunct="1"/>
            <a:r>
              <a:rPr lang="en-US" smtClean="0"/>
              <a:t>value-added?</a:t>
            </a:r>
          </a:p>
          <a:p>
            <a:pPr lvl="1" eaLnBrk="1" hangingPunct="1"/>
            <a:r>
              <a:rPr lang="en-US" smtClean="0"/>
              <a:t>the amount of the subsidy</a:t>
            </a:r>
          </a:p>
          <a:p>
            <a:pPr eaLnBrk="1" hangingPunct="1"/>
            <a:r>
              <a:rPr lang="en-US" smtClean="0"/>
              <a:t>regulation</a:t>
            </a:r>
          </a:p>
          <a:p>
            <a:pPr eaLnBrk="1" hangingPunct="1"/>
            <a:r>
              <a:rPr lang="en-US" smtClean="0"/>
              <a:t>tax credits</a:t>
            </a:r>
          </a:p>
          <a:p>
            <a:pPr eaLnBrk="1" hangingPunct="1"/>
            <a:r>
              <a:rPr lang="en-US" smtClean="0"/>
              <a:t>transfer payments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3600" smtClean="0"/>
              <a:t>The Composition of Taxes in Spain</a:t>
            </a:r>
          </a:p>
        </p:txBody>
      </p:sp>
      <p:pic>
        <p:nvPicPr>
          <p:cNvPr id="115714" name="Picture 2" descr="C:\Users\cbm\SkyDrive\econ260\taxpiesp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9144000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3600" smtClean="0"/>
              <a:t>The Composition of Taxes in Turkey </a:t>
            </a:r>
          </a:p>
        </p:txBody>
      </p:sp>
      <p:pic>
        <p:nvPicPr>
          <p:cNvPr id="117762" name="Picture 2" descr="C:\Users\cbm\SkyDrive\econ260\taxpieturk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75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950"/>
            <a:ext cx="9144000" cy="664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3706813" y="1143000"/>
            <a:ext cx="3308350" cy="1143000"/>
            <a:chOff x="3276600" y="1219200"/>
            <a:chExt cx="3307545" cy="1143000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276600" y="1600200"/>
              <a:ext cx="914178" cy="7620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13" name="TextBox 5"/>
            <p:cNvSpPr txBox="1">
              <a:spLocks noChangeArrowheads="1"/>
            </p:cNvSpPr>
            <p:nvPr/>
          </p:nvSpPr>
          <p:spPr bwMode="auto">
            <a:xfrm>
              <a:off x="4136816" y="1219200"/>
              <a:ext cx="2447329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1800" b="1" dirty="0" smtClean="0">
                  <a:solidFill>
                    <a:srgbClr val="FF0000"/>
                  </a:solidFill>
                  <a:latin typeface="Times New Roman"/>
                  <a:ea typeface="+mn-ea"/>
                </a:rPr>
                <a:t>Includes implicit taxes,</a:t>
              </a:r>
            </a:p>
            <a:p>
              <a:pPr eaLnBrk="1" hangingPunct="1">
                <a:defRPr/>
              </a:pPr>
              <a:r>
                <a:rPr lang="en-US" altLang="en-US" sz="1800" b="1" dirty="0" smtClean="0">
                  <a:solidFill>
                    <a:srgbClr val="FF0000"/>
                  </a:solidFill>
                  <a:latin typeface="Times New Roman"/>
                  <a:ea typeface="+mn-ea"/>
                </a:rPr>
                <a:t>esp. employment taxes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38"/>
            <a:ext cx="9144000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3000" y="2819400"/>
            <a:ext cx="7924800" cy="259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09675" y="5562600"/>
            <a:ext cx="79248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9675" y="1676400"/>
            <a:ext cx="7924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38"/>
            <a:ext cx="9144000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63"/>
            <a:ext cx="9143999" cy="663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9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681"/>
            <a:ext cx="9143999" cy="621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7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Social Security Across Countries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common characteristics (88 country sample, 1995)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98% </a:t>
            </a:r>
            <a:r>
              <a:rPr lang="en-US" altLang="en-US" sz="2400" dirty="0" smtClean="0"/>
              <a:t>“</a:t>
            </a:r>
            <a:r>
              <a:rPr lang="en-US" sz="2400" dirty="0" smtClean="0"/>
              <a:t>pay-as-you-go</a:t>
            </a:r>
            <a:r>
              <a:rPr lang="en-US" altLang="en-US" sz="2400" dirty="0" smtClean="0"/>
              <a:t>”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97% of countries use payroll tax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91% have </a:t>
            </a:r>
            <a:r>
              <a:rPr lang="en-US" altLang="en-US" sz="2400" dirty="0" smtClean="0"/>
              <a:t>“</a:t>
            </a:r>
            <a:r>
              <a:rPr lang="en-US" sz="2400" dirty="0" smtClean="0"/>
              <a:t>shared</a:t>
            </a:r>
            <a:r>
              <a:rPr lang="en-US" altLang="en-US" sz="2400" dirty="0" smtClean="0"/>
              <a:t>”</a:t>
            </a:r>
            <a:r>
              <a:rPr lang="en-US" sz="2400" dirty="0" smtClean="0"/>
              <a:t> payroll tax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85% have benefits increasing with lifetime earnings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75% induce retirement (</a:t>
            </a:r>
            <a:r>
              <a:rPr lang="en-US" sz="2400" dirty="0" err="1" smtClean="0"/>
              <a:t>ie</a:t>
            </a:r>
            <a:r>
              <a:rPr lang="en-US" sz="2400" dirty="0" smtClean="0"/>
              <a:t>, reduce benefits with earnings or work status)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89% do not reduce benefits with asset income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payroll tax magnitude is unappreciated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75% of U.S. taxpayers pay more in PT than PIT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 rates near 50% in some countries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“</a:t>
            </a:r>
            <a:r>
              <a:rPr lang="en-US" sz="2800" dirty="0" smtClean="0"/>
              <a:t>latitude</a:t>
            </a:r>
            <a:r>
              <a:rPr lang="en-US" altLang="en-US" sz="2800" dirty="0" smtClean="0"/>
              <a:t>”</a:t>
            </a:r>
            <a:r>
              <a:rPr lang="en-US" sz="2800" dirty="0" smtClean="0"/>
              <a:t> pattern – apparently both an age and income effects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C:\Users\cbm\SkyDrive\quicktrans\Screen Shot 2014-10-01 at 10.19.18 P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62" y="-4120"/>
            <a:ext cx="8625733" cy="684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80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-100013"/>
            <a:ext cx="8399463" cy="6096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047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8" y="4386263"/>
            <a:ext cx="8416925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990600" y="2327189"/>
            <a:ext cx="70104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1" name="Group 6"/>
          <p:cNvGrpSpPr>
            <a:grpSpLocks/>
          </p:cNvGrpSpPr>
          <p:nvPr/>
        </p:nvGrpSpPr>
        <p:grpSpPr bwMode="auto">
          <a:xfrm>
            <a:off x="990600" y="1816100"/>
            <a:ext cx="5943600" cy="4495800"/>
            <a:chOff x="685800" y="1295400"/>
            <a:chExt cx="5943600" cy="44958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85800" y="1295400"/>
              <a:ext cx="0" cy="449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685800" y="5791200"/>
              <a:ext cx="5943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00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3600" smtClean="0"/>
              <a:t>Employment vs Earnings Tests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479425" y="955675"/>
            <a:ext cx="114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0000"/>
                </a:solidFill>
                <a:ea typeface="+mn-ea"/>
              </a:rPr>
              <a:t>benefit amount</a:t>
            </a:r>
          </a:p>
        </p:txBody>
      </p:sp>
      <p:sp>
        <p:nvSpPr>
          <p:cNvPr id="16389" name="TextBox 10"/>
          <p:cNvSpPr txBox="1">
            <a:spLocks noChangeArrowheads="1"/>
          </p:cNvSpPr>
          <p:nvPr/>
        </p:nvSpPr>
        <p:spPr bwMode="auto">
          <a:xfrm>
            <a:off x="6959600" y="57912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0000"/>
                </a:solidFill>
                <a:ea typeface="+mn-ea"/>
              </a:rPr>
              <a:t>beneficiary earnings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74713" y="2809875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1" name="TextBox 22"/>
          <p:cNvSpPr txBox="1">
            <a:spLocks noChangeArrowheads="1"/>
          </p:cNvSpPr>
          <p:nvPr/>
        </p:nvSpPr>
        <p:spPr bwMode="auto">
          <a:xfrm>
            <a:off x="381000" y="2579688"/>
            <a:ext cx="534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i="1" smtClean="0">
                <a:solidFill>
                  <a:srgbClr val="000000"/>
                </a:solidFill>
                <a:ea typeface="+mn-ea"/>
              </a:rPr>
              <a:t>b</a:t>
            </a:r>
            <a:r>
              <a:rPr lang="en-US" altLang="en-US" baseline="-25000" smtClean="0">
                <a:solidFill>
                  <a:srgbClr val="000000"/>
                </a:solidFill>
                <a:ea typeface="+mn-ea"/>
              </a:rPr>
              <a:t>0</a:t>
            </a:r>
          </a:p>
        </p:txBody>
      </p:sp>
      <p:sp>
        <p:nvSpPr>
          <p:cNvPr id="16392" name="TextBox 23"/>
          <p:cNvSpPr txBox="1">
            <a:spLocks noChangeArrowheads="1"/>
          </p:cNvSpPr>
          <p:nvPr/>
        </p:nvSpPr>
        <p:spPr bwMode="auto">
          <a:xfrm>
            <a:off x="679450" y="6207125"/>
            <a:ext cx="382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0000"/>
                </a:solidFill>
                <a:ea typeface="+mn-ea"/>
              </a:rPr>
              <a:t>0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1031875" y="2819400"/>
            <a:ext cx="5826125" cy="3492500"/>
            <a:chOff x="1031193" y="2819400"/>
            <a:chExt cx="5826807" cy="349269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032781" y="2819400"/>
              <a:ext cx="0" cy="34926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31193" y="6291458"/>
              <a:ext cx="582680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0" name="TextBox 27"/>
            <p:cNvSpPr txBox="1">
              <a:spLocks noChangeArrowheads="1"/>
            </p:cNvSpPr>
            <p:nvPr/>
          </p:nvSpPr>
          <p:spPr bwMode="auto">
            <a:xfrm>
              <a:off x="1108990" y="4959470"/>
              <a:ext cx="2057641" cy="83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b="1" smtClean="0">
                  <a:solidFill>
                    <a:srgbClr val="FF0000"/>
                  </a:solidFill>
                  <a:ea typeface="+mn-ea"/>
                </a:rPr>
                <a:t>employment-tested benefit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990600" y="2805113"/>
            <a:ext cx="4876800" cy="3486150"/>
            <a:chOff x="192993" y="4330642"/>
            <a:chExt cx="4876800" cy="3486240"/>
          </a:xfrm>
        </p:grpSpPr>
        <p:cxnSp>
          <p:nvCxnSpPr>
            <p:cNvPr id="33" name="Straight Connector 32"/>
            <p:cNvCxnSpPr/>
            <p:nvPr/>
          </p:nvCxnSpPr>
          <p:spPr>
            <a:xfrm flipH="1" flipV="1">
              <a:off x="192993" y="4330642"/>
              <a:ext cx="4876800" cy="348624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7" name="TextBox 33"/>
            <p:cNvSpPr txBox="1">
              <a:spLocks noChangeArrowheads="1"/>
            </p:cNvSpPr>
            <p:nvPr/>
          </p:nvSpPr>
          <p:spPr bwMode="auto">
            <a:xfrm>
              <a:off x="2118631" y="4954545"/>
              <a:ext cx="2057400" cy="830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b="1" smtClean="0">
                  <a:solidFill>
                    <a:srgbClr val="0000CC"/>
                  </a:solidFill>
                  <a:ea typeface="+mn-ea"/>
                </a:rPr>
                <a:t>earnings-tested benefit</a:t>
              </a:r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064000" y="4548188"/>
            <a:ext cx="287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CC"/>
                </a:solidFill>
              </a:rPr>
              <a:t>(magnitude of) slope = </a:t>
            </a:r>
            <a:r>
              <a:rPr lang="en-US" altLang="en-US" sz="2000">
                <a:solidFill>
                  <a:srgbClr val="0000CC"/>
                </a:solidFill>
              </a:rPr>
              <a:t>“</a:t>
            </a:r>
            <a:r>
              <a:rPr lang="en-US" sz="2000">
                <a:solidFill>
                  <a:srgbClr val="0000CC"/>
                </a:solidFill>
              </a:rPr>
              <a:t>benefit reduction rate</a:t>
            </a:r>
            <a:r>
              <a:rPr lang="en-US" altLang="en-US" sz="2000">
                <a:solidFill>
                  <a:srgbClr val="0000CC"/>
                </a:solidFill>
              </a:rPr>
              <a:t>”</a:t>
            </a:r>
            <a:endParaRPr lang="en-US" sz="2000">
              <a:solidFill>
                <a:srgbClr val="0000CC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49" name="Group 6"/>
          <p:cNvGrpSpPr>
            <a:grpSpLocks/>
          </p:cNvGrpSpPr>
          <p:nvPr/>
        </p:nvGrpSpPr>
        <p:grpSpPr bwMode="auto">
          <a:xfrm>
            <a:off x="990600" y="1816100"/>
            <a:ext cx="5943600" cy="4495800"/>
            <a:chOff x="685800" y="1295400"/>
            <a:chExt cx="5943600" cy="44958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85800" y="1295400"/>
              <a:ext cx="0" cy="449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685800" y="5791200"/>
              <a:ext cx="5943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05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3600" smtClean="0"/>
              <a:t>Variations on the Employment Test</a:t>
            </a: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479425" y="955675"/>
            <a:ext cx="114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0000"/>
                </a:solidFill>
                <a:ea typeface="+mn-ea"/>
              </a:rPr>
              <a:t>benefit amount</a:t>
            </a: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6959600" y="57912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0000"/>
                </a:solidFill>
                <a:ea typeface="+mn-ea"/>
              </a:rPr>
              <a:t>beneficiary earnings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74713" y="2809875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TextBox 22"/>
          <p:cNvSpPr txBox="1">
            <a:spLocks noChangeArrowheads="1"/>
          </p:cNvSpPr>
          <p:nvPr/>
        </p:nvSpPr>
        <p:spPr bwMode="auto">
          <a:xfrm>
            <a:off x="381000" y="2579688"/>
            <a:ext cx="534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i="1" smtClean="0">
                <a:solidFill>
                  <a:srgbClr val="000000"/>
                </a:solidFill>
                <a:ea typeface="+mn-ea"/>
              </a:rPr>
              <a:t>b</a:t>
            </a:r>
            <a:r>
              <a:rPr lang="en-US" altLang="en-US" baseline="-25000" smtClean="0">
                <a:solidFill>
                  <a:srgbClr val="000000"/>
                </a:solidFill>
                <a:ea typeface="+mn-ea"/>
              </a:rPr>
              <a:t>0</a:t>
            </a:r>
          </a:p>
        </p:txBody>
      </p:sp>
      <p:sp>
        <p:nvSpPr>
          <p:cNvPr id="17416" name="TextBox 23"/>
          <p:cNvSpPr txBox="1">
            <a:spLocks noChangeArrowheads="1"/>
          </p:cNvSpPr>
          <p:nvPr/>
        </p:nvSpPr>
        <p:spPr bwMode="auto">
          <a:xfrm>
            <a:off x="679450" y="6207125"/>
            <a:ext cx="382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0000"/>
                </a:solidFill>
                <a:ea typeface="+mn-ea"/>
              </a:rPr>
              <a:t>0</a:t>
            </a:r>
          </a:p>
        </p:txBody>
      </p:sp>
      <p:grpSp>
        <p:nvGrpSpPr>
          <p:cNvPr id="130056" name="Group 25"/>
          <p:cNvGrpSpPr>
            <a:grpSpLocks/>
          </p:cNvGrpSpPr>
          <p:nvPr/>
        </p:nvGrpSpPr>
        <p:grpSpPr bwMode="auto">
          <a:xfrm>
            <a:off x="1031875" y="2819400"/>
            <a:ext cx="5826125" cy="3492500"/>
            <a:chOff x="1031193" y="2819400"/>
            <a:chExt cx="5826807" cy="349269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032781" y="2819400"/>
              <a:ext cx="0" cy="34926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31193" y="6291458"/>
              <a:ext cx="582680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0" name="TextBox 27"/>
            <p:cNvSpPr txBox="1">
              <a:spLocks noChangeArrowheads="1"/>
            </p:cNvSpPr>
            <p:nvPr/>
          </p:nvSpPr>
          <p:spPr bwMode="auto">
            <a:xfrm>
              <a:off x="1108990" y="4959470"/>
              <a:ext cx="2057641" cy="83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b="1" smtClean="0">
                  <a:solidFill>
                    <a:srgbClr val="FF0000"/>
                  </a:solidFill>
                  <a:ea typeface="+mn-ea"/>
                </a:rPr>
                <a:t>employment-tested benefit</a:t>
              </a: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7" name="Group 6"/>
          <p:cNvGrpSpPr>
            <a:grpSpLocks/>
          </p:cNvGrpSpPr>
          <p:nvPr/>
        </p:nvGrpSpPr>
        <p:grpSpPr bwMode="auto">
          <a:xfrm>
            <a:off x="990600" y="1816100"/>
            <a:ext cx="5943600" cy="4495800"/>
            <a:chOff x="685800" y="1295400"/>
            <a:chExt cx="5943600" cy="44958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85800" y="1295400"/>
              <a:ext cx="0" cy="44958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685800" y="5791200"/>
              <a:ext cx="59436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/>
          <a:lstStyle/>
          <a:p>
            <a:r>
              <a:rPr lang="en-US" sz="3600" smtClean="0"/>
              <a:t>Variations on the Employment Test</a:t>
            </a:r>
          </a:p>
        </p:txBody>
      </p: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479425" y="955675"/>
            <a:ext cx="114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0000"/>
                </a:solidFill>
                <a:ea typeface="+mn-ea"/>
              </a:rPr>
              <a:t>benefit amount</a:t>
            </a: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6959600" y="5791200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0000"/>
                </a:solidFill>
                <a:ea typeface="+mn-ea"/>
              </a:rPr>
              <a:t>beneficiary earnings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74713" y="2809875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TextBox 22"/>
          <p:cNvSpPr txBox="1">
            <a:spLocks noChangeArrowheads="1"/>
          </p:cNvSpPr>
          <p:nvPr/>
        </p:nvSpPr>
        <p:spPr bwMode="auto">
          <a:xfrm>
            <a:off x="381000" y="2579688"/>
            <a:ext cx="5349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i="1" smtClean="0">
                <a:solidFill>
                  <a:srgbClr val="000000"/>
                </a:solidFill>
                <a:ea typeface="+mn-ea"/>
              </a:rPr>
              <a:t>b</a:t>
            </a:r>
            <a:r>
              <a:rPr lang="en-US" altLang="en-US" baseline="-25000" smtClean="0">
                <a:solidFill>
                  <a:srgbClr val="000000"/>
                </a:solidFill>
                <a:ea typeface="+mn-ea"/>
              </a:rPr>
              <a:t>0</a:t>
            </a:r>
          </a:p>
        </p:txBody>
      </p:sp>
      <p:sp>
        <p:nvSpPr>
          <p:cNvPr id="18440" name="TextBox 23"/>
          <p:cNvSpPr txBox="1">
            <a:spLocks noChangeArrowheads="1"/>
          </p:cNvSpPr>
          <p:nvPr/>
        </p:nvSpPr>
        <p:spPr bwMode="auto">
          <a:xfrm>
            <a:off x="679450" y="6207125"/>
            <a:ext cx="382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mtClean="0">
                <a:solidFill>
                  <a:srgbClr val="000000"/>
                </a:solidFill>
                <a:ea typeface="+mn-ea"/>
              </a:rPr>
              <a:t>0</a:t>
            </a:r>
          </a:p>
        </p:txBody>
      </p:sp>
      <p:grpSp>
        <p:nvGrpSpPr>
          <p:cNvPr id="132104" name="Group 25"/>
          <p:cNvGrpSpPr>
            <a:grpSpLocks/>
          </p:cNvGrpSpPr>
          <p:nvPr/>
        </p:nvGrpSpPr>
        <p:grpSpPr bwMode="auto">
          <a:xfrm>
            <a:off x="1219200" y="2798763"/>
            <a:ext cx="5638800" cy="3492500"/>
            <a:chOff x="1219200" y="2799145"/>
            <a:chExt cx="5638801" cy="349269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295400" y="2799145"/>
              <a:ext cx="0" cy="34926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295400" y="6291841"/>
              <a:ext cx="556260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5" name="TextBox 27"/>
            <p:cNvSpPr txBox="1">
              <a:spLocks noChangeArrowheads="1"/>
            </p:cNvSpPr>
            <p:nvPr/>
          </p:nvSpPr>
          <p:spPr bwMode="auto">
            <a:xfrm>
              <a:off x="1219200" y="4959853"/>
              <a:ext cx="2057400" cy="83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b="1" smtClean="0">
                  <a:solidFill>
                    <a:srgbClr val="FF0000"/>
                  </a:solidFill>
                  <a:ea typeface="+mn-ea"/>
                </a:rPr>
                <a:t>employment-tested benefit</a:t>
              </a:r>
            </a:p>
          </p:txBody>
        </p:sp>
      </p:grpSp>
      <p:cxnSp>
        <p:nvCxnSpPr>
          <p:cNvPr id="17" name="Straight Connector 16"/>
          <p:cNvCxnSpPr/>
          <p:nvPr/>
        </p:nvCxnSpPr>
        <p:spPr>
          <a:xfrm flipH="1">
            <a:off x="990600" y="2809875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4" descr="C:\Users\cbm\SkyDrive\quicktrans\Screen Shot 2014-04-08 at 8.56.44 P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0638"/>
            <a:ext cx="5827712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1295400"/>
            <a:ext cx="685800" cy="3429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2639625"/>
              </p:ext>
            </p:extLst>
          </p:nvPr>
        </p:nvGraphicFramePr>
        <p:xfrm>
          <a:off x="-152400" y="1752600"/>
          <a:ext cx="5562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15517692"/>
              </p:ext>
            </p:extLst>
          </p:nvPr>
        </p:nvGraphicFramePr>
        <p:xfrm>
          <a:off x="5334000" y="1752600"/>
          <a:ext cx="5562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0510"/>
            <a:ext cx="9144000" cy="1143000"/>
          </a:xfrm>
        </p:spPr>
        <p:txBody>
          <a:bodyPr/>
          <a:lstStyle/>
          <a:p>
            <a:r>
              <a:rPr lang="en-US" sz="3600" dirty="0" smtClean="0"/>
              <a:t>How does elderly’s population slice compare to its group-income slice?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6488668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Calibrated to Italy 1995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75602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453185"/>
              </p:ext>
            </p:extLst>
          </p:nvPr>
        </p:nvGraphicFramePr>
        <p:xfrm>
          <a:off x="-152400" y="1752600"/>
          <a:ext cx="5562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70060618"/>
              </p:ext>
            </p:extLst>
          </p:nvPr>
        </p:nvGraphicFramePr>
        <p:xfrm>
          <a:off x="5499538" y="1752600"/>
          <a:ext cx="5562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5"/>
          <p:cNvSpPr txBox="1">
            <a:spLocks/>
          </p:cNvSpPr>
          <p:nvPr/>
        </p:nvSpPr>
        <p:spPr>
          <a:xfrm>
            <a:off x="0" y="10510"/>
            <a:ext cx="91440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MS PGothic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smtClean="0"/>
              <a:t>How does elderly’s population slice compare to its group-income slice?</a:t>
            </a:r>
            <a:endParaRPr lang="en-US" sz="36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6488668"/>
            <a:ext cx="2383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Calibrated to Italy 1995</a:t>
            </a:r>
            <a:endParaRPr lang="en-US" sz="1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035972" y="1487112"/>
            <a:ext cx="2974428" cy="843557"/>
            <a:chOff x="4035972" y="1487112"/>
            <a:chExt cx="2974428" cy="843557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791200" y="1949669"/>
              <a:ext cx="1219200" cy="381000"/>
            </a:xfrm>
            <a:prstGeom prst="straightConnector1">
              <a:avLst/>
            </a:prstGeom>
            <a:ln w="31750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035972" y="1487112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00B0F0"/>
                  </a:solidFill>
                </a:rPr>
                <a:t>Other elderly wage income</a:t>
              </a:r>
              <a:endParaRPr lang="en-US" sz="1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10000" y="2682132"/>
            <a:ext cx="2294649" cy="369332"/>
            <a:chOff x="4066737" y="1765003"/>
            <a:chExt cx="2294649" cy="3693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5791200" y="1949669"/>
              <a:ext cx="570186" cy="0"/>
            </a:xfrm>
            <a:prstGeom prst="straightConnector1">
              <a:avLst/>
            </a:prstGeom>
            <a:ln w="31750">
              <a:solidFill>
                <a:schemeClr val="accent2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066737" y="1765003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chemeClr val="accent2"/>
                  </a:solidFill>
                </a:rPr>
                <a:t>Public pension</a:t>
              </a:r>
              <a:endParaRPr lang="en-US" sz="18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68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4" descr="C:\Users\cbm\SkyDrive\quicktrans\Screen Shot 2014-04-08 at 8.56.44 P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20638"/>
            <a:ext cx="5827712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1295400"/>
            <a:ext cx="685800" cy="3429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4495800"/>
            <a:ext cx="1649413" cy="2635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1295400"/>
            <a:ext cx="685800" cy="34290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38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10" grpId="0" animBg="1"/>
      <p:bldP spid="10" grpId="1" animBg="1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Picture 2" descr="C:\Users\cbm\SkyDrive\quicktrans\Screen Shot 2014-04-08 at 8.57.19 P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863"/>
            <a:ext cx="6861175" cy="681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549275" y="439738"/>
          <a:ext cx="8099425" cy="58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10" name="Chart" r:id="rId5" imgW="7480300" imgH="5397500" progId="MSGraph.Chart.8">
                  <p:embed followColorScheme="full"/>
                </p:oleObj>
              </mc:Choice>
              <mc:Fallback>
                <p:oleObj name="Chart" r:id="rId5" imgW="7480300" imgH="53975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439738"/>
                        <a:ext cx="8099425" cy="584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Capital Taxation Over Time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0962" grpId="0" bld="series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sz="3600" smtClean="0"/>
              <a:t>Measuring </a:t>
            </a:r>
            <a:r>
              <a:rPr lang="en-US" altLang="en-US" sz="3600" smtClean="0"/>
              <a:t>“</a:t>
            </a:r>
            <a:r>
              <a:rPr lang="en-US" sz="3600" smtClean="0"/>
              <a:t>the</a:t>
            </a:r>
            <a:r>
              <a:rPr lang="en-US" altLang="en-US" sz="3600" smtClean="0"/>
              <a:t>”</a:t>
            </a:r>
            <a:r>
              <a:rPr lang="en-US" sz="3600" smtClean="0"/>
              <a:t> capital income tax rate</a:t>
            </a:r>
          </a:p>
        </p:txBody>
      </p:sp>
      <p:sp>
        <p:nvSpPr>
          <p:cNvPr id="1423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Taxation of a </a:t>
            </a:r>
            <a:r>
              <a:rPr lang="en-US" altLang="en-US" sz="2400" dirty="0" smtClean="0"/>
              <a:t>“</a:t>
            </a:r>
            <a:r>
              <a:rPr lang="en-US" sz="2400" dirty="0" smtClean="0"/>
              <a:t>representative</a:t>
            </a:r>
            <a:r>
              <a:rPr lang="en-US" altLang="en-US" sz="2400" dirty="0" smtClean="0"/>
              <a:t>”</a:t>
            </a:r>
            <a:r>
              <a:rPr lang="en-US" sz="2400" dirty="0" smtClean="0"/>
              <a:t> piece of capital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 err="1" smtClean="0"/>
              <a:t>T</a:t>
            </a:r>
            <a:r>
              <a:rPr lang="en-US" sz="2400" i="1" baseline="-25000" dirty="0" err="1" smtClean="0"/>
              <a:t>t</a:t>
            </a:r>
            <a:r>
              <a:rPr lang="en-US" sz="2400" dirty="0" smtClean="0"/>
              <a:t> = date </a:t>
            </a:r>
            <a:r>
              <a:rPr lang="en-US" sz="2400" i="1" dirty="0" smtClean="0"/>
              <a:t>t</a:t>
            </a:r>
            <a:r>
              <a:rPr lang="en-US" sz="2400" dirty="0" smtClean="0"/>
              <a:t> direct capital income tax revenues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corporation income taxes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estimate of personal capital income taxes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federal, state, and local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dated according to payer</a:t>
            </a:r>
            <a:r>
              <a:rPr lang="en-US" altLang="en-US" sz="2400" dirty="0" smtClean="0"/>
              <a:t>’</a:t>
            </a:r>
            <a:r>
              <a:rPr lang="en-US" sz="2400" dirty="0" smtClean="0"/>
              <a:t>s tax year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t</a:t>
            </a:r>
            <a:r>
              <a:rPr lang="en-US" sz="2400" dirty="0" smtClean="0"/>
              <a:t> =property tax revenue paid in year </a:t>
            </a:r>
            <a:r>
              <a:rPr lang="en-US" sz="2400" i="1" dirty="0" smtClean="0"/>
              <a:t>t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i="1" dirty="0" err="1" smtClean="0"/>
              <a:t>R</a:t>
            </a:r>
            <a:r>
              <a:rPr lang="en-US" sz="2400" i="1" baseline="-25000" dirty="0" err="1" smtClean="0"/>
              <a:t>t</a:t>
            </a:r>
            <a:r>
              <a:rPr lang="en-US" sz="2400" dirty="0" smtClean="0"/>
              <a:t>= aggregate capital income (after indirect business taxes, before direct taxes)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does not depend on how the capital stock is measured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see also </a:t>
            </a:r>
            <a:r>
              <a:rPr lang="en-US" sz="2400" dirty="0" err="1" smtClean="0"/>
              <a:t>Auerbach</a:t>
            </a:r>
            <a:r>
              <a:rPr lang="en-US" sz="2400" dirty="0" smtClean="0"/>
              <a:t> (1983, on reading list) and related calculations by Lucas, Mendoza et 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52800" y="914399"/>
                <a:ext cx="2124108" cy="8461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914399"/>
                <a:ext cx="2124108" cy="8461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-101600"/>
            <a:ext cx="8418512" cy="611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371975"/>
            <a:ext cx="8416925" cy="610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990600" y="2327189"/>
            <a:ext cx="70104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Sources of Measured Corporate Rate Changes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1913 income taxation becomes constitutional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early 1940</a:t>
            </a:r>
            <a:r>
              <a:rPr lang="en-US" altLang="en-US" sz="2800" smtClean="0"/>
              <a:t>’</a:t>
            </a:r>
            <a:r>
              <a:rPr lang="en-US" sz="2800" smtClean="0"/>
              <a:t>s statutory rate increased to 38%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1949-52 statutory rate increase from 38 to 52%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1964 statutory rate cut from 52 to 48%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1968 Vietnam War surcharge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1967-69: ITC suspended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1979 statutory rate reduced from 48 to 46%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1981-83 reduced inflation, accelerated depreciation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1986-88 statutory rate reduced from 46 to 34%, but depreciation deductions less generous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1993 statutory rate increased to 35%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2" descr="C:\Users\cbm\SkyDrive\quicktrans\GR_PR_080815_Tax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3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1447800"/>
            <a:ext cx="290513" cy="46482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2" descr="C:\Users\cbm\SkyDrive\quicktrans\FF1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8628063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sz="2800" smtClean="0"/>
              <a:t>Relations with Democracy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only a minority of countries and people live under democracy </a:t>
            </a:r>
            <a:r>
              <a:rPr lang="en-US" sz="2000" smtClean="0"/>
              <a:t>(nondemocratic = no more voting, or competition for election that, say, Guatemala 1986-95: military control with only appearances of democracy)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Picture 1" descr="Screen Shot 2014-09-20 at 9.27.44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0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1" descr="Screen Shot 2014-09-20 at 9.28.26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1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1" descr="Screen Shot 2014-09-20 at 9.35.20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 descr="Screen Shot 2014-09-20 at 9.30.12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sz="2800" smtClean="0"/>
              <a:t>Relations with Democracy</a:t>
            </a:r>
          </a:p>
        </p:txBody>
      </p:sp>
      <p:sp>
        <p:nvSpPr>
          <p:cNvPr id="160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only a minority of countries and people live under democracy </a:t>
            </a:r>
            <a:r>
              <a:rPr lang="en-US" sz="2000" smtClean="0"/>
              <a:t>(nondemocratic = no more voting, or competition for election that, say, Guatemala 1986-95: military control with only appearances of democracy)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democracy has </a:t>
            </a:r>
            <a:r>
              <a:rPr lang="en-US" altLang="en-US" sz="2800" smtClean="0"/>
              <a:t>“</a:t>
            </a:r>
            <a:r>
              <a:rPr lang="en-US" sz="2800" smtClean="0"/>
              <a:t>latitude</a:t>
            </a:r>
            <a:r>
              <a:rPr lang="en-US" altLang="en-US" sz="2800" smtClean="0"/>
              <a:t>”</a:t>
            </a:r>
            <a:r>
              <a:rPr lang="en-US" sz="2800" smtClean="0"/>
              <a:t> pattern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raw (+) correlation with government spending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zero or negative partial correlation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1" descr="Screen Shot 2014-09-20 at 9.22.17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Long-Term Government Growth in 7 countries</a:t>
            </a:r>
            <a:br>
              <a:rPr lang="en-US" sz="2800" smtClean="0"/>
            </a:br>
            <a:r>
              <a:rPr lang="en-US" sz="2800" smtClean="0"/>
              <a:t>(Mitchell, B.R.  </a:t>
            </a:r>
            <a:r>
              <a:rPr lang="en-US" sz="2800" i="1" smtClean="0"/>
              <a:t>International Historical Statistics</a:t>
            </a:r>
            <a:r>
              <a:rPr lang="en-US" sz="2800" smtClean="0"/>
              <a:t>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spending has grown in all upper and middle income countries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mainly a 20</a:t>
            </a:r>
            <a:r>
              <a:rPr lang="en-US" sz="2800" baseline="30000" smtClean="0"/>
              <a:t>th</a:t>
            </a:r>
            <a:r>
              <a:rPr lang="en-US" sz="2800" smtClean="0"/>
              <a:t> century phenomenon (see U.K.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1" descr="Screen Shot 2014-09-20 at 9.22.30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05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sz="2800" smtClean="0"/>
              <a:t>Relations with Democracy</a:t>
            </a:r>
          </a:p>
        </p:txBody>
      </p:sp>
      <p:sp>
        <p:nvSpPr>
          <p:cNvPr id="166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3820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only a minority of countries and people live under democracy </a:t>
            </a:r>
            <a:r>
              <a:rPr lang="en-US" sz="2000" smtClean="0"/>
              <a:t>(nondemocratic = no more voting, or competition for election that, say, Guatemala 1986-95: military control with only appearances of democracy)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democracy has </a:t>
            </a:r>
            <a:r>
              <a:rPr lang="en-US" altLang="en-US" sz="2800" smtClean="0"/>
              <a:t>“</a:t>
            </a:r>
            <a:r>
              <a:rPr lang="en-US" sz="2800" smtClean="0"/>
              <a:t>latitude</a:t>
            </a:r>
            <a:r>
              <a:rPr lang="en-US" altLang="en-US" sz="2800" smtClean="0"/>
              <a:t>”</a:t>
            </a:r>
            <a:r>
              <a:rPr lang="en-US" sz="2800" smtClean="0"/>
              <a:t> pattern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raw (+) correlation with government spending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zero or negative partial correlation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budget examples (controlling for GDP per cap. &amp; communism):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SS: Spain vs Italy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democracies spend the same fr of GDP on: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education, health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pensions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nonpension social spending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democracies have the same corporate tax rates, and propensity to cap payroll taxes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democracies have flatter personal income taxes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democracies spend smaller fr of GDP on military, and have about the same amount less collected in taxes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1" descr="Screen Shot 2014-09-20 at 9.17.13 P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sz="2800" smtClean="0"/>
              <a:t>Relations with Democracy (cont</a:t>
            </a:r>
            <a:r>
              <a:rPr lang="en-US" altLang="en-US" sz="2800" smtClean="0"/>
              <a:t>’</a:t>
            </a:r>
            <a:r>
              <a:rPr lang="en-US" sz="2800" smtClean="0"/>
              <a:t>d)</a:t>
            </a:r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82000" cy="5943600"/>
          </a:xfrm>
        </p:spPr>
        <p:txBody>
          <a:bodyPr/>
          <a:lstStyle/>
          <a:p>
            <a:pPr eaLnBrk="1" hangingPunct="1"/>
            <a:r>
              <a:rPr lang="en-US" smtClean="0"/>
              <a:t>political regulation examples (controlling for GDP per cap. &amp; communism):</a:t>
            </a:r>
          </a:p>
          <a:p>
            <a:pPr lvl="1" eaLnBrk="1" hangingPunct="1"/>
            <a:r>
              <a:rPr lang="en-US" smtClean="0"/>
              <a:t>democracies torture and execute less</a:t>
            </a:r>
          </a:p>
          <a:p>
            <a:pPr lvl="1" eaLnBrk="1" hangingPunct="1"/>
            <a:r>
              <a:rPr lang="en-US" smtClean="0"/>
              <a:t>democracies censor less</a:t>
            </a:r>
          </a:p>
          <a:p>
            <a:pPr lvl="1" eaLnBrk="1" hangingPunct="1"/>
            <a:r>
              <a:rPr lang="en-US" smtClean="0"/>
              <a:t>democracies regulate religion less (?)</a:t>
            </a:r>
          </a:p>
          <a:p>
            <a:pPr lvl="1" eaLnBrk="1" hangingPunct="1"/>
            <a:r>
              <a:rPr lang="en-US" smtClean="0"/>
              <a:t>democracies regulate trade more (?)</a:t>
            </a:r>
          </a:p>
          <a:p>
            <a:pPr eaLnBrk="1" hangingPunct="1"/>
            <a:r>
              <a:rPr lang="en-US" smtClean="0"/>
              <a:t>military examples</a:t>
            </a:r>
          </a:p>
          <a:p>
            <a:pPr lvl="1" eaLnBrk="1" hangingPunct="1"/>
            <a:r>
              <a:rPr lang="en-US" smtClean="0"/>
              <a:t>democracies spend smaller fr of GDP on military (and have about the same amount less collected in taxes)</a:t>
            </a:r>
          </a:p>
          <a:p>
            <a:pPr lvl="1" eaLnBrk="1" hangingPunct="1"/>
            <a:r>
              <a:rPr lang="en-US" smtClean="0"/>
              <a:t>democracies equally likely to draft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bldLvl="2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z="2800" smtClean="0"/>
              <a:t>Regulation over Time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measures of regulation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revenue-analogue measure: private cost of compliance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tax rate equivalent: wedge between supply and demand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number of regulators employed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number of regulations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number of pages of regulations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how to normalize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population?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GNP?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using </a:t>
            </a:r>
            <a:r>
              <a:rPr lang="en-US" sz="2000" smtClean="0">
                <a:hlinkClick r:id="rId3" action="ppaction://hlinkfile"/>
              </a:rPr>
              <a:t>cross-state</a:t>
            </a:r>
            <a:r>
              <a:rPr lang="en-US" sz="2000" smtClean="0"/>
              <a:t> measures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Has federal regulation grown less than taxes?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depends on the </a:t>
            </a:r>
            <a:r>
              <a:rPr lang="en-US" sz="2400" smtClean="0">
                <a:hlinkClick r:id="rId4" action="ppaction://hlinkfile"/>
              </a:rPr>
              <a:t>measure</a:t>
            </a: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hlinkClick r:id="rId5" action="ppaction://hlinkfile"/>
              </a:rPr>
              <a:t>labor regulation</a:t>
            </a:r>
            <a:r>
              <a:rPr lang="en-US" sz="2800" smtClean="0"/>
              <a:t> (more later in the quarter)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2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 smtClean="0"/>
              <a:t>Regulation Across Countries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Product Market Regulation (</a:t>
            </a:r>
            <a:r>
              <a:rPr lang="en-US" sz="2800" dirty="0" smtClean="0">
                <a:hlinkClick r:id="rId3" action="ppaction://hlinkfile"/>
              </a:rPr>
              <a:t>OECD study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state ownership and involvement in business operation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barriers to competition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barriers to trade and investment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regulatory and administrative opacity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administrative burdens on startup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Employment Protection Regulation (anti-dismissal) (</a:t>
            </a:r>
            <a:r>
              <a:rPr lang="en-US" sz="2800" dirty="0" smtClean="0">
                <a:hlinkClick r:id="rId3" action="ppaction://hlinkfile"/>
              </a:rPr>
              <a:t>OECD study</a:t>
            </a:r>
            <a:r>
              <a:rPr lang="en-US" sz="2800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procedural inconveniences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length of notice period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severance pay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consequences for </a:t>
            </a:r>
            <a:r>
              <a:rPr lang="en-US" altLang="en-US" sz="2400" dirty="0" smtClean="0"/>
              <a:t>“</a:t>
            </a:r>
            <a:r>
              <a:rPr lang="en-US" sz="2400" dirty="0" smtClean="0"/>
              <a:t>unfair</a:t>
            </a:r>
            <a:r>
              <a:rPr lang="en-US" altLang="en-US" sz="2400" dirty="0" smtClean="0"/>
              <a:t>”</a:t>
            </a:r>
            <a:r>
              <a:rPr lang="en-US" sz="2400" dirty="0" smtClean="0"/>
              <a:t> dismissal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Shleifer</a:t>
            </a:r>
            <a:r>
              <a:rPr lang="en-US" sz="2800" dirty="0" smtClean="0"/>
              <a:t>/World Bank group.  British legal origin!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securities laws			– tenant eviction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business entry procedures	– labor laws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1" y="304800"/>
            <a:ext cx="9290868" cy="632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6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817"/>
            <a:ext cx="9143999" cy="622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4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Z:\SkyDrive\quicktrans\Screen Shot 2015-01-13 at 9.08.05 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" y="-34159"/>
            <a:ext cx="9033641" cy="692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 descr="Screen Shot 2014-09-22 at 1.10.22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8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TextBox 2"/>
          <p:cNvSpPr txBox="1">
            <a:spLocks noChangeArrowheads="1"/>
          </p:cNvSpPr>
          <p:nvPr/>
        </p:nvSpPr>
        <p:spPr bwMode="auto">
          <a:xfrm>
            <a:off x="0" y="5486400"/>
            <a:ext cx="302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/>
              <a:t>Source: Besley and Persson.  2013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" descr="Screen Shot 2014-09-20 at 1.49.20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 descr="Screen Shot 2014-09-20 at 1.51.28 P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9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">
      <a:dk1>
        <a:srgbClr val="000000"/>
      </a:dk1>
      <a:lt1>
        <a:srgbClr val="FFFFFF"/>
      </a:lt1>
      <a:dk2>
        <a:srgbClr val="3399FF"/>
      </a:dk2>
      <a:lt2>
        <a:srgbClr val="FFFF00"/>
      </a:lt2>
      <a:accent1>
        <a:srgbClr val="FF9900"/>
      </a:accent1>
      <a:accent2>
        <a:srgbClr val="00FFFF"/>
      </a:accent2>
      <a:accent3>
        <a:srgbClr val="ADC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8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9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0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2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4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5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6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7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8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9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0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1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Default Desig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1536</Words>
  <Application>Microsoft Office PowerPoint</Application>
  <PresentationFormat>On-screen Show (4:3)</PresentationFormat>
  <Paragraphs>297</Paragraphs>
  <Slides>68</Slides>
  <Notes>60</Notes>
  <HiddenSlides>2</HiddenSlides>
  <MMClips>0</MMClips>
  <ScaleCrop>false</ScaleCrop>
  <HeadingPairs>
    <vt:vector size="6" baseType="variant">
      <vt:variant>
        <vt:lpstr>Theme</vt:lpstr>
      </vt:variant>
      <vt:variant>
        <vt:i4>21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90" baseType="lpstr"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13_Default Design</vt:lpstr>
      <vt:lpstr>14_Default Design</vt:lpstr>
      <vt:lpstr>15_Default Design</vt:lpstr>
      <vt:lpstr>17_Default Design</vt:lpstr>
      <vt:lpstr>18_Default Design</vt:lpstr>
      <vt:lpstr>19_Default Design</vt:lpstr>
      <vt:lpstr>20_Default Design</vt:lpstr>
      <vt:lpstr>22_Default Design</vt:lpstr>
      <vt:lpstr>12_Default Design</vt:lpstr>
      <vt:lpstr>Chart</vt:lpstr>
      <vt:lpstr>Public Sector Economics</vt:lpstr>
      <vt:lpstr>Very Common Areas of Nearly Total Public Monopoly</vt:lpstr>
      <vt:lpstr>Measuring the Size of Government</vt:lpstr>
      <vt:lpstr>PowerPoint Presentation</vt:lpstr>
      <vt:lpstr>PowerPoint Presentation</vt:lpstr>
      <vt:lpstr>Long-Term Government Growth in 7 countries (Mitchell, B.R.  International Historical Statistics)</vt:lpstr>
      <vt:lpstr>PowerPoint Presentation</vt:lpstr>
      <vt:lpstr>PowerPoint Presentation</vt:lpstr>
      <vt:lpstr>PowerPoint Presentation</vt:lpstr>
      <vt:lpstr>Long-Term Government Growth in 7 countries (Mitchell, B.R.  International Historical Statistics)</vt:lpstr>
      <vt:lpstr>PowerPoint Presentation</vt:lpstr>
      <vt:lpstr>PowerPoint Presentation</vt:lpstr>
      <vt:lpstr>PowerPoint Presentation</vt:lpstr>
      <vt:lpstr>Long-Term Government Growth in 7 countries (Mitchell, B.R.  International Historical Statistics)</vt:lpstr>
      <vt:lpstr>PowerPoint Presentation</vt:lpstr>
      <vt:lpstr>PowerPoint Presentation</vt:lpstr>
      <vt:lpstr>PowerPoint Presentation</vt:lpstr>
      <vt:lpstr>Confusing government spending with purchases</vt:lpstr>
      <vt:lpstr>Regional Differences in Public Spending (I.M.F.  Government Finance Statistics)</vt:lpstr>
      <vt:lpstr>PowerPoint Presentation</vt:lpstr>
      <vt:lpstr>PowerPoint Presentation</vt:lpstr>
      <vt:lpstr>Regional Differences in Public Spending (O.E.C.D.  Social Expenditure Database)</vt:lpstr>
      <vt:lpstr>The Prevalence of Wage and Wage-like Taxes</vt:lpstr>
      <vt:lpstr>PowerPoint Presentation</vt:lpstr>
      <vt:lpstr>The Composition of Taxes in the United States</vt:lpstr>
      <vt:lpstr>The Composition of Taxes in OECD Countries</vt:lpstr>
      <vt:lpstr>The Composition of Taxes in Germany </vt:lpstr>
      <vt:lpstr>The Composition of Taxes in Japan</vt:lpstr>
      <vt:lpstr>The Composition of Taxes in S. Korea </vt:lpstr>
      <vt:lpstr>The Composition of Taxes in Spain</vt:lpstr>
      <vt:lpstr>The Composition of Taxes in Turkey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Social Security Across Countries</vt:lpstr>
      <vt:lpstr>PowerPoint Presentation</vt:lpstr>
      <vt:lpstr>Employment vs Earnings Tests</vt:lpstr>
      <vt:lpstr>Variations on the Employment Test</vt:lpstr>
      <vt:lpstr>Variations on the Employment Test</vt:lpstr>
      <vt:lpstr>PowerPoint Presentation</vt:lpstr>
      <vt:lpstr>How does elderly’s population slice compare to its group-income slice?</vt:lpstr>
      <vt:lpstr>PowerPoint Presentation</vt:lpstr>
      <vt:lpstr>PowerPoint Presentation</vt:lpstr>
      <vt:lpstr>PowerPoint Presentation</vt:lpstr>
      <vt:lpstr>Capital Taxation Over Time</vt:lpstr>
      <vt:lpstr>Measuring “the” capital income tax rate</vt:lpstr>
      <vt:lpstr>Sources of Measured Corporate Rate Changes</vt:lpstr>
      <vt:lpstr>PowerPoint Presentation</vt:lpstr>
      <vt:lpstr>PowerPoint Presentation</vt:lpstr>
      <vt:lpstr>Relations with Democracy</vt:lpstr>
      <vt:lpstr>PowerPoint Presentation</vt:lpstr>
      <vt:lpstr>PowerPoint Presentation</vt:lpstr>
      <vt:lpstr>PowerPoint Presentation</vt:lpstr>
      <vt:lpstr>PowerPoint Presentation</vt:lpstr>
      <vt:lpstr>Relations with Democracy</vt:lpstr>
      <vt:lpstr>PowerPoint Presentation</vt:lpstr>
      <vt:lpstr>PowerPoint Presentation</vt:lpstr>
      <vt:lpstr>Relations with Democracy</vt:lpstr>
      <vt:lpstr>PowerPoint Presentation</vt:lpstr>
      <vt:lpstr>Relations with Democracy (cont’d)</vt:lpstr>
      <vt:lpstr>Regulation over Time</vt:lpstr>
      <vt:lpstr>Regulation Across Countries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B. Mulligan</dc:creator>
  <cp:lastModifiedBy>Windows User</cp:lastModifiedBy>
  <cp:revision>141</cp:revision>
  <dcterms:created xsi:type="dcterms:W3CDTF">2001-05-15T00:46:14Z</dcterms:created>
  <dcterms:modified xsi:type="dcterms:W3CDTF">2015-09-24T14:45:22Z</dcterms:modified>
</cp:coreProperties>
</file>