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9" r:id="rId5"/>
    <p:sldId id="259" r:id="rId6"/>
    <p:sldId id="266" r:id="rId7"/>
    <p:sldId id="260" r:id="rId8"/>
    <p:sldId id="264" r:id="rId9"/>
    <p:sldId id="268" r:id="rId10"/>
    <p:sldId id="267" r:id="rId11"/>
    <p:sldId id="261" r:id="rId12"/>
    <p:sldId id="263"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4" d="100"/>
          <a:sy n="114" d="100"/>
        </p:scale>
        <p:origin x="-1544" y="-96"/>
      </p:cViewPr>
      <p:guideLst>
        <p:guide orient="horz" pos="2708"/>
        <p:guide pos="303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831EEF-7D88-994D-9F2D-A0069DCE1875}" type="datetimeFigureOut">
              <a:rPr lang="en-US" smtClean="0"/>
              <a:t>10/2/18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D1287-90FC-C647-ACD6-CAF9C66C8D79}" type="slidenum">
              <a:rPr lang="en-US" smtClean="0"/>
              <a:t>‹#›</a:t>
            </a:fld>
            <a:endParaRPr lang="en-US"/>
          </a:p>
        </p:txBody>
      </p:sp>
    </p:spTree>
    <p:extLst>
      <p:ext uri="{BB962C8B-B14F-4D97-AF65-F5344CB8AC3E}">
        <p14:creationId xmlns:p14="http://schemas.microsoft.com/office/powerpoint/2010/main" val="37929016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Founded by </a:t>
            </a:r>
            <a:r>
              <a:rPr lang="en-US" smtClean="0"/>
              <a:t>Stanford graduates</a:t>
            </a:r>
            <a:endParaRPr lang="en-US"/>
          </a:p>
        </p:txBody>
      </p:sp>
      <p:sp>
        <p:nvSpPr>
          <p:cNvPr id="4" name="Slide Number Placeholder 3"/>
          <p:cNvSpPr>
            <a:spLocks noGrp="1"/>
          </p:cNvSpPr>
          <p:nvPr>
            <p:ph type="sldNum" sz="quarter" idx="10"/>
          </p:nvPr>
        </p:nvSpPr>
        <p:spPr/>
        <p:txBody>
          <a:bodyPr/>
          <a:lstStyle/>
          <a:p>
            <a:fld id="{AC7D1287-90FC-C647-ACD6-CAF9C66C8D79}" type="slidenum">
              <a:rPr lang="en-US" smtClean="0"/>
              <a:t>4</a:t>
            </a:fld>
            <a:endParaRPr lang="en-US"/>
          </a:p>
        </p:txBody>
      </p:sp>
    </p:spTree>
    <p:extLst>
      <p:ext uri="{BB962C8B-B14F-4D97-AF65-F5344CB8AC3E}">
        <p14:creationId xmlns:p14="http://schemas.microsoft.com/office/powerpoint/2010/main" val="228449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a:t>
            </a:r>
            <a:r>
              <a:rPr lang="en-US" baseline="0" dirty="0" smtClean="0"/>
              <a:t> the opportunity to volunteer here in Jan 2018 during my Family Medicine rotation, and this experience is what made me initially aware of this opportunity to improve health care access for Illinoisans.</a:t>
            </a:r>
            <a:endParaRPr lang="en-US" dirty="0"/>
          </a:p>
        </p:txBody>
      </p:sp>
      <p:sp>
        <p:nvSpPr>
          <p:cNvPr id="4" name="Slide Number Placeholder 3"/>
          <p:cNvSpPr>
            <a:spLocks noGrp="1"/>
          </p:cNvSpPr>
          <p:nvPr>
            <p:ph type="sldNum" sz="quarter" idx="10"/>
          </p:nvPr>
        </p:nvSpPr>
        <p:spPr/>
        <p:txBody>
          <a:bodyPr/>
          <a:lstStyle/>
          <a:p>
            <a:fld id="{AC7D1287-90FC-C647-ACD6-CAF9C66C8D79}" type="slidenum">
              <a:rPr lang="en-US" smtClean="0"/>
              <a:t>5</a:t>
            </a:fld>
            <a:endParaRPr lang="en-US"/>
          </a:p>
        </p:txBody>
      </p:sp>
    </p:spTree>
    <p:extLst>
      <p:ext uri="{BB962C8B-B14F-4D97-AF65-F5344CB8AC3E}">
        <p14:creationId xmlns:p14="http://schemas.microsoft.com/office/powerpoint/2010/main" val="293458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Section Chief of GI at the</a:t>
            </a:r>
            <a:r>
              <a:rPr lang="en-US" baseline="0" dirty="0" smtClean="0"/>
              <a:t> University of Chicago. He is heavily involved in IBD advocacy and research.</a:t>
            </a:r>
            <a:endParaRPr lang="en-US" dirty="0"/>
          </a:p>
        </p:txBody>
      </p:sp>
      <p:sp>
        <p:nvSpPr>
          <p:cNvPr id="4" name="Slide Number Placeholder 3"/>
          <p:cNvSpPr>
            <a:spLocks noGrp="1"/>
          </p:cNvSpPr>
          <p:nvPr>
            <p:ph type="sldNum" sz="quarter" idx="10"/>
          </p:nvPr>
        </p:nvSpPr>
        <p:spPr/>
        <p:txBody>
          <a:bodyPr/>
          <a:lstStyle/>
          <a:p>
            <a:fld id="{AC7D1287-90FC-C647-ACD6-CAF9C66C8D79}" type="slidenum">
              <a:rPr lang="en-US" smtClean="0"/>
              <a:t>6</a:t>
            </a:fld>
            <a:endParaRPr lang="en-US"/>
          </a:p>
        </p:txBody>
      </p:sp>
    </p:spTree>
    <p:extLst>
      <p:ext uri="{BB962C8B-B14F-4D97-AF65-F5344CB8AC3E}">
        <p14:creationId xmlns:p14="http://schemas.microsoft.com/office/powerpoint/2010/main" val="15982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both D and R introduction</a:t>
            </a:r>
            <a:r>
              <a:rPr lang="en-US" baseline="0" dirty="0" smtClean="0"/>
              <a:t> of this bill.</a:t>
            </a:r>
            <a:endParaRPr lang="en-US" dirty="0"/>
          </a:p>
        </p:txBody>
      </p:sp>
      <p:sp>
        <p:nvSpPr>
          <p:cNvPr id="4" name="Slide Number Placeholder 3"/>
          <p:cNvSpPr>
            <a:spLocks noGrp="1"/>
          </p:cNvSpPr>
          <p:nvPr>
            <p:ph type="sldNum" sz="quarter" idx="10"/>
          </p:nvPr>
        </p:nvSpPr>
        <p:spPr/>
        <p:txBody>
          <a:bodyPr/>
          <a:lstStyle/>
          <a:p>
            <a:fld id="{AC7D1287-90FC-C647-ACD6-CAF9C66C8D79}" type="slidenum">
              <a:rPr lang="en-US" smtClean="0"/>
              <a:t>7</a:t>
            </a:fld>
            <a:endParaRPr lang="en-US"/>
          </a:p>
        </p:txBody>
      </p:sp>
    </p:spTree>
    <p:extLst>
      <p:ext uri="{BB962C8B-B14F-4D97-AF65-F5344CB8AC3E}">
        <p14:creationId xmlns:p14="http://schemas.microsoft.com/office/powerpoint/2010/main" val="118005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map of House districts</a:t>
            </a:r>
            <a:r>
              <a:rPr lang="en-US" baseline="0" dirty="0" smtClean="0"/>
              <a:t> superimposed on the locations of Rep (orange) and Senator (yellow) offices (stars), medical schools (blue), and pharmacy schools (purple)</a:t>
            </a:r>
            <a:endParaRPr lang="en-US" dirty="0"/>
          </a:p>
        </p:txBody>
      </p:sp>
      <p:sp>
        <p:nvSpPr>
          <p:cNvPr id="4" name="Slide Number Placeholder 3"/>
          <p:cNvSpPr>
            <a:spLocks noGrp="1"/>
          </p:cNvSpPr>
          <p:nvPr>
            <p:ph type="sldNum" sz="quarter" idx="10"/>
          </p:nvPr>
        </p:nvSpPr>
        <p:spPr/>
        <p:txBody>
          <a:bodyPr/>
          <a:lstStyle/>
          <a:p>
            <a:fld id="{AC7D1287-90FC-C647-ACD6-CAF9C66C8D79}" type="slidenum">
              <a:rPr lang="en-US" smtClean="0"/>
              <a:t>11</a:t>
            </a:fld>
            <a:endParaRPr lang="en-US"/>
          </a:p>
        </p:txBody>
      </p:sp>
    </p:spTree>
    <p:extLst>
      <p:ext uri="{BB962C8B-B14F-4D97-AF65-F5344CB8AC3E}">
        <p14:creationId xmlns:p14="http://schemas.microsoft.com/office/powerpoint/2010/main" val="385960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F2E75-4CE0-3A48-9E19-A9DB34ACA7B9}"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368496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F2E75-4CE0-3A48-9E19-A9DB34ACA7B9}"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20584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F2E75-4CE0-3A48-9E19-A9DB34ACA7B9}"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237466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F2E75-4CE0-3A48-9E19-A9DB34ACA7B9}"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52480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F2E75-4CE0-3A48-9E19-A9DB34ACA7B9}"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224615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EF2E75-4CE0-3A48-9E19-A9DB34ACA7B9}"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11756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F2E75-4CE0-3A48-9E19-A9DB34ACA7B9}" type="datetimeFigureOut">
              <a:rPr lang="en-US" smtClean="0"/>
              <a:t>10/1/18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227569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F2E75-4CE0-3A48-9E19-A9DB34ACA7B9}" type="datetimeFigureOut">
              <a:rPr lang="en-US" smtClean="0"/>
              <a:t>10/1/18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88774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F2E75-4CE0-3A48-9E19-A9DB34ACA7B9}" type="datetimeFigureOut">
              <a:rPr lang="en-US" smtClean="0"/>
              <a:t>10/1/18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8849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F2E75-4CE0-3A48-9E19-A9DB34ACA7B9}"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228435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F2E75-4CE0-3A48-9E19-A9DB34ACA7B9}"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00852-FC85-AF4A-8A4F-A6A525EBE2DB}" type="slidenum">
              <a:rPr lang="en-US" smtClean="0"/>
              <a:t>‹#›</a:t>
            </a:fld>
            <a:endParaRPr lang="en-US"/>
          </a:p>
        </p:txBody>
      </p:sp>
    </p:spTree>
    <p:extLst>
      <p:ext uri="{BB962C8B-B14F-4D97-AF65-F5344CB8AC3E}">
        <p14:creationId xmlns:p14="http://schemas.microsoft.com/office/powerpoint/2010/main" val="40022385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F2E75-4CE0-3A48-9E19-A9DB34ACA7B9}" type="datetimeFigureOut">
              <a:rPr lang="en-US" smtClean="0"/>
              <a:t>10/1/18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00852-FC85-AF4A-8A4F-A6A525EBE2DB}" type="slidenum">
              <a:rPr lang="en-US" smtClean="0"/>
              <a:t>‹#›</a:t>
            </a:fld>
            <a:endParaRPr lang="en-US"/>
          </a:p>
        </p:txBody>
      </p:sp>
    </p:spTree>
    <p:extLst>
      <p:ext uri="{BB962C8B-B14F-4D97-AF65-F5344CB8AC3E}">
        <p14:creationId xmlns:p14="http://schemas.microsoft.com/office/powerpoint/2010/main" val="334645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Alan.L.Hutchison@gmail.com" TargetMode="Externa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Prescription Drug Repositories</a:t>
            </a:r>
            <a:endParaRPr lang="en-US" dirty="0"/>
          </a:p>
        </p:txBody>
      </p:sp>
      <p:sp>
        <p:nvSpPr>
          <p:cNvPr id="3" name="Subtitle 2"/>
          <p:cNvSpPr>
            <a:spLocks noGrp="1"/>
          </p:cNvSpPr>
          <p:nvPr>
            <p:ph type="subTitle" idx="1"/>
          </p:nvPr>
        </p:nvSpPr>
        <p:spPr/>
        <p:txBody>
          <a:bodyPr/>
          <a:lstStyle/>
          <a:p>
            <a:r>
              <a:rPr lang="en-US" dirty="0" smtClean="0"/>
              <a:t>Alan L. Hutchison, Ph.D.</a:t>
            </a:r>
          </a:p>
          <a:p>
            <a:r>
              <a:rPr lang="en-US" dirty="0" smtClean="0"/>
              <a:t>M.D. Candidate, 2019</a:t>
            </a:r>
          </a:p>
        </p:txBody>
      </p:sp>
    </p:spTree>
    <p:extLst>
      <p:ext uri="{BB962C8B-B14F-4D97-AF65-F5344CB8AC3E}">
        <p14:creationId xmlns:p14="http://schemas.microsoft.com/office/powerpoint/2010/main" val="8858342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4" name="TextBox 3"/>
          <p:cNvSpPr txBox="1"/>
          <p:nvPr/>
        </p:nvSpPr>
        <p:spPr>
          <a:xfrm>
            <a:off x="457201" y="1615285"/>
            <a:ext cx="8229600" cy="5509200"/>
          </a:xfrm>
          <a:prstGeom prst="rect">
            <a:avLst/>
          </a:prstGeom>
          <a:noFill/>
        </p:spPr>
        <p:txBody>
          <a:bodyPr wrap="square" rtlCol="0">
            <a:spAutoFit/>
          </a:bodyPr>
          <a:lstStyle/>
          <a:p>
            <a:pPr marL="342900" indent="-342900">
              <a:buAutoNum type="arabicPeriod"/>
            </a:pPr>
            <a:r>
              <a:rPr lang="en-US" sz="3200" dirty="0" smtClean="0"/>
              <a:t>Quantify the magnitude of the problem in Illinois</a:t>
            </a:r>
          </a:p>
          <a:p>
            <a:pPr marL="342900" indent="-342900">
              <a:buAutoNum type="arabicPeriod"/>
            </a:pPr>
            <a:r>
              <a:rPr lang="en-US" sz="3200" dirty="0" smtClean="0"/>
              <a:t>Recruit peer medical and pharmacy schools and free clinics to advocate </a:t>
            </a:r>
          </a:p>
          <a:p>
            <a:pPr marL="342900" indent="-342900">
              <a:buAutoNum type="arabicPeriod"/>
            </a:pPr>
            <a:r>
              <a:rPr lang="en-US" sz="3200" dirty="0" smtClean="0"/>
              <a:t>Recruit Physician Professional Societies, Patient Advocacy Societies, and local governmental institutions to participate</a:t>
            </a:r>
          </a:p>
          <a:p>
            <a:pPr marL="342900" indent="-342900">
              <a:buAutoNum type="arabicPeriod"/>
            </a:pPr>
            <a:r>
              <a:rPr lang="en-US" sz="3200" dirty="0" smtClean="0"/>
              <a:t>Petition legislators to pick up this issue</a:t>
            </a:r>
          </a:p>
          <a:p>
            <a:pPr marL="342900" indent="-342900">
              <a:buAutoNum type="arabicPeriod"/>
            </a:pPr>
            <a:r>
              <a:rPr lang="en-US" sz="3200" dirty="0" smtClean="0"/>
              <a:t>Raise awareness</a:t>
            </a:r>
          </a:p>
          <a:p>
            <a:r>
              <a:rPr lang="mr-IN" sz="2200" b="1" dirty="0" smtClean="0"/>
              <a:t>…</a:t>
            </a:r>
            <a:endParaRPr lang="en-US" sz="2200" b="1" dirty="0" smtClean="0"/>
          </a:p>
          <a:p>
            <a:r>
              <a:rPr lang="en-US" sz="3200" dirty="0" smtClean="0"/>
              <a:t>N. Get this bill passed</a:t>
            </a:r>
            <a:endParaRPr lang="en-US" sz="3200" dirty="0"/>
          </a:p>
        </p:txBody>
      </p:sp>
    </p:spTree>
    <p:extLst>
      <p:ext uri="{BB962C8B-B14F-4D97-AF65-F5344CB8AC3E}">
        <p14:creationId xmlns:p14="http://schemas.microsoft.com/office/powerpoint/2010/main" val="483556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pic>
        <p:nvPicPr>
          <p:cNvPr id="3" name="Picture 2" descr="Screen Shot 2018-10-02 at 1.11.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8" y="1333236"/>
            <a:ext cx="7662243" cy="5186749"/>
          </a:xfrm>
          <a:prstGeom prst="rect">
            <a:avLst/>
          </a:prstGeom>
        </p:spPr>
      </p:pic>
    </p:spTree>
    <p:extLst>
      <p:ext uri="{BB962C8B-B14F-4D97-AF65-F5344CB8AC3E}">
        <p14:creationId xmlns:p14="http://schemas.microsoft.com/office/powerpoint/2010/main" val="25207870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advocacy?</a:t>
            </a:r>
            <a:endParaRPr lang="en-US" dirty="0"/>
          </a:p>
        </p:txBody>
      </p:sp>
      <p:sp>
        <p:nvSpPr>
          <p:cNvPr id="3" name="TextBox 2"/>
          <p:cNvSpPr txBox="1"/>
          <p:nvPr/>
        </p:nvSpPr>
        <p:spPr>
          <a:xfrm>
            <a:off x="368072" y="1626425"/>
            <a:ext cx="4009379" cy="4524316"/>
          </a:xfrm>
          <a:prstGeom prst="rect">
            <a:avLst/>
          </a:prstGeom>
          <a:noFill/>
        </p:spPr>
        <p:txBody>
          <a:bodyPr wrap="square" rtlCol="0">
            <a:spAutoFit/>
          </a:bodyPr>
          <a:lstStyle/>
          <a:p>
            <a:r>
              <a:rPr lang="en-US" sz="3600" dirty="0" smtClean="0"/>
              <a:t>“But Alan, why not just change the system so that everyone can afford medications, and we don’t need to do this donation thing?” -Tiffany</a:t>
            </a:r>
            <a:endParaRPr lang="en-US" sz="3600" dirty="0"/>
          </a:p>
        </p:txBody>
      </p:sp>
      <p:sp>
        <p:nvSpPr>
          <p:cNvPr id="4" name="TextBox 3"/>
          <p:cNvSpPr txBox="1"/>
          <p:nvPr/>
        </p:nvSpPr>
        <p:spPr>
          <a:xfrm>
            <a:off x="4846348" y="1626425"/>
            <a:ext cx="4297652" cy="3970318"/>
          </a:xfrm>
          <a:prstGeom prst="rect">
            <a:avLst/>
          </a:prstGeom>
          <a:noFill/>
        </p:spPr>
        <p:txBody>
          <a:bodyPr wrap="square" rtlCol="0">
            <a:spAutoFit/>
          </a:bodyPr>
          <a:lstStyle/>
          <a:p>
            <a:pPr marL="457200" indent="-457200">
              <a:buAutoNum type="arabicPeriod"/>
            </a:pPr>
            <a:r>
              <a:rPr lang="en-US" sz="3600" dirty="0" smtClean="0"/>
              <a:t>Local</a:t>
            </a:r>
          </a:p>
          <a:p>
            <a:pPr marL="457200" indent="-457200">
              <a:buAutoNum type="arabicPeriod"/>
            </a:pPr>
            <a:r>
              <a:rPr lang="en-US" sz="3600" dirty="0" smtClean="0"/>
              <a:t>E</a:t>
            </a:r>
            <a:r>
              <a:rPr lang="en-US" sz="3600" dirty="0" smtClean="0"/>
              <a:t>vidence of success in other states </a:t>
            </a:r>
          </a:p>
          <a:p>
            <a:pPr marL="457200" indent="-457200">
              <a:buAutoNum type="arabicPeriod"/>
            </a:pPr>
            <a:r>
              <a:rPr lang="en-US" sz="3600" dirty="0" smtClean="0"/>
              <a:t>Bipartisan</a:t>
            </a:r>
          </a:p>
          <a:p>
            <a:pPr marL="457200" indent="-457200">
              <a:buAutoNum type="arabicPeriod"/>
            </a:pPr>
            <a:r>
              <a:rPr lang="en-US" sz="3600" dirty="0" smtClean="0"/>
              <a:t>Cost-saving</a:t>
            </a:r>
          </a:p>
          <a:p>
            <a:pPr marL="457200" indent="-457200">
              <a:buAutoNum type="arabicPeriod"/>
            </a:pPr>
            <a:r>
              <a:rPr lang="en-US" sz="3600" dirty="0" smtClean="0"/>
              <a:t>Manageable</a:t>
            </a:r>
          </a:p>
          <a:p>
            <a:pPr marL="457200" indent="-457200">
              <a:buAutoNum type="arabicPeriod"/>
            </a:pPr>
            <a:r>
              <a:rPr lang="en-US" sz="3600" dirty="0" smtClean="0"/>
              <a:t>Personal</a:t>
            </a:r>
          </a:p>
        </p:txBody>
      </p:sp>
    </p:spTree>
    <p:extLst>
      <p:ext uri="{BB962C8B-B14F-4D97-AF65-F5344CB8AC3E}">
        <p14:creationId xmlns:p14="http://schemas.microsoft.com/office/powerpoint/2010/main" val="3151604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Me</a:t>
            </a:r>
            <a:endParaRPr lang="en-US" dirty="0"/>
          </a:p>
        </p:txBody>
      </p:sp>
      <p:sp>
        <p:nvSpPr>
          <p:cNvPr id="3" name="TextBox 2"/>
          <p:cNvSpPr txBox="1"/>
          <p:nvPr/>
        </p:nvSpPr>
        <p:spPr>
          <a:xfrm>
            <a:off x="334231" y="1417638"/>
            <a:ext cx="4483832" cy="3539430"/>
          </a:xfrm>
          <a:prstGeom prst="rect">
            <a:avLst/>
          </a:prstGeom>
          <a:noFill/>
        </p:spPr>
        <p:txBody>
          <a:bodyPr wrap="square" rtlCol="0">
            <a:spAutoFit/>
          </a:bodyPr>
          <a:lstStyle/>
          <a:p>
            <a:r>
              <a:rPr lang="en-US" sz="3200" dirty="0" smtClean="0">
                <a:hlinkClick r:id="rId2"/>
              </a:rPr>
              <a:t>Alan L Hutchison @gmail.com</a:t>
            </a:r>
            <a:endParaRPr lang="en-US" sz="3200" dirty="0" smtClean="0"/>
          </a:p>
          <a:p>
            <a:r>
              <a:rPr lang="en-US" sz="3200" dirty="0" smtClean="0"/>
              <a:t>@</a:t>
            </a:r>
            <a:r>
              <a:rPr lang="en-US" sz="3200" dirty="0" err="1" smtClean="0"/>
              <a:t>alan</a:t>
            </a:r>
            <a:r>
              <a:rPr lang="en-US" sz="3200" dirty="0" smtClean="0"/>
              <a:t> l </a:t>
            </a:r>
            <a:r>
              <a:rPr lang="en-US" sz="3200" dirty="0" err="1" smtClean="0"/>
              <a:t>hutchison</a:t>
            </a:r>
            <a:endParaRPr lang="en-US" sz="3200" dirty="0" smtClean="0"/>
          </a:p>
          <a:p>
            <a:endParaRPr lang="en-US" sz="3200" dirty="0" smtClean="0"/>
          </a:p>
          <a:p>
            <a:r>
              <a:rPr lang="en-US" sz="3200" dirty="0" smtClean="0"/>
              <a:t>Google: </a:t>
            </a:r>
          </a:p>
          <a:p>
            <a:r>
              <a:rPr lang="en-US" sz="3200" dirty="0" err="1" smtClean="0"/>
              <a:t>alan</a:t>
            </a:r>
            <a:r>
              <a:rPr lang="en-US" sz="3200" dirty="0" smtClean="0"/>
              <a:t> </a:t>
            </a:r>
            <a:r>
              <a:rPr lang="en-US" sz="3200" dirty="0" err="1" smtClean="0"/>
              <a:t>hutchison</a:t>
            </a:r>
            <a:r>
              <a:rPr lang="en-US" sz="3200" dirty="0" smtClean="0"/>
              <a:t> </a:t>
            </a:r>
            <a:r>
              <a:rPr lang="en-US" sz="3200" dirty="0" err="1" smtClean="0"/>
              <a:t>uchicago</a:t>
            </a:r>
            <a:r>
              <a:rPr lang="en-US" sz="3200" dirty="0" smtClean="0"/>
              <a:t> </a:t>
            </a:r>
          </a:p>
          <a:p>
            <a:endParaRPr lang="en-US" sz="3200" dirty="0"/>
          </a:p>
        </p:txBody>
      </p:sp>
      <p:sp>
        <p:nvSpPr>
          <p:cNvPr id="4" name="TextBox 3"/>
          <p:cNvSpPr txBox="1"/>
          <p:nvPr/>
        </p:nvSpPr>
        <p:spPr>
          <a:xfrm>
            <a:off x="4578964" y="1417638"/>
            <a:ext cx="4565036" cy="4031873"/>
          </a:xfrm>
          <a:prstGeom prst="rect">
            <a:avLst/>
          </a:prstGeom>
          <a:noFill/>
        </p:spPr>
        <p:txBody>
          <a:bodyPr wrap="square" rtlCol="0">
            <a:spAutoFit/>
          </a:bodyPr>
          <a:lstStyle/>
          <a:p>
            <a:r>
              <a:rPr lang="en-US" sz="3200" dirty="0" smtClean="0"/>
              <a:t>(Hutch-is-on, </a:t>
            </a:r>
          </a:p>
          <a:p>
            <a:r>
              <a:rPr lang="en-US" sz="3200" dirty="0"/>
              <a:t>n</a:t>
            </a:r>
            <a:r>
              <a:rPr lang="en-US" sz="3200" dirty="0" smtClean="0"/>
              <a:t>ot Hutch-in-son)</a:t>
            </a:r>
          </a:p>
          <a:p>
            <a:endParaRPr lang="en-US" sz="3200" dirty="0"/>
          </a:p>
          <a:p>
            <a:endParaRPr lang="en-US" sz="3200" dirty="0" smtClean="0"/>
          </a:p>
          <a:p>
            <a:r>
              <a:rPr lang="en-US" sz="3200" dirty="0" smtClean="0"/>
              <a:t>(fun fact:  </a:t>
            </a:r>
          </a:p>
          <a:p>
            <a:r>
              <a:rPr lang="en-US" sz="3200" dirty="0" err="1" smtClean="0"/>
              <a:t>alan</a:t>
            </a:r>
            <a:r>
              <a:rPr lang="en-US" sz="3200" dirty="0" smtClean="0"/>
              <a:t> </a:t>
            </a:r>
            <a:r>
              <a:rPr lang="en-US" sz="3200" dirty="0" err="1" smtClean="0"/>
              <a:t>hutchinson</a:t>
            </a:r>
            <a:r>
              <a:rPr lang="en-US" sz="3200" dirty="0" smtClean="0"/>
              <a:t> </a:t>
            </a:r>
            <a:r>
              <a:rPr lang="en-US" sz="3200" dirty="0" err="1" smtClean="0"/>
              <a:t>uchicago</a:t>
            </a:r>
            <a:r>
              <a:rPr lang="en-US" sz="3200" dirty="0" smtClean="0"/>
              <a:t> </a:t>
            </a:r>
          </a:p>
          <a:p>
            <a:r>
              <a:rPr lang="en-US" sz="3200" dirty="0" smtClean="0"/>
              <a:t>will work too)</a:t>
            </a:r>
          </a:p>
          <a:p>
            <a:endParaRPr lang="en-US" sz="3200" dirty="0"/>
          </a:p>
        </p:txBody>
      </p:sp>
      <p:pic>
        <p:nvPicPr>
          <p:cNvPr id="5" name="Picture 4" descr="Screen Shot 2018-10-02 at 1.23.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600778"/>
            <a:ext cx="3551361" cy="2257222"/>
          </a:xfrm>
          <a:prstGeom prst="rect">
            <a:avLst/>
          </a:prstGeom>
        </p:spPr>
      </p:pic>
    </p:spTree>
    <p:extLst>
      <p:ext uri="{BB962C8B-B14F-4D97-AF65-F5344CB8AC3E}">
        <p14:creationId xmlns:p14="http://schemas.microsoft.com/office/powerpoint/2010/main" val="20056500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What happens to medications when patients change regimens or pass away?</a:t>
            </a:r>
            <a:endParaRPr lang="en-US" dirty="0"/>
          </a:p>
        </p:txBody>
      </p:sp>
      <p:sp>
        <p:nvSpPr>
          <p:cNvPr id="4" name="Rectangle 3"/>
          <p:cNvSpPr/>
          <p:nvPr/>
        </p:nvSpPr>
        <p:spPr>
          <a:xfrm>
            <a:off x="159884" y="2251859"/>
            <a:ext cx="4329951" cy="1477328"/>
          </a:xfrm>
          <a:prstGeom prst="rect">
            <a:avLst/>
          </a:prstGeom>
        </p:spPr>
        <p:txBody>
          <a:bodyPr wrap="square">
            <a:spAutoFit/>
          </a:bodyPr>
          <a:lstStyle/>
          <a:p>
            <a:r>
              <a:rPr lang="en-US" dirty="0" smtClean="0"/>
              <a:t>“It would not surprise me if as much as 20 percent of the medications we receive we end up having to destroy,” </a:t>
            </a:r>
            <a:r>
              <a:rPr lang="mr-IN" dirty="0" smtClean="0"/>
              <a:t>–</a:t>
            </a:r>
            <a:r>
              <a:rPr lang="en-US" dirty="0" smtClean="0"/>
              <a:t> Mark </a:t>
            </a:r>
            <a:r>
              <a:rPr lang="en-US" dirty="0" err="1" smtClean="0"/>
              <a:t>Coggins</a:t>
            </a:r>
            <a:r>
              <a:rPr lang="en-US" dirty="0" smtClean="0"/>
              <a:t>, </a:t>
            </a:r>
            <a:r>
              <a:rPr lang="en-US" dirty="0" err="1" smtClean="0"/>
              <a:t>Diversicare</a:t>
            </a:r>
            <a:r>
              <a:rPr lang="en-US" dirty="0" smtClean="0"/>
              <a:t>, Chain of 70+ nursing homes across 10 states</a:t>
            </a:r>
            <a:endParaRPr lang="en-US" dirty="0"/>
          </a:p>
        </p:txBody>
      </p:sp>
      <p:sp>
        <p:nvSpPr>
          <p:cNvPr id="5" name="Rectangle 4"/>
          <p:cNvSpPr/>
          <p:nvPr/>
        </p:nvSpPr>
        <p:spPr>
          <a:xfrm>
            <a:off x="4827237" y="2250462"/>
            <a:ext cx="3885047" cy="1477328"/>
          </a:xfrm>
          <a:prstGeom prst="rect">
            <a:avLst/>
          </a:prstGeom>
        </p:spPr>
        <p:txBody>
          <a:bodyPr wrap="square">
            <a:spAutoFit/>
          </a:bodyPr>
          <a:lstStyle/>
          <a:p>
            <a:r>
              <a:rPr lang="en-US" dirty="0" smtClean="0"/>
              <a:t>Colorado officials have said the state’s 220 long-term care facilities throw away a whopping 17.5 tons of potentially reusable drugs every year, with a price tag of about $10 million.</a:t>
            </a:r>
            <a:endParaRPr lang="en-US" dirty="0"/>
          </a:p>
        </p:txBody>
      </p:sp>
      <p:sp>
        <p:nvSpPr>
          <p:cNvPr id="6" name="Rectangle 5"/>
          <p:cNvSpPr/>
          <p:nvPr/>
        </p:nvSpPr>
        <p:spPr>
          <a:xfrm>
            <a:off x="3190550" y="4460081"/>
            <a:ext cx="3273373" cy="1477328"/>
          </a:xfrm>
          <a:prstGeom prst="rect">
            <a:avLst/>
          </a:prstGeom>
        </p:spPr>
        <p:txBody>
          <a:bodyPr wrap="square">
            <a:spAutoFit/>
          </a:bodyPr>
          <a:lstStyle/>
          <a:p>
            <a:r>
              <a:rPr lang="en-US" dirty="0" smtClean="0"/>
              <a:t> The Environmental Protection Agency estimated in 2015 that about 740 tons of drugs are wasted by nursing homes each year.</a:t>
            </a:r>
            <a:endParaRPr lang="en-US" dirty="0"/>
          </a:p>
        </p:txBody>
      </p:sp>
      <p:sp>
        <p:nvSpPr>
          <p:cNvPr id="8" name="Rectangle 7"/>
          <p:cNvSpPr/>
          <p:nvPr/>
        </p:nvSpPr>
        <p:spPr>
          <a:xfrm>
            <a:off x="0" y="6368476"/>
            <a:ext cx="9144000" cy="369332"/>
          </a:xfrm>
          <a:prstGeom prst="rect">
            <a:avLst/>
          </a:prstGeom>
        </p:spPr>
        <p:txBody>
          <a:bodyPr wrap="square">
            <a:spAutoFit/>
          </a:bodyPr>
          <a:lstStyle/>
          <a:p>
            <a:r>
              <a:rPr lang="en-US" dirty="0" smtClean="0"/>
              <a:t>Allen M. “Wasted Medicine: America’s Other Drug Problem” </a:t>
            </a:r>
            <a:r>
              <a:rPr lang="en-US" i="1" dirty="0" err="1" smtClean="0"/>
              <a:t>ProPublica</a:t>
            </a:r>
            <a:r>
              <a:rPr lang="en-US" dirty="0" smtClean="0"/>
              <a:t>, 2017, April 27</a:t>
            </a:r>
          </a:p>
        </p:txBody>
      </p:sp>
    </p:spTree>
    <p:extLst>
      <p:ext uri="{BB962C8B-B14F-4D97-AF65-F5344CB8AC3E}">
        <p14:creationId xmlns:p14="http://schemas.microsoft.com/office/powerpoint/2010/main" val="1462192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Donation of unused, unopened, and unexpired medications for reuse</a:t>
            </a:r>
            <a:endParaRPr lang="en-US" dirty="0"/>
          </a:p>
        </p:txBody>
      </p:sp>
      <p:pic>
        <p:nvPicPr>
          <p:cNvPr id="3" name="Picture 2" descr="Screen Shot 2018-10-02 at 12.38.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9837"/>
            <a:ext cx="9144000" cy="2326580"/>
          </a:xfrm>
          <a:prstGeom prst="rect">
            <a:avLst/>
          </a:prstGeom>
        </p:spPr>
      </p:pic>
      <p:sp>
        <p:nvSpPr>
          <p:cNvPr id="4" name="Rectangle 3"/>
          <p:cNvSpPr/>
          <p:nvPr/>
        </p:nvSpPr>
        <p:spPr>
          <a:xfrm>
            <a:off x="457200" y="1966126"/>
            <a:ext cx="8568307" cy="1477328"/>
          </a:xfrm>
          <a:prstGeom prst="rect">
            <a:avLst/>
          </a:prstGeom>
        </p:spPr>
        <p:txBody>
          <a:bodyPr wrap="square">
            <a:spAutoFit/>
          </a:bodyPr>
          <a:lstStyle/>
          <a:p>
            <a:r>
              <a:rPr lang="en-US" dirty="0" smtClean="0"/>
              <a:t>Although most states technically allow some leftover drugs to be recycled, Iowa is one of the few rescuing a significant percentage of the drugs from destruction. The state funds the program for about $600,000 a year, said </a:t>
            </a:r>
            <a:r>
              <a:rPr lang="en-US" dirty="0" err="1" smtClean="0"/>
              <a:t>SafeNetRx</a:t>
            </a:r>
            <a:r>
              <a:rPr lang="en-US" dirty="0" smtClean="0"/>
              <a:t> CEO Jon </a:t>
            </a:r>
            <a:r>
              <a:rPr lang="en-US" dirty="0" err="1" smtClean="0"/>
              <a:t>Rosmann</a:t>
            </a:r>
            <a:r>
              <a:rPr lang="en-US" dirty="0" smtClean="0"/>
              <a:t>, who calls it a “common sense” solution. In fiscal 2016 the program recovered and distributed drugs valued at about $3.4 million. This year it’s on pace to top $5 million.</a:t>
            </a:r>
            <a:endParaRPr lang="en-US" dirty="0"/>
          </a:p>
        </p:txBody>
      </p:sp>
      <p:sp>
        <p:nvSpPr>
          <p:cNvPr id="5" name="Rectangle 4"/>
          <p:cNvSpPr/>
          <p:nvPr/>
        </p:nvSpPr>
        <p:spPr>
          <a:xfrm>
            <a:off x="7225014" y="6516195"/>
            <a:ext cx="1800493" cy="307777"/>
          </a:xfrm>
          <a:prstGeom prst="rect">
            <a:avLst/>
          </a:prstGeom>
        </p:spPr>
        <p:txBody>
          <a:bodyPr wrap="none">
            <a:spAutoFit/>
          </a:bodyPr>
          <a:lstStyle/>
          <a:p>
            <a:r>
              <a:rPr lang="en-US" sz="1400" dirty="0" smtClean="0"/>
              <a:t>https://</a:t>
            </a:r>
            <a:r>
              <a:rPr lang="en-US" sz="1400" dirty="0" err="1" smtClean="0"/>
              <a:t>safenetrx.org</a:t>
            </a:r>
            <a:r>
              <a:rPr lang="en-US" sz="1400" dirty="0" smtClean="0"/>
              <a:t>/</a:t>
            </a:r>
            <a:endParaRPr lang="en-US" sz="1400" dirty="0"/>
          </a:p>
        </p:txBody>
      </p:sp>
      <p:sp>
        <p:nvSpPr>
          <p:cNvPr id="6" name="Rectangle 5"/>
          <p:cNvSpPr/>
          <p:nvPr/>
        </p:nvSpPr>
        <p:spPr>
          <a:xfrm>
            <a:off x="0" y="6522364"/>
            <a:ext cx="9144000" cy="307777"/>
          </a:xfrm>
          <a:prstGeom prst="rect">
            <a:avLst/>
          </a:prstGeom>
        </p:spPr>
        <p:txBody>
          <a:bodyPr wrap="square">
            <a:spAutoFit/>
          </a:bodyPr>
          <a:lstStyle/>
          <a:p>
            <a:r>
              <a:rPr lang="en-US" sz="1400" dirty="0" smtClean="0"/>
              <a:t>Allen M. “Wasted Medicine: America’s Other Drug Problem” </a:t>
            </a:r>
            <a:r>
              <a:rPr lang="en-US" sz="1400" i="1" dirty="0" err="1" smtClean="0"/>
              <a:t>ProPublica</a:t>
            </a:r>
            <a:r>
              <a:rPr lang="en-US" sz="1400" dirty="0" smtClean="0"/>
              <a:t>, 2017, April 27</a:t>
            </a:r>
          </a:p>
        </p:txBody>
      </p:sp>
    </p:spTree>
    <p:extLst>
      <p:ext uri="{BB962C8B-B14F-4D97-AF65-F5344CB8AC3E}">
        <p14:creationId xmlns:p14="http://schemas.microsoft.com/office/powerpoint/2010/main" val="1692721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SIRUM</a:t>
            </a:r>
            <a:endParaRPr lang="en-US" dirty="0"/>
          </a:p>
        </p:txBody>
      </p:sp>
      <p:pic>
        <p:nvPicPr>
          <p:cNvPr id="4" name="Picture 3" descr="Screen Shot 2018-10-09 at 8.05.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4803577"/>
          </a:xfrm>
          <a:prstGeom prst="rect">
            <a:avLst/>
          </a:prstGeom>
        </p:spPr>
      </p:pic>
    </p:spTree>
    <p:extLst>
      <p:ext uri="{BB962C8B-B14F-4D97-AF65-F5344CB8AC3E}">
        <p14:creationId xmlns:p14="http://schemas.microsoft.com/office/powerpoint/2010/main" val="334400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in Illinois</a:t>
            </a:r>
            <a:endParaRPr lang="en-US" dirty="0"/>
          </a:p>
        </p:txBody>
      </p:sp>
      <p:pic>
        <p:nvPicPr>
          <p:cNvPr id="3" name="Picture 2"/>
          <p:cNvPicPr>
            <a:picLocks noChangeAspect="1"/>
          </p:cNvPicPr>
          <p:nvPr/>
        </p:nvPicPr>
        <p:blipFill>
          <a:blip r:embed="rId3"/>
          <a:stretch>
            <a:fillRect/>
          </a:stretch>
        </p:blipFill>
        <p:spPr>
          <a:xfrm>
            <a:off x="539901" y="2748384"/>
            <a:ext cx="3563222" cy="1361231"/>
          </a:xfrm>
          <a:prstGeom prst="rect">
            <a:avLst/>
          </a:prstGeom>
        </p:spPr>
      </p:pic>
      <p:sp>
        <p:nvSpPr>
          <p:cNvPr id="5" name="TextBox 4"/>
          <p:cNvSpPr txBox="1"/>
          <p:nvPr/>
        </p:nvSpPr>
        <p:spPr>
          <a:xfrm>
            <a:off x="4991180" y="1417638"/>
            <a:ext cx="3899361" cy="5355313"/>
          </a:xfrm>
          <a:prstGeom prst="rect">
            <a:avLst/>
          </a:prstGeom>
          <a:noFill/>
        </p:spPr>
        <p:txBody>
          <a:bodyPr wrap="square" rtlCol="0">
            <a:spAutoFit/>
          </a:bodyPr>
          <a:lstStyle/>
          <a:p>
            <a:r>
              <a:rPr lang="en-US" dirty="0" smtClean="0"/>
              <a:t>Connections for the Homeless has a walk-in health clinic devoted to </a:t>
            </a:r>
            <a:r>
              <a:rPr lang="en-US" dirty="0" err="1" smtClean="0"/>
              <a:t>undomiciled</a:t>
            </a:r>
            <a:r>
              <a:rPr lang="en-US" dirty="0" smtClean="0"/>
              <a:t> individuals.</a:t>
            </a:r>
          </a:p>
          <a:p>
            <a:pPr marL="285750" indent="-285750">
              <a:buFontTx/>
              <a:buChar char="-"/>
            </a:pPr>
            <a:r>
              <a:rPr lang="en-US" dirty="0" smtClean="0"/>
              <a:t>In addition to helping obtain health coverage, the clinic also has a full time RN and an assortment of medications and supplies</a:t>
            </a:r>
          </a:p>
          <a:p>
            <a:pPr marL="285750" indent="-285750">
              <a:buFontTx/>
              <a:buChar char="-"/>
            </a:pPr>
            <a:r>
              <a:rPr lang="en-US" dirty="0" smtClean="0"/>
              <a:t>These medications are donated from local doctor’s offices where volunteer nurses work, as well as from known trusted individuals</a:t>
            </a:r>
          </a:p>
          <a:p>
            <a:pPr marL="285750" indent="-285750">
              <a:buFontTx/>
              <a:buChar char="-"/>
            </a:pPr>
            <a:r>
              <a:rPr lang="en-US" dirty="0" smtClean="0"/>
              <a:t>These medications are used for </a:t>
            </a:r>
          </a:p>
          <a:p>
            <a:pPr marL="742950" lvl="1" indent="-285750">
              <a:buFontTx/>
              <a:buChar char="-"/>
            </a:pPr>
            <a:r>
              <a:rPr lang="en-US" dirty="0" smtClean="0"/>
              <a:t>Acute asthma exacerbations</a:t>
            </a:r>
          </a:p>
          <a:p>
            <a:pPr marL="742950" lvl="1" indent="-285750">
              <a:buFontTx/>
              <a:buChar char="-"/>
            </a:pPr>
            <a:r>
              <a:rPr lang="en-US" dirty="0" smtClean="0"/>
              <a:t>Infections</a:t>
            </a:r>
          </a:p>
          <a:p>
            <a:pPr marL="742950" lvl="1" indent="-285750">
              <a:buFontTx/>
              <a:buChar char="-"/>
            </a:pPr>
            <a:r>
              <a:rPr lang="en-US" dirty="0" smtClean="0"/>
              <a:t>MSK </a:t>
            </a:r>
          </a:p>
          <a:p>
            <a:pPr marL="742950" lvl="1" indent="-285750">
              <a:buFontTx/>
              <a:buChar char="-"/>
            </a:pPr>
            <a:r>
              <a:rPr lang="en-US" dirty="0" smtClean="0"/>
              <a:t>Individuals who have misplaced/lost their documentation</a:t>
            </a:r>
          </a:p>
          <a:p>
            <a:pPr marL="742950" lvl="1" indent="-285750">
              <a:buFontTx/>
              <a:buChar char="-"/>
            </a:pPr>
            <a:endParaRPr lang="en-US" dirty="0" smtClean="0"/>
          </a:p>
        </p:txBody>
      </p:sp>
      <p:pic>
        <p:nvPicPr>
          <p:cNvPr id="7" name="Picture 6"/>
          <p:cNvPicPr>
            <a:picLocks noChangeAspect="1"/>
          </p:cNvPicPr>
          <p:nvPr/>
        </p:nvPicPr>
        <p:blipFill>
          <a:blip r:embed="rId4"/>
          <a:stretch>
            <a:fillRect/>
          </a:stretch>
        </p:blipFill>
        <p:spPr>
          <a:xfrm>
            <a:off x="533399" y="4298949"/>
            <a:ext cx="3979173" cy="1126181"/>
          </a:xfrm>
          <a:prstGeom prst="rect">
            <a:avLst/>
          </a:prstGeom>
        </p:spPr>
      </p:pic>
    </p:spTree>
    <p:extLst>
      <p:ext uri="{BB962C8B-B14F-4D97-AF65-F5344CB8AC3E}">
        <p14:creationId xmlns:p14="http://schemas.microsoft.com/office/powerpoint/2010/main" val="16927215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in Illinois</a:t>
            </a:r>
            <a:endParaRPr lang="en-US" dirty="0"/>
          </a:p>
        </p:txBody>
      </p:sp>
      <p:pic>
        <p:nvPicPr>
          <p:cNvPr id="4" name="Picture 3" descr="Screen Shot 2018-10-02 at 12.49.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367" y="1267370"/>
            <a:ext cx="7021266" cy="5467380"/>
          </a:xfrm>
          <a:prstGeom prst="rect">
            <a:avLst/>
          </a:prstGeom>
        </p:spPr>
      </p:pic>
    </p:spTree>
    <p:extLst>
      <p:ext uri="{BB962C8B-B14F-4D97-AF65-F5344CB8AC3E}">
        <p14:creationId xmlns:p14="http://schemas.microsoft.com/office/powerpoint/2010/main" val="7822120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legislation in Illinois</a:t>
            </a:r>
            <a:endParaRPr lang="en-US" dirty="0"/>
          </a:p>
        </p:txBody>
      </p:sp>
      <p:sp>
        <p:nvSpPr>
          <p:cNvPr id="3" name="Rectangle 2"/>
          <p:cNvSpPr/>
          <p:nvPr/>
        </p:nvSpPr>
        <p:spPr>
          <a:xfrm>
            <a:off x="2701874" y="3244334"/>
            <a:ext cx="184666" cy="369332"/>
          </a:xfrm>
          <a:prstGeom prst="rect">
            <a:avLst/>
          </a:prstGeom>
        </p:spPr>
        <p:txBody>
          <a:bodyPr wrap="none">
            <a:spAutoFit/>
          </a:bodyPr>
          <a:lstStyle/>
          <a:p>
            <a:endParaRPr lang="en-US" dirty="0"/>
          </a:p>
        </p:txBody>
      </p:sp>
      <p:sp>
        <p:nvSpPr>
          <p:cNvPr id="5" name="Rectangle 4"/>
          <p:cNvSpPr/>
          <p:nvPr/>
        </p:nvSpPr>
        <p:spPr>
          <a:xfrm>
            <a:off x="457200" y="1873175"/>
            <a:ext cx="8229600" cy="4524315"/>
          </a:xfrm>
          <a:prstGeom prst="rect">
            <a:avLst/>
          </a:prstGeom>
        </p:spPr>
        <p:txBody>
          <a:bodyPr wrap="square">
            <a:spAutoFit/>
          </a:bodyPr>
          <a:lstStyle/>
          <a:p>
            <a:r>
              <a:rPr lang="en-US" sz="2400" b="1" dirty="0" smtClean="0"/>
              <a:t>SB 2849 </a:t>
            </a:r>
            <a:r>
              <a:rPr lang="mr-IN" sz="2400" b="1" dirty="0" smtClean="0"/>
              <a:t>–</a:t>
            </a:r>
            <a:r>
              <a:rPr lang="en-US" sz="2400" b="1" dirty="0" smtClean="0"/>
              <a:t> IDPH Prescript Drug Repository</a:t>
            </a:r>
          </a:p>
          <a:p>
            <a:endParaRPr lang="en-US" sz="2400" dirty="0"/>
          </a:p>
          <a:p>
            <a:r>
              <a:rPr lang="en-US" sz="2400" dirty="0" smtClean="0"/>
              <a:t>Creates the Prescription Drug Repository Program Act. Requires the Department of Public Health to, by rule, establish a prescription drug repository program, under which any person may donate a prescription drug or supplies needed to administer a prescription drug for use by an individual who meets eligibility criteria specified by the Department.</a:t>
            </a:r>
          </a:p>
          <a:p>
            <a:endParaRPr lang="en-US" sz="2400" dirty="0"/>
          </a:p>
          <a:p>
            <a:r>
              <a:rPr lang="en-US" sz="2400" dirty="0" smtClean="0"/>
              <a:t>2014 </a:t>
            </a:r>
            <a:r>
              <a:rPr lang="mr-IN" sz="2400" dirty="0" smtClean="0"/>
              <a:t>–</a:t>
            </a:r>
            <a:r>
              <a:rPr lang="en-US" sz="2400" dirty="0" smtClean="0"/>
              <a:t> Rep. Laura Fine (D), Rep. La Shawn K. Ford (D)</a:t>
            </a:r>
          </a:p>
          <a:p>
            <a:r>
              <a:rPr lang="en-US" sz="2400" dirty="0" smtClean="0"/>
              <a:t>2015 </a:t>
            </a:r>
            <a:r>
              <a:rPr lang="mr-IN" sz="2400" dirty="0" smtClean="0"/>
              <a:t>–</a:t>
            </a:r>
            <a:r>
              <a:rPr lang="en-US" sz="2400" dirty="0" smtClean="0"/>
              <a:t> Sen. Pamela J. </a:t>
            </a:r>
            <a:r>
              <a:rPr lang="en-US" sz="2400" dirty="0" err="1" smtClean="0"/>
              <a:t>Althoff</a:t>
            </a:r>
            <a:r>
              <a:rPr lang="en-US" sz="2400" dirty="0" smtClean="0"/>
              <a:t> (R), Sen. Christine </a:t>
            </a:r>
            <a:r>
              <a:rPr lang="en-US" sz="2400" dirty="0" err="1" smtClean="0"/>
              <a:t>Radogno</a:t>
            </a:r>
            <a:r>
              <a:rPr lang="en-US" sz="2400" dirty="0" smtClean="0"/>
              <a:t> (R)</a:t>
            </a:r>
          </a:p>
          <a:p>
            <a:r>
              <a:rPr lang="en-US" sz="2400" dirty="0" smtClean="0"/>
              <a:t>2018 </a:t>
            </a:r>
            <a:r>
              <a:rPr lang="mr-IN" sz="2400" dirty="0" smtClean="0"/>
              <a:t>–</a:t>
            </a:r>
            <a:r>
              <a:rPr lang="en-US" sz="2400" dirty="0" smtClean="0"/>
              <a:t> Sen. Patricia Van Pelt (D)</a:t>
            </a:r>
            <a:endParaRPr lang="en-US" sz="2400" dirty="0"/>
          </a:p>
        </p:txBody>
      </p:sp>
    </p:spTree>
    <p:extLst>
      <p:ext uri="{BB962C8B-B14F-4D97-AF65-F5344CB8AC3E}">
        <p14:creationId xmlns:p14="http://schemas.microsoft.com/office/powerpoint/2010/main" val="16927215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4" name="TextBox 3"/>
          <p:cNvSpPr txBox="1"/>
          <p:nvPr/>
        </p:nvSpPr>
        <p:spPr>
          <a:xfrm>
            <a:off x="457201" y="1615285"/>
            <a:ext cx="8229600" cy="2062103"/>
          </a:xfrm>
          <a:prstGeom prst="rect">
            <a:avLst/>
          </a:prstGeom>
          <a:noFill/>
        </p:spPr>
        <p:txBody>
          <a:bodyPr wrap="square" rtlCol="0">
            <a:spAutoFit/>
          </a:bodyPr>
          <a:lstStyle/>
          <a:p>
            <a:pPr marL="342900" indent="-342900">
              <a:buAutoNum type="arabicPeriod"/>
            </a:pPr>
            <a:r>
              <a:rPr lang="en-US" sz="3200" dirty="0" smtClean="0"/>
              <a:t>Quantify the magnitude of the problem in Illinois</a:t>
            </a:r>
          </a:p>
          <a:p>
            <a:pPr marL="342900" indent="-342900">
              <a:buAutoNum type="arabicPeriod"/>
            </a:pPr>
            <a:r>
              <a:rPr lang="en-US" sz="3200" dirty="0" smtClean="0"/>
              <a:t>Recruit peer medical and pharmacy schools and free clinics to advocate </a:t>
            </a:r>
          </a:p>
        </p:txBody>
      </p:sp>
    </p:spTree>
    <p:extLst>
      <p:ext uri="{BB962C8B-B14F-4D97-AF65-F5344CB8AC3E}">
        <p14:creationId xmlns:p14="http://schemas.microsoft.com/office/powerpoint/2010/main" val="563916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Advocates at UIC are already working on this</a:t>
            </a:r>
            <a:endParaRPr lang="en-US" dirty="0"/>
          </a:p>
        </p:txBody>
      </p:sp>
      <p:sp>
        <p:nvSpPr>
          <p:cNvPr id="3" name="Rectangle 2"/>
          <p:cNvSpPr/>
          <p:nvPr/>
        </p:nvSpPr>
        <p:spPr>
          <a:xfrm>
            <a:off x="457200" y="1729556"/>
            <a:ext cx="8229600" cy="4524315"/>
          </a:xfrm>
          <a:prstGeom prst="rect">
            <a:avLst/>
          </a:prstGeom>
        </p:spPr>
        <p:txBody>
          <a:bodyPr wrap="square">
            <a:spAutoFit/>
          </a:bodyPr>
          <a:lstStyle/>
          <a:p>
            <a:r>
              <a:rPr lang="en-US" sz="3200" dirty="0" smtClean="0">
                <a:effectLst/>
              </a:rPr>
              <a:t>Josiah A. Baker,  </a:t>
            </a:r>
            <a:r>
              <a:rPr lang="en-US" sz="3200" dirty="0" err="1" smtClean="0">
                <a:effectLst/>
              </a:rPr>
              <a:t>PharmD</a:t>
            </a:r>
            <a:r>
              <a:rPr lang="en-US" sz="3200" dirty="0" smtClean="0">
                <a:effectLst/>
              </a:rPr>
              <a:t> Candidate, 2021</a:t>
            </a:r>
            <a:endParaRPr lang="en-US" sz="3200" dirty="0" smtClean="0"/>
          </a:p>
          <a:p>
            <a:r>
              <a:rPr lang="en-US" sz="3200" dirty="0" smtClean="0"/>
              <a:t>Dr. Henri </a:t>
            </a:r>
            <a:r>
              <a:rPr lang="en-US" sz="3200" dirty="0" err="1" smtClean="0"/>
              <a:t>Manasse</a:t>
            </a:r>
            <a:r>
              <a:rPr lang="en-US" sz="3200" dirty="0" smtClean="0"/>
              <a:t>, </a:t>
            </a:r>
            <a:r>
              <a:rPr lang="en-US" sz="3200" dirty="0" err="1" smtClean="0"/>
              <a:t>PharmD</a:t>
            </a:r>
            <a:r>
              <a:rPr lang="en-US" sz="3200" dirty="0" smtClean="0"/>
              <a:t>, </a:t>
            </a:r>
            <a:r>
              <a:rPr lang="en-US" sz="3200" dirty="0" smtClean="0"/>
              <a:t>Former ASHP Pres.</a:t>
            </a:r>
            <a:endParaRPr lang="en-US" sz="3200" dirty="0" smtClean="0"/>
          </a:p>
          <a:p>
            <a:r>
              <a:rPr lang="en-US" sz="3200" dirty="0" smtClean="0"/>
              <a:t>Dr. </a:t>
            </a:r>
            <a:r>
              <a:rPr lang="en-US" sz="3200" dirty="0" err="1" smtClean="0"/>
              <a:t>Dima</a:t>
            </a:r>
            <a:r>
              <a:rPr lang="en-US" sz="3200" dirty="0" smtClean="0"/>
              <a:t> </a:t>
            </a:r>
            <a:r>
              <a:rPr lang="en-US" sz="3200" dirty="0" err="1" smtClean="0"/>
              <a:t>Qato</a:t>
            </a:r>
            <a:r>
              <a:rPr lang="en-US" sz="3200" dirty="0" smtClean="0"/>
              <a:t>, MPH, </a:t>
            </a:r>
            <a:r>
              <a:rPr lang="en-US" sz="3200" dirty="0" err="1" smtClean="0"/>
              <a:t>PharmD</a:t>
            </a:r>
            <a:endParaRPr lang="en-US" sz="3200" dirty="0" smtClean="0"/>
          </a:p>
          <a:p>
            <a:r>
              <a:rPr lang="en-US" sz="3200" dirty="0" smtClean="0"/>
              <a:t>Carter McCormick, MPH, PhD candidate </a:t>
            </a:r>
          </a:p>
          <a:p>
            <a:r>
              <a:rPr lang="en-US" sz="3200" dirty="0" smtClean="0"/>
              <a:t>Henry </a:t>
            </a:r>
            <a:r>
              <a:rPr lang="en-US" sz="3200" dirty="0" err="1" smtClean="0"/>
              <a:t>Okoroike</a:t>
            </a:r>
            <a:r>
              <a:rPr lang="en-US" sz="3200" dirty="0" smtClean="0"/>
              <a:t>, </a:t>
            </a:r>
            <a:r>
              <a:rPr lang="en-US" sz="3200" dirty="0" err="1" smtClean="0"/>
              <a:t>PharmD</a:t>
            </a:r>
            <a:r>
              <a:rPr lang="en-US" sz="3200" dirty="0" smtClean="0"/>
              <a:t> candidate</a:t>
            </a:r>
            <a:endParaRPr lang="en-US" dirty="0"/>
          </a:p>
          <a:p>
            <a:endParaRPr lang="en-US" sz="3200" dirty="0" smtClean="0"/>
          </a:p>
          <a:p>
            <a:pPr marL="342900" indent="-342900">
              <a:buAutoNum type="arabicPeriod"/>
            </a:pPr>
            <a:r>
              <a:rPr lang="en-US" sz="3200" dirty="0" smtClean="0"/>
              <a:t>Briefing book</a:t>
            </a:r>
          </a:p>
          <a:p>
            <a:pPr marL="342900" indent="-342900">
              <a:buAutoNum type="arabicPeriod"/>
            </a:pPr>
            <a:r>
              <a:rPr lang="en-US" sz="3200" dirty="0" smtClean="0"/>
              <a:t>Objective data that would support initiation of this program</a:t>
            </a:r>
            <a:endParaRPr lang="en-US" sz="3200" dirty="0"/>
          </a:p>
        </p:txBody>
      </p:sp>
    </p:spTree>
    <p:extLst>
      <p:ext uri="{BB962C8B-B14F-4D97-AF65-F5344CB8AC3E}">
        <p14:creationId xmlns:p14="http://schemas.microsoft.com/office/powerpoint/2010/main" val="232762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10681</TotalTime>
  <Words>799</Words>
  <Application>Microsoft Macintosh PowerPoint</Application>
  <PresentationFormat>On-screen Show (4:3)</PresentationFormat>
  <Paragraphs>83</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Prescription Drug Repositories</vt:lpstr>
      <vt:lpstr>What happens to medications when patients change regimens or pass away?</vt:lpstr>
      <vt:lpstr>Donation of unused, unopened, and unexpired medications for reuse</vt:lpstr>
      <vt:lpstr>SIRUM</vt:lpstr>
      <vt:lpstr>The situation in Illinois</vt:lpstr>
      <vt:lpstr>The situation in Illinois</vt:lpstr>
      <vt:lpstr>Current legislation in Illinois</vt:lpstr>
      <vt:lpstr>The Plan</vt:lpstr>
      <vt:lpstr>Advocates at UIC are already working on this</vt:lpstr>
      <vt:lpstr>The Plan</vt:lpstr>
      <vt:lpstr>The Plan</vt:lpstr>
      <vt:lpstr>Why this advocacy?</vt:lpstr>
      <vt:lpstr>Contact 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Prescription Drug Repositories</dc:title>
  <dc:creator>Alan Hutchison</dc:creator>
  <cp:lastModifiedBy>Alan Hutchison</cp:lastModifiedBy>
  <cp:revision>17</cp:revision>
  <dcterms:created xsi:type="dcterms:W3CDTF">2018-10-02T03:05:47Z</dcterms:created>
  <dcterms:modified xsi:type="dcterms:W3CDTF">2018-10-09T13:07:02Z</dcterms:modified>
</cp:coreProperties>
</file>